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67" r:id="rId2"/>
    <p:sldId id="481" r:id="rId3"/>
    <p:sldId id="467" r:id="rId4"/>
    <p:sldId id="468" r:id="rId5"/>
    <p:sldId id="469" r:id="rId6"/>
    <p:sldId id="470" r:id="rId7"/>
    <p:sldId id="471" r:id="rId8"/>
    <p:sldId id="489" r:id="rId9"/>
    <p:sldId id="488" r:id="rId10"/>
    <p:sldId id="490" r:id="rId11"/>
    <p:sldId id="473" r:id="rId12"/>
    <p:sldId id="491" r:id="rId13"/>
    <p:sldId id="492" r:id="rId14"/>
    <p:sldId id="476" r:id="rId15"/>
    <p:sldId id="477" r:id="rId16"/>
    <p:sldId id="478" r:id="rId17"/>
    <p:sldId id="368" r:id="rId18"/>
    <p:sldId id="369" r:id="rId19"/>
    <p:sldId id="371" r:id="rId20"/>
    <p:sldId id="374" r:id="rId21"/>
    <p:sldId id="375" r:id="rId22"/>
    <p:sldId id="376" r:id="rId23"/>
    <p:sldId id="483" r:id="rId24"/>
    <p:sldId id="499" r:id="rId25"/>
    <p:sldId id="385" r:id="rId26"/>
    <p:sldId id="386" r:id="rId27"/>
    <p:sldId id="378" r:id="rId28"/>
    <p:sldId id="379" r:id="rId29"/>
    <p:sldId id="384" r:id="rId30"/>
    <p:sldId id="417" r:id="rId31"/>
    <p:sldId id="495" r:id="rId32"/>
    <p:sldId id="457" r:id="rId33"/>
    <p:sldId id="454" r:id="rId34"/>
    <p:sldId id="498" r:id="rId35"/>
    <p:sldId id="463" r:id="rId36"/>
    <p:sldId id="497" r:id="rId37"/>
    <p:sldId id="485" r:id="rId38"/>
    <p:sldId id="496" r:id="rId39"/>
    <p:sldId id="484" r:id="rId40"/>
    <p:sldId id="459" r:id="rId41"/>
    <p:sldId id="408" r:id="rId4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Century Gothic" panose="020B0502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B85D2"/>
    <a:srgbClr val="333399"/>
    <a:srgbClr val="FF3399"/>
    <a:srgbClr val="008000"/>
    <a:srgbClr val="FF33CC"/>
    <a:srgbClr val="CC00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2170" autoAdjust="0"/>
  </p:normalViewPr>
  <p:slideViewPr>
    <p:cSldViewPr>
      <p:cViewPr varScale="1">
        <p:scale>
          <a:sx n="75" d="100"/>
          <a:sy n="75" d="100"/>
        </p:scale>
        <p:origin x="17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1191525-9494-41D9-8964-6734D45E83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00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4149D1-2734-4ED1-9A4E-44CC40B96862}" type="datetimeFigureOut">
              <a:rPr lang="en-US" altLang="en-US"/>
              <a:pPr>
                <a:defRPr/>
              </a:pPr>
              <a:t>6/17/2020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entury Gothic" panose="020B0502020202020204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F8DC11-6BE7-48E1-B92B-B4B3922012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686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2E42B1C6-C519-47AE-BBD2-7BCCFFC41D64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611702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BAD13CD0-897E-40D3-9930-53F4248CE662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17300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4BB7E7AF-BD32-4BC2-87D9-022AC3EDC376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9157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3C36E823-DDE1-41BF-9D07-BF7DC2F580D8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46635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DC11-6BE7-48E1-B92B-B4B39220129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838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85728E57-E472-4396-A6A7-08E4491618AF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86719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C8B4EE93-5CFB-454D-B783-7798BCCD953A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123786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9925CF9B-0852-4908-8FC1-E5CFA872B16C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53947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DC2DEAA3-C4BE-4CE4-973E-2CD19C306AD8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2923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BF151E01-10CC-4FEE-8184-FF8BE1DBDB28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98319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DC11-6BE7-48E1-B92B-B4B39220129F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8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5E23C01A-71FA-4536-B25E-AFE0E46E5442}" type="slidenum">
              <a:rPr lang="ar-SA" sz="1200" smtClean="0"/>
              <a:pPr/>
              <a:t>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043095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DC11-6BE7-48E1-B92B-B4B39220129F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8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B7B720-6C9B-4025-B38D-285D771BD070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02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DC11-6BE7-48E1-B92B-B4B39220129F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9645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F2AC2C-6D7A-43AD-AF38-FF22656A727C}" type="slidenum">
              <a:rPr lang="ar-BH" smtClean="0"/>
              <a:t>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99459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DC11-6BE7-48E1-B92B-B4B39220129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291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F8DC11-6BE7-48E1-B92B-B4B39220129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281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A9BF8-DC23-9343-9DEC-89924C67A0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4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8F9EA225-AC2A-4BF5-AC62-C13975789440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532408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6A3FE40D-7117-40F6-84B9-516BB89828F1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94192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fld id="{398C6742-55C9-4042-B875-A2731ABF80EF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4431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F9625-2885-4E68-87FB-42C3DDDF23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88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AB71C-C51A-4873-9497-EF308BF07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1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84EE8-D880-4AC9-920D-FBB3ABBDA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84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7592-4D15-460A-8E06-ED132F0B4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55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AA3BF-99C7-4FC8-AB8E-82F30A9EFD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19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AAF8F-51C6-4050-B507-06C86F1B4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1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20B85-AF47-403C-8739-FB3DF5D5D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589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435C-B6D8-4CA7-B079-150E43041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50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177CE-9129-4E30-9C5D-E69518982A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01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337FA-EDEF-46A6-8ABF-161B239DC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750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5648F-DE4F-416D-9A40-B9E223C864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725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2DD91B-D83E-4CE8-829B-0763119FE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FF"/>
          </a:solidFill>
          <a:effectLst>
            <a:outerShdw blurRad="38100" dist="38100" dir="2700000" algn="tl">
              <a:srgbClr val="C0C0C0"/>
            </a:outerShdw>
          </a:effectLst>
          <a:latin typeface="Century Gothi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1.jpe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6.jpeg"/><Relationship Id="rId7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hyperlink" Target="mailto:ajowder@unido.org" TargetMode="Externa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3.png"/><Relationship Id="rId4" Type="http://schemas.openxmlformats.org/officeDocument/2006/relationships/image" Target="../media/image12.jpe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90550" y="4005263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en-US" sz="2000" dirty="0" smtClean="0">
              <a:solidFill>
                <a:srgbClr val="2B85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612" y="2538660"/>
            <a:ext cx="698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 smtClean="0">
                <a:solidFill>
                  <a:srgbClr val="00B0F0"/>
                </a:solidFill>
              </a:rPr>
              <a:t> </a:t>
            </a:r>
            <a:endParaRPr lang="en-US" sz="8800" dirty="0">
              <a:solidFill>
                <a:srgbClr val="00B0F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1990289"/>
            <a:ext cx="8229600" cy="1143000"/>
          </a:xfrm>
        </p:spPr>
        <p:txBody>
          <a:bodyPr/>
          <a:lstStyle/>
          <a:p>
            <a:r>
              <a:rPr lang="en-US" sz="5400" b="1" dirty="0" smtClean="0"/>
              <a:t>Entrepreneurship and Health</a:t>
            </a:r>
            <a:endParaRPr lang="en-US" sz="5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77035" y="4449179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Prepared and presented by:</a:t>
            </a:r>
          </a:p>
          <a:p>
            <a:pPr marL="0" indent="0" algn="ctr">
              <a:buNone/>
            </a:pPr>
            <a:r>
              <a:rPr lang="en-US" b="1" dirty="0" smtClean="0"/>
              <a:t>Dr. Amal Al Jowder</a:t>
            </a:r>
          </a:p>
          <a:p>
            <a:pPr marL="0" indent="0" algn="ctr">
              <a:buNone/>
            </a:pPr>
            <a:r>
              <a:rPr lang="en-US" b="1" dirty="0" smtClean="0"/>
              <a:t>Senior expert in health promotion at IPTO- UNIDO </a:t>
            </a:r>
          </a:p>
          <a:p>
            <a:pPr marL="0" indent="0" algn="ctr">
              <a:buNone/>
            </a:pPr>
            <a:r>
              <a:rPr lang="en-US" b="1" dirty="0" smtClean="0"/>
              <a:t>EDIP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375391"/>
            <a:ext cx="8229600" cy="1143000"/>
          </a:xfrm>
        </p:spPr>
        <p:txBody>
          <a:bodyPr/>
          <a:lstStyle/>
          <a:p>
            <a:r>
              <a:rPr lang="en-US" sz="6000" b="1" dirty="0"/>
              <a:t>2.Enviroment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8960"/>
            <a:ext cx="4896544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672" y="2585505"/>
            <a:ext cx="3076575" cy="180020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178449"/>
            <a:ext cx="188379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19" y="4592960"/>
            <a:ext cx="2113781" cy="1681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1771"/>
            <a:ext cx="1151012" cy="1028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7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906" y="1325669"/>
            <a:ext cx="6217276" cy="1055077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3-Genetics 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636912"/>
            <a:ext cx="6620588" cy="37893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73888"/>
            <a:ext cx="1151012" cy="1028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5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68338"/>
            <a:ext cx="8229600" cy="1143000"/>
          </a:xfrm>
        </p:spPr>
        <p:txBody>
          <a:bodyPr/>
          <a:lstStyle/>
          <a:p>
            <a:r>
              <a:rPr lang="en-US" sz="6000" b="1" dirty="0" smtClean="0"/>
              <a:t>4.Infection</a:t>
            </a:r>
            <a:endParaRPr lang="en-US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6624735" cy="36958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252795"/>
            <a:ext cx="1151012" cy="1028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/>
          <a:lstStyle/>
          <a:p>
            <a:r>
              <a:rPr lang="en-US" sz="4800" b="1" dirty="0" smtClean="0"/>
              <a:t>5.Quality of Health Services 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4536504" cy="30340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393" y="3068959"/>
            <a:ext cx="3178696" cy="2921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41209"/>
            <a:ext cx="1151012" cy="10287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0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989" y="1158875"/>
            <a:ext cx="8229600" cy="1055077"/>
          </a:xfrm>
        </p:spPr>
        <p:txBody>
          <a:bodyPr/>
          <a:lstStyle/>
          <a:p>
            <a:r>
              <a:rPr lang="en-US" b="1" dirty="0" smtClean="0"/>
              <a:t>Health promotion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" y="1844824"/>
            <a:ext cx="8943528" cy="3798277"/>
          </a:xfrm>
        </p:spPr>
        <p:txBody>
          <a:bodyPr>
            <a:normAutofit fontScale="70000" lnSpcReduction="20000"/>
          </a:bodyPr>
          <a:lstStyle/>
          <a:p>
            <a:pPr algn="l" rtl="0"/>
            <a:endParaRPr lang="en-US" b="0" dirty="0"/>
          </a:p>
          <a:p>
            <a:pPr algn="l" rtl="0"/>
            <a:endParaRPr lang="en-US" b="0" dirty="0"/>
          </a:p>
          <a:p>
            <a:pPr algn="l" rtl="0"/>
            <a:r>
              <a:rPr lang="en-US" sz="4700" b="1" dirty="0" smtClean="0">
                <a:solidFill>
                  <a:srgbClr val="0000FF"/>
                </a:solidFill>
              </a:rPr>
              <a:t>Health promotion is the process of enabling people to increase control over, and to improve their  health</a:t>
            </a:r>
          </a:p>
          <a:p>
            <a:pPr algn="l" rtl="0"/>
            <a:r>
              <a:rPr lang="en-US" sz="4700" b="1" dirty="0" smtClean="0">
                <a:solidFill>
                  <a:srgbClr val="0000FF"/>
                </a:solidFill>
              </a:rPr>
              <a:t>In simple word : Making  Health Easier Choice  </a:t>
            </a:r>
          </a:p>
          <a:p>
            <a:pPr algn="l" rtl="0"/>
            <a:endParaRPr lang="en-US" b="0" dirty="0">
              <a:solidFill>
                <a:srgbClr val="00B0F0"/>
              </a:solidFill>
            </a:endParaRPr>
          </a:p>
          <a:p>
            <a:pPr algn="l" rtl="0"/>
            <a:endParaRPr lang="en-US" b="0" dirty="0">
              <a:solidFill>
                <a:schemeClr val="accent2"/>
              </a:solidFill>
            </a:endParaRPr>
          </a:p>
          <a:p>
            <a:pPr marL="0" indent="0" algn="r">
              <a:buNone/>
            </a:pPr>
            <a:r>
              <a:rPr lang="en-US" sz="1662" dirty="0">
                <a:solidFill>
                  <a:schemeClr val="accent2"/>
                </a:solidFill>
              </a:rPr>
              <a:t>  </a:t>
            </a:r>
            <a:r>
              <a:rPr lang="en-US" sz="2900" b="1" dirty="0">
                <a:solidFill>
                  <a:srgbClr val="0000FF"/>
                </a:solidFill>
              </a:rPr>
              <a:t>Ottawa charter on health promotion 1986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2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0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2352"/>
            <a:ext cx="8229600" cy="1519604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2585" b="1" dirty="0"/>
              <a:t>ACTION AREA ACCORDING TO OTTAWA CHARTER </a:t>
            </a:r>
            <a:endParaRPr lang="en-US" sz="2585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844824"/>
            <a:ext cx="6260123" cy="3798277"/>
          </a:xfrm>
        </p:spPr>
        <p:txBody>
          <a:bodyPr>
            <a:normAutofit fontScale="92500"/>
          </a:bodyPr>
          <a:lstStyle/>
          <a:p>
            <a:endParaRPr lang="en-US" b="0" dirty="0"/>
          </a:p>
          <a:p>
            <a:endParaRPr lang="en-US" b="0" dirty="0"/>
          </a:p>
          <a:p>
            <a:pPr algn="l" rtl="0"/>
            <a:r>
              <a:rPr lang="en-US" sz="3200" b="1" dirty="0" smtClean="0">
                <a:solidFill>
                  <a:srgbClr val="0000FF"/>
                </a:solidFill>
              </a:rPr>
              <a:t>1.Build </a:t>
            </a:r>
            <a:r>
              <a:rPr lang="en-US" sz="3200" b="1" dirty="0">
                <a:solidFill>
                  <a:srgbClr val="0000FF"/>
                </a:solidFill>
              </a:rPr>
              <a:t>Healthy Public Policy.</a:t>
            </a:r>
          </a:p>
          <a:p>
            <a:pPr algn="l" rtl="0"/>
            <a:r>
              <a:rPr lang="en-US" sz="3200" b="1" u="sng" dirty="0">
                <a:solidFill>
                  <a:srgbClr val="0000FF"/>
                </a:solidFill>
              </a:rPr>
              <a:t>2.Create Supportive Environments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  <a:p>
            <a:pPr algn="l" rtl="0"/>
            <a:r>
              <a:rPr lang="en-US" sz="3200" b="1" dirty="0">
                <a:solidFill>
                  <a:srgbClr val="0000FF"/>
                </a:solidFill>
              </a:rPr>
              <a:t>3.Strengthen Community Actions.</a:t>
            </a:r>
          </a:p>
          <a:p>
            <a:pPr algn="l" rtl="0"/>
            <a:r>
              <a:rPr lang="en-US" sz="3200" b="1" dirty="0">
                <a:solidFill>
                  <a:srgbClr val="0000FF"/>
                </a:solidFill>
              </a:rPr>
              <a:t>4.Develop Personal Skills.</a:t>
            </a:r>
          </a:p>
          <a:p>
            <a:pPr algn="l" rtl="0"/>
            <a:r>
              <a:rPr lang="en-US" sz="3200" b="1" dirty="0">
                <a:solidFill>
                  <a:srgbClr val="0000FF"/>
                </a:solidFill>
              </a:rPr>
              <a:t>5.Re-orient Health Services.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2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105507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4800" b="1" dirty="0" smtClean="0"/>
              <a:t>Who is In charge of Health</a:t>
            </a: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77376"/>
            <a:ext cx="7524328" cy="4280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401" y="572095"/>
            <a:ext cx="1151012" cy="1028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25" y="2132856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solidFill>
                  <a:srgbClr val="0000FF"/>
                </a:solidFill>
              </a:rPr>
              <a:t>The problem 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solidFill>
                  <a:srgbClr val="0000FF"/>
                </a:solidFill>
              </a:rPr>
              <a:t>Background of </a:t>
            </a:r>
            <a:r>
              <a:rPr lang="en-US" sz="3200" b="1" dirty="0" smtClean="0">
                <a:solidFill>
                  <a:srgbClr val="0000FF"/>
                </a:solidFill>
              </a:rPr>
              <a:t>the initiative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Global wellness economy on 2017 and 2018</a:t>
            </a:r>
            <a:endParaRPr lang="en-US" sz="3200" b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>
                <a:solidFill>
                  <a:srgbClr val="0000FF"/>
                </a:solidFill>
              </a:rPr>
              <a:t>Vision, Mission , </a:t>
            </a:r>
            <a:r>
              <a:rPr lang="en-US" sz="3200" b="1" dirty="0" smtClean="0">
                <a:solidFill>
                  <a:srgbClr val="0000FF"/>
                </a:solidFill>
              </a:rPr>
              <a:t>Objectives and Scope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Indicators </a:t>
            </a:r>
            <a:r>
              <a:rPr lang="en-US" sz="3200" b="1" dirty="0">
                <a:solidFill>
                  <a:srgbClr val="0000FF"/>
                </a:solidFill>
              </a:rPr>
              <a:t>of success 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3200" b="1" dirty="0" smtClean="0">
                <a:solidFill>
                  <a:srgbClr val="0000FF"/>
                </a:solidFill>
              </a:rPr>
              <a:t>What did we achieved in 2018-2019 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42419" y="1124744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initiative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419" y="2564904"/>
            <a:ext cx="8686800" cy="5111750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Bahrain  and Gulf States are  experiencing a dramatic increase in non-communicable disease (NCD), such as cardiovascular disease (CVD), diabetes and cancer. </a:t>
            </a:r>
          </a:p>
          <a:p>
            <a:r>
              <a:rPr lang="en-US" sz="3200" b="1" dirty="0">
                <a:solidFill>
                  <a:srgbClr val="0000FF"/>
                </a:solidFill>
              </a:rPr>
              <a:t>All of these disease have common risk factors related to unhealthy life styles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85813" y="1052736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916832"/>
            <a:ext cx="9505056" cy="46196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$"/>
            </a:pPr>
            <a:r>
              <a:rPr lang="en-US" sz="7200" b="1" dirty="0">
                <a:solidFill>
                  <a:srgbClr val="0000FF"/>
                </a:solidFill>
                <a:latin typeface="Neue Helvetica W01"/>
              </a:rPr>
              <a:t>Entrepreneurs are  seeing problems as opportunities</a:t>
            </a:r>
            <a:endParaRPr lang="en-US" sz="7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30274" y="1628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</a:rPr>
              <a:t>Content </a:t>
            </a:r>
            <a:endParaRPr lang="ar-BH" sz="40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99592" y="2565106"/>
            <a:ext cx="7315200" cy="3798277"/>
          </a:xfrm>
        </p:spPr>
        <p:txBody>
          <a:bodyPr/>
          <a:lstStyle/>
          <a:p>
            <a:pPr>
              <a:defRPr/>
            </a:pPr>
            <a:endParaRPr lang="en-US" b="0" dirty="0"/>
          </a:p>
          <a:p>
            <a:pPr>
              <a:defRPr/>
            </a:pPr>
            <a:endParaRPr lang="en-US" b="0" dirty="0"/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sz="3323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3323" b="1" baseline="30000" dirty="0">
                <a:solidFill>
                  <a:srgbClr val="0000FF"/>
                </a:solidFill>
                <a:latin typeface="+mj-lt"/>
              </a:rPr>
              <a:t>st</a:t>
            </a:r>
            <a:r>
              <a:rPr lang="en-US" sz="3323" b="1" dirty="0">
                <a:solidFill>
                  <a:srgbClr val="0000FF"/>
                </a:solidFill>
                <a:latin typeface="+mj-lt"/>
              </a:rPr>
              <a:t> Part Health awareness</a:t>
            </a:r>
          </a:p>
          <a:p>
            <a:pPr algn="l" rtl="0">
              <a:buFont typeface="Wingdings" panose="05000000000000000000" pitchFamily="2" charset="2"/>
              <a:buChar char="Ø"/>
              <a:defRPr/>
            </a:pPr>
            <a:r>
              <a:rPr lang="en-US" sz="3323" b="1" dirty="0" smtClean="0">
                <a:solidFill>
                  <a:srgbClr val="0000FF"/>
                </a:solidFill>
                <a:latin typeface="+mj-lt"/>
              </a:rPr>
              <a:t>2</a:t>
            </a:r>
            <a:r>
              <a:rPr lang="en-US" sz="3323" b="1" baseline="30000" dirty="0" smtClean="0">
                <a:solidFill>
                  <a:srgbClr val="0000FF"/>
                </a:solidFill>
                <a:latin typeface="+mj-lt"/>
              </a:rPr>
              <a:t>nd </a:t>
            </a:r>
            <a:r>
              <a:rPr lang="en-US" sz="4400" b="1" baseline="30000" dirty="0" smtClean="0">
                <a:solidFill>
                  <a:srgbClr val="0000FF"/>
                </a:solidFill>
                <a:latin typeface="+mj-lt"/>
              </a:rPr>
              <a:t>Entrepreneurship and Health Initiative  </a:t>
            </a:r>
            <a:endParaRPr lang="en-US" sz="4400" b="1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en-US" b="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2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8784976" cy="36941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6000" b="1" dirty="0" smtClean="0">
                <a:solidFill>
                  <a:srgbClr val="0000FF"/>
                </a:solidFill>
              </a:rPr>
              <a:t>Initiative </a:t>
            </a:r>
            <a:r>
              <a:rPr lang="en-US" sz="6000" b="1" dirty="0">
                <a:solidFill>
                  <a:srgbClr val="0000FF"/>
                </a:solidFill>
              </a:rPr>
              <a:t>of </a:t>
            </a:r>
            <a:r>
              <a:rPr lang="en-US" sz="6000" b="1" dirty="0" smtClean="0">
                <a:solidFill>
                  <a:srgbClr val="0000FF"/>
                </a:solidFill>
              </a:rPr>
              <a:t>Entrepreneurship and Health is </a:t>
            </a:r>
            <a:r>
              <a:rPr lang="en-US" sz="6000" b="1" dirty="0">
                <a:solidFill>
                  <a:srgbClr val="0000FF"/>
                </a:solidFill>
              </a:rPr>
              <a:t>an  Innovative Solution for National Health Problem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564904"/>
            <a:ext cx="7772400" cy="3694112"/>
          </a:xfrm>
        </p:spPr>
        <p:txBody>
          <a:bodyPr/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rebuchet MS" panose="020B0603020202020204" pitchFamily="34" charset="0"/>
              </a:rPr>
              <a:t>UNIDO , through its Arab International Center for Entrepreneurship &amp; Investment Training (AICEI) based in Bahrain is developing a program for the creation and promotion of productive businesses and jobs </a:t>
            </a: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in felid of wellness </a:t>
            </a:r>
            <a:r>
              <a:rPr lang="en-US" sz="2800" b="1" dirty="0">
                <a:solidFill>
                  <a:srgbClr val="0000FF"/>
                </a:solidFill>
                <a:latin typeface="Trebuchet MS" panose="020B0603020202020204" pitchFamily="34" charset="0"/>
              </a:rPr>
              <a:t>and </a:t>
            </a:r>
            <a:r>
              <a:rPr lang="en-US" sz="2800" b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health</a:t>
            </a:r>
            <a:endParaRPr lang="ar-BH" sz="2000" dirty="0">
              <a:solidFill>
                <a:srgbClr val="0000FF"/>
              </a:solidFill>
              <a:latin typeface="ZapfEllipt BT" pitchFamily="2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412776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 ground of initiative 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7772400" cy="36941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endParaRPr lang="en-US" altLang="en-US" sz="1800" b="1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algn="just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latin typeface="ZapfEllipt BT"/>
              </a:rPr>
              <a:t>The idea is based on the growing problem of Non-Communicable Diseases that is occurring in the Gulf countries which increases Health hazards and has also a negative impact on productivity and people wellbeing. 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altLang="en-US" sz="1800" b="1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50938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Back ground of initiative 2/2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468544" cy="72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42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2018 Global Wellness Economy Monitor - Global Wellness Institut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2018 Global Wellness Economy Monitor - Global Wellness Institut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692696"/>
            <a:ext cx="8308156" cy="4660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544522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2018</a:t>
            </a:r>
            <a:endParaRPr lang="en-US" sz="5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84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pPr algn="just"/>
            <a:r>
              <a:rPr lang="en-US" sz="3200" b="1" dirty="0"/>
              <a:t>Leading and unique health and wellness cluster in the region that create economic growth, and improves quality of people’s life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119675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FF"/>
                </a:solidFill>
              </a:rPr>
              <a:t>Vision </a:t>
            </a:r>
            <a:endParaRPr lang="en-US" sz="5400" dirty="0">
              <a:solidFill>
                <a:srgbClr val="0000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3" y="4440758"/>
            <a:ext cx="2736304" cy="20125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393611"/>
            <a:ext cx="1867584" cy="1743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608" y="4221088"/>
            <a:ext cx="1948840" cy="2088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852936"/>
            <a:ext cx="8731250" cy="1011238"/>
          </a:xfrm>
        </p:spPr>
        <p:txBody>
          <a:bodyPr/>
          <a:lstStyle/>
          <a:p>
            <a:pPr algn="just"/>
            <a:r>
              <a:rPr lang="en-US" b="1" dirty="0"/>
              <a:t>To create Profitable business while providing an Innovative Solution for National Health Problem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5856" y="1124744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00FF"/>
                </a:solidFill>
              </a:rPr>
              <a:t>Mission</a:t>
            </a:r>
            <a:endParaRPr lang="en-US" sz="66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3024336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211353"/>
            <a:ext cx="2186338" cy="2276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58" y="4211353"/>
            <a:ext cx="3048000" cy="221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34878"/>
            <a:ext cx="8229600" cy="4525962"/>
          </a:xfrm>
        </p:spPr>
        <p:txBody>
          <a:bodyPr/>
          <a:lstStyle/>
          <a:p>
            <a:pPr marL="742950" indent="-742950" algn="just">
              <a:buFont typeface="Times New Roman" panose="02020603050405020304" pitchFamily="18" charset="0"/>
              <a:buAutoNum type="arabicPeriod"/>
            </a:pPr>
            <a:r>
              <a:rPr lang="en-US" sz="3200" b="1" dirty="0">
                <a:solidFill>
                  <a:srgbClr val="0000FF"/>
                </a:solidFill>
                <a:latin typeface="ZapfEllipt BT" pitchFamily="26" charset="0"/>
              </a:rPr>
              <a:t>Increase awareness of local communities on how to live a balanced and healthier life and access to services and products</a:t>
            </a:r>
            <a:endParaRPr lang="ar-BH" sz="3200" dirty="0">
              <a:solidFill>
                <a:srgbClr val="0000FF"/>
              </a:solidFill>
              <a:latin typeface="ZapfEllipt BT" pitchFamily="26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7950" y="1124744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Objectives of the initiative 1/3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72360"/>
            <a:ext cx="3241964" cy="172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23" y="4812680"/>
            <a:ext cx="3048000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2332037"/>
            <a:ext cx="9721079" cy="4525963"/>
          </a:xfrm>
        </p:spPr>
        <p:txBody>
          <a:bodyPr/>
          <a:lstStyle/>
          <a:p>
            <a:pPr marL="742950" indent="-742950" eaLnBrk="1" hangingPunct="1">
              <a:buFont typeface="+mj-lt"/>
              <a:buAutoNum type="arabicPeriod" startAt="2"/>
              <a:defRPr/>
            </a:pPr>
            <a:r>
              <a:rPr lang="en-US" sz="4000" b="1" dirty="0">
                <a:solidFill>
                  <a:srgbClr val="0000FF"/>
                </a:solidFill>
                <a:latin typeface="ZapfEllipt BT" pitchFamily="26" charset="0"/>
              </a:rPr>
              <a:t>Generate new business opportunities </a:t>
            </a:r>
            <a:r>
              <a:rPr lang="en-US" sz="4000" b="1" dirty="0" smtClean="0">
                <a:solidFill>
                  <a:srgbClr val="0000FF"/>
                </a:solidFill>
                <a:latin typeface="ZapfEllipt BT" pitchFamily="26" charset="0"/>
              </a:rPr>
              <a:t>around wellness </a:t>
            </a:r>
            <a:r>
              <a:rPr lang="en-US" sz="4000" b="1" dirty="0">
                <a:solidFill>
                  <a:srgbClr val="0000FF"/>
                </a:solidFill>
                <a:latin typeface="ZapfEllipt BT" pitchFamily="26" charset="0"/>
              </a:rPr>
              <a:t>and </a:t>
            </a:r>
            <a:r>
              <a:rPr lang="en-US" sz="4000" b="1" dirty="0" smtClean="0">
                <a:solidFill>
                  <a:srgbClr val="0000FF"/>
                </a:solidFill>
                <a:latin typeface="ZapfEllipt BT" pitchFamily="26" charset="0"/>
              </a:rPr>
              <a:t>health</a:t>
            </a:r>
            <a:endParaRPr lang="en-US" sz="4000" b="1" dirty="0">
              <a:solidFill>
                <a:srgbClr val="0000FF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23514"/>
            <a:ext cx="90360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US" altLang="ja-JP" sz="2400" dirty="0" smtClean="0">
              <a:solidFill>
                <a:srgbClr val="2B85D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2816" y="1273488"/>
            <a:ext cx="69127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kumimoji="1" lang="en-US" altLang="ja-JP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Objectives of the </a:t>
            </a:r>
            <a:r>
              <a:rPr kumimoji="1" lang="en-US" altLang="ja-JP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Initiative 2/3</a:t>
            </a:r>
            <a:endParaRPr kumimoji="1" lang="en-US" altLang="ja-JP" sz="4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48" y="4365104"/>
            <a:ext cx="4128120" cy="1967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456384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64406" y="1484784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4000" dirty="0">
                <a:solidFill>
                  <a:srgbClr val="0000FF"/>
                </a:solidFill>
                <a:latin typeface="Calibri" panose="020F0502020204030204" pitchFamily="34" charset="0"/>
              </a:rPr>
              <a:t>Objectives of the initiative 3/3</a:t>
            </a:r>
            <a:r>
              <a:rPr kumimoji="1" lang="en-US" altLang="ja-JP" sz="4000" dirty="0">
                <a:solidFill>
                  <a:srgbClr val="2B85D2"/>
                </a:solidFill>
                <a:latin typeface="Calibri" panose="020F0502020204030204" pitchFamily="34" charset="0"/>
              </a:rPr>
              <a:t/>
            </a:r>
            <a:br>
              <a:rPr kumimoji="1" lang="en-US" altLang="ja-JP" sz="4000" dirty="0">
                <a:solidFill>
                  <a:srgbClr val="2B85D2"/>
                </a:solidFill>
                <a:latin typeface="Calibri" panose="020F0502020204030204" pitchFamily="34" charset="0"/>
              </a:rPr>
            </a:br>
            <a:endParaRPr kumimoji="1" lang="en-US" altLang="ja-JP" sz="40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63" y="2322984"/>
            <a:ext cx="8639175" cy="1143000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3200" b="1" dirty="0">
                <a:latin typeface="ZapfEllipt BT" pitchFamily="26" charset="0"/>
              </a:rPr>
              <a:t>Sensitize entrepreneurs on the theme of </a:t>
            </a:r>
            <a:r>
              <a:rPr lang="en-US" sz="3200" b="1" dirty="0" smtClean="0">
                <a:latin typeface="ZapfEllipt BT" pitchFamily="26" charset="0"/>
              </a:rPr>
              <a:t>entrepreneurship in health &amp;wellness </a:t>
            </a:r>
            <a:endParaRPr lang="ar-BH" sz="3200" b="1" dirty="0">
              <a:latin typeface="ZapfEllipt BT" pitchFamily="2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077072"/>
            <a:ext cx="3048000" cy="2039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573016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19" y="1556792"/>
            <a:ext cx="8229600" cy="1055077"/>
          </a:xfrm>
        </p:spPr>
        <p:txBody>
          <a:bodyPr/>
          <a:lstStyle/>
          <a:p>
            <a:r>
              <a:rPr lang="en-US" b="1" dirty="0" smtClean="0"/>
              <a:t>Definition of Health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95845"/>
            <a:ext cx="7703658" cy="3391272"/>
          </a:xfrm>
        </p:spPr>
        <p:txBody>
          <a:bodyPr>
            <a:normAutofit fontScale="77500" lnSpcReduction="20000"/>
          </a:bodyPr>
          <a:lstStyle/>
          <a:p>
            <a:endParaRPr lang="en-US" b="0" dirty="0"/>
          </a:p>
          <a:p>
            <a:endParaRPr lang="en-US" b="0" dirty="0"/>
          </a:p>
          <a:p>
            <a:pPr algn="just" rtl="0"/>
            <a:r>
              <a:rPr lang="en-US" sz="5200" b="1" dirty="0">
                <a:solidFill>
                  <a:srgbClr val="0000FF"/>
                </a:solidFill>
              </a:rPr>
              <a:t>Health is  a state of complete physical, mental and social well-being and not merely the absence of disease or infirmity</a:t>
            </a:r>
            <a:r>
              <a:rPr lang="en-US" sz="4000" b="1" dirty="0" smtClean="0">
                <a:solidFill>
                  <a:srgbClr val="0000FF"/>
                </a:solidFill>
              </a:rPr>
              <a:t>”</a:t>
            </a:r>
          </a:p>
          <a:p>
            <a:pPr marL="0" indent="0" algn="r" rtl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marL="0" indent="0" algn="r" rtl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WHO 1948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88640"/>
            <a:ext cx="1151012" cy="102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5893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94324" y="898706"/>
            <a:ext cx="772001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>
            <a:lvl1pPr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kumimoji="1" lang="en-US" altLang="ja-JP" sz="6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The scope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73" y="4395673"/>
            <a:ext cx="2419846" cy="1696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286" y="2484994"/>
            <a:ext cx="2686050" cy="2034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143324"/>
            <a:ext cx="2267744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805731"/>
            <a:ext cx="349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Food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0232" y="1730202"/>
            <a:ext cx="1843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Gyms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9632" y="596189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Education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72" y="1874033"/>
            <a:ext cx="3219450" cy="20029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63073" y="3760806"/>
            <a:ext cx="2568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Application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31143"/>
            <a:ext cx="3521099" cy="18169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83763" y="5982180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Facilities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274" y="-37651"/>
            <a:ext cx="8229600" cy="1143000"/>
          </a:xfrm>
        </p:spPr>
        <p:txBody>
          <a:bodyPr/>
          <a:lstStyle/>
          <a:p>
            <a:r>
              <a:rPr lang="en-US" sz="6000" b="1" dirty="0" smtClean="0"/>
              <a:t>The Scope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888" y="1327163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00FF"/>
                </a:solidFill>
              </a:rPr>
              <a:t>Shops and Retail</a:t>
            </a:r>
          </a:p>
          <a:p>
            <a:pPr marL="457200" indent="-457200">
              <a:buFont typeface="+mj-lt"/>
              <a:buAutoNum type="arabicPeriod"/>
            </a:pPr>
            <a:endParaRPr lang="en-US" b="1" dirty="0" smtClean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1537755"/>
            <a:ext cx="3136296" cy="186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320" y="2204864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943647" y="3436505"/>
            <a:ext cx="3335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Resort &amp; Spas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4356"/>
            <a:ext cx="4008090" cy="2185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9178" y="366733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3219450" cy="1926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1010" y="5674959"/>
            <a:ext cx="32691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00B0F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Restaurants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66" y="4014464"/>
            <a:ext cx="3096344" cy="20604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66035" y="6099526"/>
            <a:ext cx="3596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Others  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1" y="188641"/>
            <a:ext cx="2678698" cy="972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12" y="151660"/>
            <a:ext cx="1151012" cy="10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5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1196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anose="020B0600070205080204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ea typeface="MS PGothic" panose="020B0600070205080204" pitchFamily="34" charset="-128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dirty="0">
                <a:latin typeface="Calibri" panose="020F0502020204030204" pitchFamily="34" charset="0"/>
              </a:rPr>
              <a:t>Indicators of success 1/2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259632" y="2780928"/>
            <a:ext cx="822960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3064" y="2686072"/>
            <a:ext cx="8320936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Number of health awareness session (lecture, event, </a:t>
            </a:r>
            <a:r>
              <a:rPr lang="en-US" dirty="0" smtClean="0">
                <a:solidFill>
                  <a:srgbClr val="0000FF"/>
                </a:solidFill>
              </a:rPr>
              <a:t>media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Number of </a:t>
            </a:r>
            <a:r>
              <a:rPr lang="en-US" dirty="0" smtClean="0">
                <a:solidFill>
                  <a:srgbClr val="0000FF"/>
                </a:solidFill>
              </a:rPr>
              <a:t>E&amp;H </a:t>
            </a:r>
            <a:r>
              <a:rPr lang="en-US" dirty="0">
                <a:solidFill>
                  <a:srgbClr val="0000FF"/>
                </a:solidFill>
              </a:rPr>
              <a:t>presentation held in </a:t>
            </a:r>
            <a:r>
              <a:rPr lang="en-US" dirty="0" smtClean="0">
                <a:solidFill>
                  <a:srgbClr val="0000FF"/>
                </a:solidFill>
              </a:rPr>
              <a:t>EDIP Course 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FF"/>
                </a:solidFill>
              </a:rPr>
              <a:t>Number of health and </a:t>
            </a:r>
            <a:r>
              <a:rPr lang="en-US" dirty="0" smtClean="0">
                <a:solidFill>
                  <a:srgbClr val="0000FF"/>
                </a:solidFill>
              </a:rPr>
              <a:t>wellness ideas for  </a:t>
            </a:r>
            <a:r>
              <a:rPr lang="en-US" dirty="0">
                <a:solidFill>
                  <a:srgbClr val="0000FF"/>
                </a:solidFill>
              </a:rPr>
              <a:t>startup business    </a:t>
            </a:r>
            <a:endParaRPr lang="en-US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2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877342"/>
          </a:xfrm>
        </p:spPr>
        <p:txBody>
          <a:bodyPr/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effectLst/>
              </a:rPr>
              <a:t>Number of Counseling session held for health and wellness Entrepreneurs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3573016"/>
            <a:ext cx="8733656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FF"/>
                </a:solidFill>
              </a:rPr>
              <a:t>Number of activities that introduced health and wellness to students and public (lecture, event, media</a:t>
            </a:r>
            <a:r>
              <a:rPr lang="en-US" dirty="0" smtClean="0">
                <a:solidFill>
                  <a:srgbClr val="0000FF"/>
                </a:solidFill>
              </a:rPr>
              <a:t>…</a:t>
            </a:r>
          </a:p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19672" y="1196752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4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Indicators of success </a:t>
            </a:r>
            <a:r>
              <a:rPr lang="en-US" altLang="en-US" sz="44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2/2</a:t>
            </a:r>
            <a:endParaRPr lang="en-US" altLang="en-US" sz="4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8784976" cy="4525963"/>
          </a:xfrm>
        </p:spPr>
        <p:txBody>
          <a:bodyPr/>
          <a:lstStyle/>
          <a:p>
            <a:r>
              <a:rPr lang="en-US" sz="7200" b="1" dirty="0" smtClean="0">
                <a:solidFill>
                  <a:srgbClr val="0000FF"/>
                </a:solidFill>
              </a:rPr>
              <a:t>What Did We Achieved in 2018-2019 ?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76672"/>
            <a:ext cx="1151012" cy="102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1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Pictures\2017-11-25\IMG-20170803-WA006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71" y="1258091"/>
            <a:ext cx="4525725" cy="272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07" y="3995756"/>
            <a:ext cx="4618274" cy="2826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048" y="1052699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Awareness sessions </a:t>
            </a:r>
            <a:endParaRPr lang="en-US" sz="4800" dirty="0">
              <a:solidFill>
                <a:srgbClr val="0000FF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417882"/>
              </p:ext>
            </p:extLst>
          </p:nvPr>
        </p:nvGraphicFramePr>
        <p:xfrm>
          <a:off x="1043608" y="5085184"/>
          <a:ext cx="2520280" cy="782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on 2018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14on 2019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287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4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كوكتيل صور\unido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6" y="3141205"/>
            <a:ext cx="4339570" cy="2994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711" y="3212976"/>
            <a:ext cx="3528392" cy="29946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1446233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EDIP Course 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0152" y="61506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Youth City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8989" y="6168893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International Group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181214"/>
              </p:ext>
            </p:extLst>
          </p:nvPr>
        </p:nvGraphicFramePr>
        <p:xfrm>
          <a:off x="3421495" y="2524480"/>
          <a:ext cx="2880320" cy="391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</a:rPr>
                        <a:t>5 on 2018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 on 2019</a:t>
                      </a:r>
                      <a:endParaRPr lang="en-US" sz="2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72493"/>
            <a:ext cx="1151012" cy="1028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3" y="1700808"/>
            <a:ext cx="7776864" cy="3654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4867" y="5589240"/>
            <a:ext cx="7236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baseline="30000" dirty="0" smtClean="0">
                <a:solidFill>
                  <a:srgbClr val="0000FF"/>
                </a:solidFill>
              </a:rPr>
              <a:t>nd</a:t>
            </a:r>
            <a:r>
              <a:rPr lang="en-US" dirty="0" smtClean="0">
                <a:solidFill>
                  <a:srgbClr val="0000FF"/>
                </a:solidFill>
              </a:rPr>
              <a:t> International Youth Conference in China 2018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28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2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17702"/>
            <a:ext cx="5184576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764961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Final of First School competition on Innovation 2018-2019  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2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66967"/>
              </p:ext>
            </p:extLst>
          </p:nvPr>
        </p:nvGraphicFramePr>
        <p:xfrm>
          <a:off x="1115616" y="3115568"/>
          <a:ext cx="6560855" cy="2403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1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6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6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Key performance Indicator (KPI)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Number of health and wellness </a:t>
                      </a: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/>
                        </a:rPr>
                        <a:t> ideas for startup </a:t>
                      </a: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business    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40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Number of Counseling session held for health and wellness Entrepreneurs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80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0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Number of activities that introduced health and wellness to students and public (lecture, event, media…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FF"/>
                          </a:solidFill>
                          <a:effectLst/>
                        </a:rPr>
                        <a:t>10</a:t>
                      </a:r>
                      <a:endParaRPr lang="en-US" sz="11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1702476"/>
            <a:ext cx="8229600" cy="1143000"/>
          </a:xfrm>
        </p:spPr>
        <p:txBody>
          <a:bodyPr/>
          <a:lstStyle/>
          <a:p>
            <a:r>
              <a:rPr lang="en-US" b="1" dirty="0" smtClean="0"/>
              <a:t>Other Achievements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28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4771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50" y="1503548"/>
            <a:ext cx="8229600" cy="1143000"/>
          </a:xfrm>
        </p:spPr>
        <p:txBody>
          <a:bodyPr/>
          <a:lstStyle/>
          <a:p>
            <a:r>
              <a:rPr lang="en-US" b="1" dirty="0" smtClean="0"/>
              <a:t>Please follow us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0" y="3616925"/>
            <a:ext cx="2260239" cy="6970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007" y="3528502"/>
            <a:ext cx="2057400" cy="719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79" y="3553606"/>
            <a:ext cx="2027481" cy="7477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8393" y="2521818"/>
            <a:ext cx="5278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pc="300" dirty="0">
                <a:solidFill>
                  <a:srgbClr val="0000FF"/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@UNIDOBahrain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5" y="4719077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5"/>
              </a:rPr>
              <a:t>ajowder@unido.org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Mobile 39455060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75639" y="5934405"/>
            <a:ext cx="3345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dramalaljowder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229" y="5796295"/>
            <a:ext cx="1080120" cy="929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28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4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564904"/>
            <a:ext cx="82296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6600" b="1" dirty="0" smtClean="0">
                <a:solidFill>
                  <a:srgbClr val="2B85D2"/>
                </a:solidFill>
                <a:latin typeface="Calibri" panose="020F0502020204030204" pitchFamily="34" charset="0"/>
              </a:rPr>
              <a:t>Thanks for your attention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753" y="1100611"/>
            <a:ext cx="9344449" cy="5360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  <p:sp>
        <p:nvSpPr>
          <p:cNvPr id="3" name="Rectangle 2"/>
          <p:cNvSpPr/>
          <p:nvPr/>
        </p:nvSpPr>
        <p:spPr>
          <a:xfrm>
            <a:off x="4924648" y="3429000"/>
            <a:ext cx="2064016" cy="770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grpSp>
        <p:nvGrpSpPr>
          <p:cNvPr id="7" name="Group 6"/>
          <p:cNvGrpSpPr/>
          <p:nvPr/>
        </p:nvGrpSpPr>
        <p:grpSpPr>
          <a:xfrm>
            <a:off x="2399287" y="-60083"/>
            <a:ext cx="4972427" cy="5961186"/>
            <a:chOff x="1676400" y="-1"/>
            <a:chExt cx="5919643" cy="6686553"/>
          </a:xfrm>
        </p:grpSpPr>
        <p:pic>
          <p:nvPicPr>
            <p:cNvPr id="2056" name="Picture 8" descr="http://www.spiritradio.ie/sr_media/2013/03/Trees_With_Roots_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49108"/>
              <a:ext cx="5919643" cy="6537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http://s3.amazonaws.com/magnoliasoft.imageweb/bridgeman/supersize/lal30419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81" t="53948" r="47185" b="32887"/>
            <a:stretch/>
          </p:blipFill>
          <p:spPr bwMode="auto">
            <a:xfrm>
              <a:off x="4573538" y="3810000"/>
              <a:ext cx="353777" cy="605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http://s3.amazonaws.com/magnoliasoft.imageweb/bridgeman/supersize/lal304195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88" t="1" r="25207" b="45142"/>
            <a:stretch/>
          </p:blipFill>
          <p:spPr bwMode="auto">
            <a:xfrm>
              <a:off x="4594069" y="-1"/>
              <a:ext cx="2659811" cy="381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" name="Straight Arrow Connector 10"/>
          <p:cNvCxnSpPr/>
          <p:nvPr/>
        </p:nvCxnSpPr>
        <p:spPr>
          <a:xfrm>
            <a:off x="681877" y="5341656"/>
            <a:ext cx="1043354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6845" y="5029145"/>
            <a:ext cx="1781908" cy="37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46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35126" y="3882772"/>
            <a:ext cx="633489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3039" y="3640015"/>
            <a:ext cx="283404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BH" sz="1477" b="1" dirty="0"/>
              <a:t> </a:t>
            </a:r>
            <a:r>
              <a:rPr lang="en-US" sz="1477" b="1" dirty="0">
                <a:solidFill>
                  <a:srgbClr val="0000FF"/>
                </a:solidFill>
              </a:rPr>
              <a:t>Healthy behavior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42222" y="1379624"/>
            <a:ext cx="908538" cy="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4371551" y="3838455"/>
            <a:ext cx="661398" cy="10883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27250" y="1401548"/>
            <a:ext cx="844062" cy="0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25288" y="3640015"/>
            <a:ext cx="238894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77" b="1" dirty="0">
                <a:solidFill>
                  <a:srgbClr val="0000FF"/>
                </a:solidFill>
              </a:rPr>
              <a:t>Un healthy behaviors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812674" y="5686445"/>
            <a:ext cx="811664" cy="4129"/>
          </a:xfrm>
          <a:prstGeom prst="straightConnector1">
            <a:avLst/>
          </a:prstGeom>
          <a:ln w="76200">
            <a:solidFill>
              <a:srgbClr val="CC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86766" y="6357291"/>
            <a:ext cx="3947925" cy="376385"/>
          </a:xfrm>
          <a:prstGeom prst="rect">
            <a:avLst/>
          </a:prstGeom>
          <a:solidFill>
            <a:srgbClr val="CAE67B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46" b="1" dirty="0" err="1">
                <a:solidFill>
                  <a:srgbClr val="FF0000"/>
                </a:solidFill>
              </a:rPr>
              <a:t>Dr.Amal</a:t>
            </a:r>
            <a:r>
              <a:rPr lang="en-US" sz="1846" b="1" dirty="0">
                <a:solidFill>
                  <a:srgbClr val="FF0000"/>
                </a:solidFill>
              </a:rPr>
              <a:t> Al Jowder Model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692" y="1051798"/>
            <a:ext cx="19812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 dirty="0"/>
              <a:t>Quality of life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64357" y="1063290"/>
            <a:ext cx="243840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2" b="1" dirty="0"/>
              <a:t>Disease and complication</a:t>
            </a:r>
            <a:endParaRPr lang="ar-BH" sz="1662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26940" y="5029145"/>
            <a:ext cx="909726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srgbClr val="0000FF"/>
                </a:solidFill>
              </a:rPr>
              <a:t>Poverty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73857" y="5408107"/>
            <a:ext cx="1190287" cy="319639"/>
          </a:xfrm>
          <a:prstGeom prst="rect">
            <a:avLst/>
          </a:prstGeom>
          <a:solidFill>
            <a:srgbClr val="CAE67B">
              <a:alpha val="45098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77" b="1" dirty="0">
                <a:solidFill>
                  <a:srgbClr val="0000FF"/>
                </a:solidFill>
              </a:rPr>
              <a:t>Ignorance</a:t>
            </a:r>
            <a:r>
              <a:rPr lang="en-US" sz="1477" b="1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24648" y="5938795"/>
            <a:ext cx="1628787" cy="319639"/>
          </a:xfrm>
          <a:prstGeom prst="rect">
            <a:avLst/>
          </a:prstGeom>
          <a:solidFill>
            <a:srgbClr val="CAE67B">
              <a:alpha val="4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477" b="1" dirty="0">
                <a:solidFill>
                  <a:srgbClr val="0000FF"/>
                </a:solidFill>
              </a:rPr>
              <a:t>Unemployment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00437" y="5118583"/>
            <a:ext cx="1055084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477" b="1" dirty="0">
                <a:solidFill>
                  <a:srgbClr val="0000FF"/>
                </a:solidFill>
              </a:rPr>
              <a:t>Pollution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43113" y="5561208"/>
            <a:ext cx="1261873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>
                <a:solidFill>
                  <a:srgbClr val="0000FF"/>
                </a:solidFill>
              </a:rPr>
              <a:t>Education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58459" y="6035745"/>
            <a:ext cx="1926394" cy="319639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ar-BH" sz="1477" b="1" dirty="0"/>
              <a:t>ا</a:t>
            </a:r>
            <a:r>
              <a:rPr lang="en-US" sz="1477" b="1" dirty="0">
                <a:solidFill>
                  <a:srgbClr val="0000FF"/>
                </a:solidFill>
              </a:rPr>
              <a:t>Employment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356422" y="5043351"/>
            <a:ext cx="1441855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>
                <a:solidFill>
                  <a:srgbClr val="0000FF"/>
                </a:solidFill>
              </a:rPr>
              <a:t>Safe Environment</a:t>
            </a:r>
            <a:r>
              <a:rPr lang="en-US" sz="1477" b="1" dirty="0"/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071" y="4827427"/>
            <a:ext cx="1252913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77" b="1" dirty="0">
                <a:solidFill>
                  <a:srgbClr val="0000FF"/>
                </a:solidFill>
              </a:rPr>
              <a:t>Good</a:t>
            </a:r>
            <a:r>
              <a:rPr lang="en-US" sz="1477" b="1" dirty="0">
                <a:solidFill>
                  <a:srgbClr val="2B85D2"/>
                </a:solidFill>
              </a:rPr>
              <a:t> </a:t>
            </a:r>
            <a:r>
              <a:rPr lang="en-US" sz="1477" b="1" dirty="0">
                <a:solidFill>
                  <a:srgbClr val="0000FF"/>
                </a:solidFill>
              </a:rPr>
              <a:t>income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45311" y="4554417"/>
            <a:ext cx="1437667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rtl="1"/>
            <a:r>
              <a:rPr lang="en-US" sz="1477" b="1" dirty="0">
                <a:solidFill>
                  <a:srgbClr val="0000FF"/>
                </a:solidFill>
              </a:rPr>
              <a:t>Un healthy Housing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620192" y="4554417"/>
            <a:ext cx="1321276" cy="546945"/>
          </a:xfrm>
          <a:prstGeom prst="rect">
            <a:avLst/>
          </a:prstGeom>
          <a:solidFill>
            <a:srgbClr val="CAE67B">
              <a:alpha val="45882"/>
            </a:srgbClr>
          </a:solidFill>
        </p:spPr>
        <p:txBody>
          <a:bodyPr wrap="square" rtlCol="0">
            <a:spAutoFit/>
          </a:bodyPr>
          <a:lstStyle/>
          <a:p>
            <a:pPr algn="l" rtl="1"/>
            <a:r>
              <a:rPr lang="en-US" sz="1477" b="1" dirty="0">
                <a:solidFill>
                  <a:srgbClr val="0000FF"/>
                </a:solidFill>
              </a:rPr>
              <a:t>Healthy Housing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17753" y="5510157"/>
            <a:ext cx="1045543" cy="603883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none">
            <a:spAutoFit/>
          </a:bodyPr>
          <a:lstStyle/>
          <a:p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(Creative)</a:t>
            </a:r>
            <a:endParaRPr lang="ar-BH" sz="1662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662" b="1" dirty="0"/>
          </a:p>
        </p:txBody>
      </p:sp>
      <p:sp>
        <p:nvSpPr>
          <p:cNvPr id="2053" name="Rectangle 2052"/>
          <p:cNvSpPr/>
          <p:nvPr/>
        </p:nvSpPr>
        <p:spPr>
          <a:xfrm>
            <a:off x="351692" y="2321006"/>
            <a:ext cx="1590530" cy="348109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(Proactive)</a:t>
            </a:r>
            <a:endParaRPr lang="en-US" sz="1662" b="1" dirty="0"/>
          </a:p>
        </p:txBody>
      </p:sp>
      <p:sp>
        <p:nvSpPr>
          <p:cNvPr id="2057" name="Rectangle 2056"/>
          <p:cNvSpPr/>
          <p:nvPr/>
        </p:nvSpPr>
        <p:spPr>
          <a:xfrm>
            <a:off x="6664144" y="1827591"/>
            <a:ext cx="1743378" cy="348109"/>
          </a:xfrm>
          <a:prstGeom prst="rect">
            <a:avLst/>
          </a:prstGeom>
          <a:ln>
            <a:solidFill>
              <a:srgbClr val="CC6600"/>
            </a:solidFill>
          </a:ln>
        </p:spPr>
        <p:txBody>
          <a:bodyPr wrap="square">
            <a:spAutoFit/>
          </a:bodyPr>
          <a:lstStyle/>
          <a:p>
            <a:r>
              <a:rPr lang="ar-BH" sz="1662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62" b="1" dirty="0">
                <a:solidFill>
                  <a:schemeClr val="tx2">
                    <a:lumMod val="75000"/>
                  </a:schemeClr>
                </a:solidFill>
              </a:rPr>
              <a:t>(Reactive)</a:t>
            </a:r>
            <a:endParaRPr lang="en-US" sz="1662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1803" y="4066131"/>
            <a:ext cx="2137651" cy="6604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1846" b="1" dirty="0"/>
              <a:t>Peace and </a:t>
            </a:r>
            <a:r>
              <a:rPr lang="en-US" sz="1846" b="1" dirty="0">
                <a:solidFill>
                  <a:srgbClr val="0000FF"/>
                </a:solidFill>
              </a:rPr>
              <a:t>security </a:t>
            </a:r>
            <a:endParaRPr lang="ar-BH" sz="1846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6789" y="5893695"/>
            <a:ext cx="1370790" cy="3481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1662" dirty="0"/>
              <a:t>Insecurity </a:t>
            </a:r>
            <a:endParaRPr lang="ar-BH" sz="1662" dirty="0"/>
          </a:p>
        </p:txBody>
      </p:sp>
      <p:sp>
        <p:nvSpPr>
          <p:cNvPr id="8" name="TextBox 7"/>
          <p:cNvSpPr txBox="1"/>
          <p:nvPr/>
        </p:nvSpPr>
        <p:spPr>
          <a:xfrm>
            <a:off x="651392" y="1189028"/>
            <a:ext cx="118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QOL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531" y="1189028"/>
            <a:ext cx="1441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Diseases 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287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818" y="1123485"/>
            <a:ext cx="6371904" cy="1055077"/>
          </a:xfrm>
        </p:spPr>
        <p:txBody>
          <a:bodyPr>
            <a:normAutofit/>
          </a:bodyPr>
          <a:lstStyle/>
          <a:p>
            <a:r>
              <a:rPr lang="en-US" b="1" dirty="0"/>
              <a:t>Today </a:t>
            </a:r>
            <a:r>
              <a:rPr lang="en-US" b="1" dirty="0" smtClean="0"/>
              <a:t>Definition </a:t>
            </a:r>
            <a:r>
              <a:rPr lang="en-US" b="1" dirty="0"/>
              <a:t>of Health </a:t>
            </a:r>
            <a:endParaRPr lang="ar-B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918648" cy="417781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3500" b="1" dirty="0">
                <a:solidFill>
                  <a:srgbClr val="0000FF"/>
                </a:solidFill>
                <a:cs typeface="+mn-cs"/>
              </a:rPr>
              <a:t>Health is a dynamic rather than abstract state</a:t>
            </a:r>
            <a:r>
              <a:rPr lang="ar-BH" sz="3500" b="1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sz="3500" b="1" dirty="0">
                <a:solidFill>
                  <a:srgbClr val="0000FF"/>
                </a:solidFill>
                <a:cs typeface="+mn-cs"/>
              </a:rPr>
              <a:t>.</a:t>
            </a:r>
          </a:p>
          <a:p>
            <a:pPr marL="0" indent="0" algn="just">
              <a:buNone/>
            </a:pPr>
            <a:r>
              <a:rPr lang="en-US" sz="3500" b="1" dirty="0">
                <a:solidFill>
                  <a:srgbClr val="0000FF"/>
                </a:solidFill>
                <a:cs typeface="+mn-cs"/>
              </a:rPr>
              <a:t>Health is a resource for everyday life , not an </a:t>
            </a:r>
            <a:r>
              <a:rPr lang="en-US" sz="3500" b="1" dirty="0" smtClean="0">
                <a:solidFill>
                  <a:srgbClr val="0000FF"/>
                </a:solidFill>
                <a:cs typeface="+mn-cs"/>
              </a:rPr>
              <a:t>objective of </a:t>
            </a:r>
            <a:r>
              <a:rPr lang="en-US" sz="3500" b="1" dirty="0">
                <a:solidFill>
                  <a:srgbClr val="0000FF"/>
                </a:solidFill>
                <a:cs typeface="+mn-cs"/>
              </a:rPr>
              <a:t>living </a:t>
            </a:r>
            <a:endParaRPr lang="ar-BH" sz="3500" b="1" dirty="0">
              <a:solidFill>
                <a:srgbClr val="0000FF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sz="3500" b="1" dirty="0">
                <a:solidFill>
                  <a:srgbClr val="0000FF"/>
                </a:solidFill>
                <a:cs typeface="+mn-cs"/>
              </a:rPr>
              <a:t>The spiritual dimension of health is increasingly </a:t>
            </a:r>
            <a:endParaRPr lang="en-US" sz="3500" b="1" dirty="0" smtClean="0">
              <a:solidFill>
                <a:srgbClr val="0000FF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sz="3500" b="1" dirty="0" smtClean="0">
                <a:solidFill>
                  <a:srgbClr val="0000FF"/>
                </a:solidFill>
                <a:cs typeface="+mn-cs"/>
              </a:rPr>
              <a:t>recognized</a:t>
            </a:r>
            <a:endParaRPr lang="en-US" sz="3500" b="1" dirty="0">
              <a:solidFill>
                <a:srgbClr val="0000FF"/>
              </a:solidFill>
              <a:cs typeface="+mn-cs"/>
            </a:endParaRPr>
          </a:p>
          <a:p>
            <a:pPr marL="0" indent="0" algn="just">
              <a:buNone/>
            </a:pPr>
            <a:r>
              <a:rPr lang="en-US" sz="3500" b="1" dirty="0">
                <a:solidFill>
                  <a:srgbClr val="0000FF"/>
                </a:solidFill>
                <a:cs typeface="+mn-cs"/>
              </a:rPr>
              <a:t>So with such  comprehensive </a:t>
            </a:r>
            <a:r>
              <a:rPr lang="en-US" sz="3500" b="1" dirty="0" smtClean="0">
                <a:solidFill>
                  <a:srgbClr val="0000FF"/>
                </a:solidFill>
                <a:cs typeface="+mn-cs"/>
              </a:rPr>
              <a:t>definition you  </a:t>
            </a:r>
            <a:r>
              <a:rPr lang="en-US" sz="3500" b="1" dirty="0">
                <a:solidFill>
                  <a:srgbClr val="0000FF"/>
                </a:solidFill>
                <a:cs typeface="+mn-cs"/>
              </a:rPr>
              <a:t>may agree with me that :</a:t>
            </a:r>
          </a:p>
          <a:p>
            <a:pPr marL="0" indent="0" algn="ctr">
              <a:buNone/>
            </a:pPr>
            <a:r>
              <a:rPr lang="en-US" sz="3500" b="1" dirty="0">
                <a:solidFill>
                  <a:srgbClr val="0000FF"/>
                </a:solidFill>
                <a:cs typeface="+mn-cs"/>
              </a:rPr>
              <a:t>Health = Quality of life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74796" indent="-474796">
              <a:buFont typeface="+mj-lt"/>
              <a:buAutoNum type="arabicPeriod"/>
            </a:pPr>
            <a:endParaRPr lang="ar-B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28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3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1254146"/>
            <a:ext cx="4720029" cy="105507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Components </a:t>
            </a:r>
            <a:r>
              <a:rPr lang="en-US" b="1" dirty="0" smtClean="0"/>
              <a:t>of</a:t>
            </a:r>
            <a:r>
              <a:rPr lang="ar-JO" b="1" dirty="0" smtClean="0"/>
              <a:t/>
            </a:r>
            <a:br>
              <a:rPr lang="ar-JO" b="1" dirty="0" smtClean="0"/>
            </a:br>
            <a:r>
              <a:rPr lang="en-US" b="1" dirty="0" smtClean="0"/>
              <a:t> Health</a:t>
            </a:r>
            <a:endParaRPr lang="ar-BH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73" y="1349739"/>
            <a:ext cx="2028056" cy="20280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815" y="3273171"/>
            <a:ext cx="22897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4796" indent="-474796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</a:rPr>
              <a:t>Physical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99412"/>
            <a:ext cx="2410768" cy="22439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44208" y="3091638"/>
            <a:ext cx="3635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>
                <a:solidFill>
                  <a:srgbClr val="0000FF"/>
                </a:solidFill>
              </a:rPr>
              <a:t>Mental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1" y="4001609"/>
            <a:ext cx="3048000" cy="22440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8758" y="6164682"/>
            <a:ext cx="3851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>
                <a:solidFill>
                  <a:srgbClr val="0000FF"/>
                </a:solidFill>
              </a:rPr>
              <a:t>Social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677" y="3630778"/>
            <a:ext cx="3328913" cy="22192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87636" y="5850053"/>
            <a:ext cx="3596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4. Spiritual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287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6" y="229611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7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1844824"/>
            <a:ext cx="50040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rgbClr val="0000FF"/>
                </a:solidFill>
              </a:rPr>
              <a:t>Factors Affecting Health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648"/>
            <a:ext cx="1151012" cy="10287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89" y="254000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0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395" y="3043571"/>
            <a:ext cx="1855495" cy="21411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2" y="2230855"/>
            <a:ext cx="5825040" cy="477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29" y="4616867"/>
            <a:ext cx="1714114" cy="2125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30855"/>
            <a:ext cx="1223211" cy="1070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29" y="2032034"/>
            <a:ext cx="1830304" cy="1830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629" y="5097577"/>
            <a:ext cx="1835542" cy="208307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1456" y="1383809"/>
            <a:ext cx="8806337" cy="1143000"/>
          </a:xfrm>
        </p:spPr>
        <p:txBody>
          <a:bodyPr/>
          <a:lstStyle/>
          <a:p>
            <a:r>
              <a:rPr lang="en-US" sz="4800" b="1" dirty="0"/>
              <a:t>1.Every Day Life Style Choice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50913"/>
            <a:ext cx="1151012" cy="1034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56" y="280113"/>
            <a:ext cx="3254899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0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9D3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9D3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5499</TotalTime>
  <Words>738</Words>
  <Application>Microsoft Office PowerPoint</Application>
  <PresentationFormat>On-screen Show (4:3)</PresentationFormat>
  <Paragraphs>184</Paragraphs>
  <Slides>41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MS PGothic</vt:lpstr>
      <vt:lpstr>MS PGothic</vt:lpstr>
      <vt:lpstr>Aharoni</vt:lpstr>
      <vt:lpstr>Arial</vt:lpstr>
      <vt:lpstr>Calibri</vt:lpstr>
      <vt:lpstr>Century Gothic</vt:lpstr>
      <vt:lpstr>Garamond</vt:lpstr>
      <vt:lpstr>Neue Helvetica W01</vt:lpstr>
      <vt:lpstr>Times New Roman</vt:lpstr>
      <vt:lpstr>Trebuchet MS</vt:lpstr>
      <vt:lpstr>Wingdings</vt:lpstr>
      <vt:lpstr>ZapfEllipt BT</vt:lpstr>
      <vt:lpstr>Default Design</vt:lpstr>
      <vt:lpstr>Entrepreneurship and Health</vt:lpstr>
      <vt:lpstr>Content </vt:lpstr>
      <vt:lpstr>Definition of Health </vt:lpstr>
      <vt:lpstr>PowerPoint Presentation</vt:lpstr>
      <vt:lpstr>PowerPoint Presentation</vt:lpstr>
      <vt:lpstr>Today Definition of Health </vt:lpstr>
      <vt:lpstr>Components of  Health</vt:lpstr>
      <vt:lpstr>PowerPoint Presentation</vt:lpstr>
      <vt:lpstr>1.Every Day Life Style Choice </vt:lpstr>
      <vt:lpstr>2.Enviroment</vt:lpstr>
      <vt:lpstr>3-Genetics </vt:lpstr>
      <vt:lpstr>4.Infection</vt:lpstr>
      <vt:lpstr>5.Quality of Health Services </vt:lpstr>
      <vt:lpstr>Health promotion </vt:lpstr>
      <vt:lpstr> ACTION AREA ACCORDING TO OTTAWA CHARTER </vt:lpstr>
      <vt:lpstr> Who is In charge of Health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Leading and unique health and wellness cluster in the region that create economic growth, and improves quality of people’s life </vt:lpstr>
      <vt:lpstr>To create Profitable business while providing an Innovative Solution for National Health Problem </vt:lpstr>
      <vt:lpstr>PowerPoint Presentation</vt:lpstr>
      <vt:lpstr>PowerPoint Presentation</vt:lpstr>
      <vt:lpstr>Sensitize entrepreneurs on the theme of entrepreneurship in health &amp;wellness </vt:lpstr>
      <vt:lpstr>PowerPoint Presentation</vt:lpstr>
      <vt:lpstr>The Scope </vt:lpstr>
      <vt:lpstr>PowerPoint Presentation</vt:lpstr>
      <vt:lpstr>Number of Counseling session held for health and wellness Entrepreneurs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Achievements </vt:lpstr>
      <vt:lpstr>Please follow us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the Spirit of Entrepreneurship</dc:title>
  <dc:creator>Afif</dc:creator>
  <cp:lastModifiedBy>Maryam</cp:lastModifiedBy>
  <cp:revision>329</cp:revision>
  <cp:lastPrinted>2018-04-16T10:08:16Z</cp:lastPrinted>
  <dcterms:created xsi:type="dcterms:W3CDTF">2006-03-18T08:01:51Z</dcterms:created>
  <dcterms:modified xsi:type="dcterms:W3CDTF">2020-06-17T06:52:49Z</dcterms:modified>
</cp:coreProperties>
</file>