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7" r:id="rId5"/>
    <p:sldId id="264" r:id="rId6"/>
    <p:sldId id="271" r:id="rId7"/>
    <p:sldId id="262" r:id="rId8"/>
    <p:sldId id="273" r:id="rId9"/>
    <p:sldId id="272" r:id="rId10"/>
    <p:sldId id="265" r:id="rId11"/>
    <p:sldId id="266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55" autoAdjust="0"/>
  </p:normalViewPr>
  <p:slideViewPr>
    <p:cSldViewPr>
      <p:cViewPr varScale="1">
        <p:scale>
          <a:sx n="66" d="100"/>
          <a:sy n="66" d="100"/>
        </p:scale>
        <p:origin x="6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9D82-138F-4356-A707-B55188A3DE88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E879-7DDD-49CB-96FA-E094C46E6B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86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Tamkeen</a:t>
            </a:r>
            <a:r>
              <a:rPr lang="en-US" baseline="0" dirty="0" smtClean="0"/>
              <a:t> aims to support the private sector by serving Newly Established Companies, Existing Companies looking to grow, as well as Existing Employees in need of training to progress in their careers.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E82E-8C4C-4332-A365-273E9AEFA5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69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E82E-8C4C-4332-A365-273E9AEFA5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67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7E82E-8C4C-4332-A365-273E9AEFA5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3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EAF17-D614-4644-9E25-8B49B6C08C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4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653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1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81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33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9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1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3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99C0-C11A-4D89-A28A-2E8AE45B1D72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2F68E-88B0-4A03-A8DF-E67172F4AD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microsoft.com/office/2007/relationships/hdphoto" Target="../media/hdphoto21.wdp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2.png"/><Relationship Id="rId7" Type="http://schemas.microsoft.com/office/2007/relationships/hdphoto" Target="../media/hdphoto6.wdp"/><Relationship Id="rId12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microsoft.com/office/2007/relationships/hdphoto" Target="../media/hdphoto7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microsoft.com/office/2007/relationships/hdphoto" Target="../media/hdphoto8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12" Type="http://schemas.microsoft.com/office/2007/relationships/hdphoto" Target="../media/hdphoto4.wdp"/><Relationship Id="rId17" Type="http://schemas.microsoft.com/office/2007/relationships/hdphoto" Target="../media/hdphoto13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11" Type="http://schemas.openxmlformats.org/officeDocument/2006/relationships/image" Target="../media/image6.png"/><Relationship Id="rId5" Type="http://schemas.openxmlformats.org/officeDocument/2006/relationships/image" Target="../media/image25.png"/><Relationship Id="rId15" Type="http://schemas.openxmlformats.org/officeDocument/2006/relationships/image" Target="../media/image16.png"/><Relationship Id="rId10" Type="http://schemas.microsoft.com/office/2007/relationships/hdphoto" Target="../media/hdphoto11.wdp"/><Relationship Id="rId4" Type="http://schemas.microsoft.com/office/2007/relationships/hdphoto" Target="../media/hdphoto6.wdp"/><Relationship Id="rId9" Type="http://schemas.openxmlformats.org/officeDocument/2006/relationships/image" Target="../media/image27.png"/><Relationship Id="rId1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5.png"/><Relationship Id="rId5" Type="http://schemas.microsoft.com/office/2007/relationships/hdphoto" Target="../media/hdphoto6.wdp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openxmlformats.org/officeDocument/2006/relationships/image" Target="../media/image47.png"/><Relationship Id="rId26" Type="http://schemas.microsoft.com/office/2007/relationships/hdphoto" Target="../media/hdphoto19.wdp"/><Relationship Id="rId3" Type="http://schemas.openxmlformats.org/officeDocument/2006/relationships/image" Target="../media/image13.png"/><Relationship Id="rId21" Type="http://schemas.openxmlformats.org/officeDocument/2006/relationships/image" Target="../media/image50.png"/><Relationship Id="rId7" Type="http://schemas.microsoft.com/office/2007/relationships/hdphoto" Target="../media/hdphoto6.wdp"/><Relationship Id="rId12" Type="http://schemas.openxmlformats.org/officeDocument/2006/relationships/image" Target="../media/image43.jpeg"/><Relationship Id="rId17" Type="http://schemas.microsoft.com/office/2007/relationships/hdphoto" Target="../media/hdphoto17.wdp"/><Relationship Id="rId25" Type="http://schemas.openxmlformats.org/officeDocument/2006/relationships/image" Target="../media/image53.png"/><Relationship Id="rId2" Type="http://schemas.openxmlformats.org/officeDocument/2006/relationships/image" Target="../media/image37.png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42.png"/><Relationship Id="rId24" Type="http://schemas.openxmlformats.org/officeDocument/2006/relationships/image" Target="../media/image52.png"/><Relationship Id="rId5" Type="http://schemas.openxmlformats.org/officeDocument/2006/relationships/image" Target="../media/image39.png"/><Relationship Id="rId15" Type="http://schemas.openxmlformats.org/officeDocument/2006/relationships/image" Target="../media/image45.jpeg"/><Relationship Id="rId23" Type="http://schemas.microsoft.com/office/2007/relationships/hdphoto" Target="../media/hdphoto18.wdp"/><Relationship Id="rId28" Type="http://schemas.microsoft.com/office/2007/relationships/hdphoto" Target="../media/hdphoto20.wdp"/><Relationship Id="rId10" Type="http://schemas.openxmlformats.org/officeDocument/2006/relationships/image" Target="../media/image41.png"/><Relationship Id="rId19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microsoft.com/office/2007/relationships/hdphoto" Target="../media/hdphoto15.wdp"/><Relationship Id="rId14" Type="http://schemas.microsoft.com/office/2007/relationships/hdphoto" Target="../media/hdphoto16.wdp"/><Relationship Id="rId22" Type="http://schemas.openxmlformats.org/officeDocument/2006/relationships/image" Target="../media/image51.png"/><Relationship Id="rId27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80" r="-1902"/>
          <a:stretch/>
        </p:blipFill>
        <p:spPr bwMode="auto">
          <a:xfrm>
            <a:off x="8382000" y="3581400"/>
            <a:ext cx="8255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83" r="69090" b="9620"/>
          <a:stretch/>
        </p:blipFill>
        <p:spPr bwMode="auto">
          <a:xfrm>
            <a:off x="6631896" y="2895600"/>
            <a:ext cx="2029504" cy="3581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09" b="88184" l="0" r="272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9" t="55342" r="70242" b="12904"/>
          <a:stretch/>
        </p:blipFill>
        <p:spPr bwMode="auto">
          <a:xfrm>
            <a:off x="0" y="2819400"/>
            <a:ext cx="3657600" cy="379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8936" r="83798" b="74777"/>
          <a:stretch/>
        </p:blipFill>
        <p:spPr bwMode="auto">
          <a:xfrm>
            <a:off x="152400" y="381000"/>
            <a:ext cx="4038600" cy="46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8936" r="83798" b="74777"/>
          <a:stretch/>
        </p:blipFill>
        <p:spPr bwMode="auto">
          <a:xfrm>
            <a:off x="6568962" y="1295400"/>
            <a:ext cx="2362200" cy="56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8936" r="83798" b="74777"/>
          <a:stretch/>
        </p:blipFill>
        <p:spPr bwMode="auto">
          <a:xfrm flipH="1">
            <a:off x="561682" y="2438400"/>
            <a:ext cx="2638717" cy="27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sanad\AppData\Local\Microsoft\Windows\Temporary Internet Files\Content.Outlook\OCKO4B3K\Tamkeen logo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872" y="1447800"/>
            <a:ext cx="351032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0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24"/>
            <a:ext cx="9144000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050"/>
            <a:ext cx="6477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811444"/>
      </p:ext>
    </p:extLst>
  </p:cSld>
  <p:clrMapOvr>
    <a:masterClrMapping/>
  </p:clrMapOvr>
  <p:transition spd="slow" advClick="0" advTm="1000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524"/>
            <a:ext cx="9144000" cy="166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9525"/>
            <a:ext cx="650557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97389"/>
      </p:ext>
    </p:extLst>
  </p:cSld>
  <p:clrMapOvr>
    <a:masterClrMapping/>
  </p:clrMapOvr>
  <p:transition spd="slow" advClick="0" advTm="100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r="1427" b="4167"/>
          <a:stretch/>
        </p:blipFill>
        <p:spPr bwMode="auto">
          <a:xfrm>
            <a:off x="44909" y="170848"/>
            <a:ext cx="6965491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393" y="228601"/>
            <a:ext cx="1972707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71661" y="800100"/>
            <a:ext cx="1567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b="1" dirty="0" err="1" smtClean="0">
                <a:solidFill>
                  <a:schemeClr val="bg1">
                    <a:lumMod val="6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Seef</a:t>
            </a:r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 Mall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b="1" dirty="0" err="1" smtClean="0">
                <a:solidFill>
                  <a:schemeClr val="bg1">
                    <a:lumMod val="6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Enma</a:t>
            </a:r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Mall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b="1" dirty="0" err="1" smtClean="0">
                <a:solidFill>
                  <a:schemeClr val="bg1">
                    <a:lumMod val="6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Sitra</a:t>
            </a:r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 Mall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BCCI Branch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1981200"/>
            <a:ext cx="16546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Working hours:</a:t>
            </a:r>
          </a:p>
          <a:p>
            <a:r>
              <a:rPr lang="en-US" sz="1400" dirty="0" smtClean="0"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Sunday- Thursday</a:t>
            </a:r>
          </a:p>
          <a:p>
            <a:endParaRPr lang="en-US" sz="1400" dirty="0" smtClean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endParaRPr lang="en-US" sz="1400" dirty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  <p:sp>
        <p:nvSpPr>
          <p:cNvPr id="2" name="AutoShape 2" descr="data:image/jpeg;base64,/9j/4AAQSkZJRgABAQAAAQABAAD/2wCEAAkGBxQSERUUExQWFRUXGBgXGRgYGBwaGRgYGx4eGBcYGBgcHCggGholHRgYITQhJyktLi4uHCI0ODMsNygtLiwBCgoKDg0OGxAQGywkICYsLywwLCwsLywvLC0sLCwsLy8sLC0sLCwsLCwsLCwsLywsLCwsLCwsLCwwLCwsLCwsLP/AABEIALkBEAMBEQACEQEDEQH/xAAcAAABBQEBAQAAAAAAAAAAAAAAAwQFBgcBAgj/xABKEAACAQIEAwUEBgYHBgYDAAABAgMAEQQSITEFBkETIlFhcQcygZEUI0JyobEWUmKSwdEVM0NTorLhJDSCk9LxVGNzwuLwCBdE/8QAGwEBAAIDAQEAAAAAAAAAAAAAAAIEAQMFBgf/xAA4EQACAQIDAwsDBAICAwEAAAAAAQIDEQQhMRJBUQUTMmFxgZGhsdHwIjPBFBVS4ULxQ3IjNIJT/9oADAMBAAIRAxEAPwDcaAKAKAKAKAKAKAKAKAKAKAKAKAKAKAKAKAKAKAKAKAQx2MjhjaWV1SNBmZmNgB5mgKXg/ajhJpkiVMTHHKSiYl4ssJYju5Wbx11I9dL2Ay7nzB42CfFLPPO6KqGN+1LSPmYiOSNC6qi58qOEUkG1gA96AtPsh55btPomLkktKx+idsSz5VJUozFbm5DAMSRdGXSwBA2OgCgCgCgCgCgCgCgCgCgCgPLOALk2A6naizMN2zZFT8y4VTYygn9kFvxAtViOErP/ABKssfh45OX5G784YUfaY+iH+NbFga3DzNT5Tw63+TGz88QdElPwUf8Auqa5Oqb2vncanyvR3Jvw9xu/PS9IWPqwH8DU1yc98iD5Xjug/E8/pwf/AAx/f/8AhWf29fz8v7Mfu0v/AM/P+hWLnmP7UTj0IP52qL5OlukiS5Xh/lF+X9Dn9NMN4Sfuj+da/wBBV6jb+60OvwAc6Yfwk/dH/VT9BV6h+60OvwPL874cbLKf+Ff4tWVyfV4r53EXytR3J+XuINzzH0if5r/Opft0/wCSIfu9P+L8jk3PSWGWJyeuZgth5EXv+FZXJ0t8l88DEuWIf4xffl7k1wTjceJByXDDdTuPPzFVa+HnRefiXsNi6eIX068CUrQWgoAoAoAoAoDAPavzmMTIyg5sJC5SOO9lxWIX3ne2pgj8veOgOt1ApuB43IG/2lnPbAq8rDP9HgkypI0MIIVGZCFuRopAUdaA1vluf+lMDlV0lx3DnIhlI0lWxWN+8L5JUGUn9Zc3QUBiz4wx/VZRJLGroGde+lwgCr3hleIqbWv3magPoP2U83vjIWgxP+9wBc5tbtI2HclsdQbaMOh6C9gBfKAKAKAKAKAKAKAKAKAKApvODSzYhMNHtlzkXsCdd/IBfxrp4NQp03VlxscblB1KtWNCHC/zw8yuYZs6CJI4w/eLyMRcga2BbRQB4b1dktmW3Ju25HNg9qPNxir53b99w0wuJaNsy2vtqoYfIi1bJwUlZmmnUlTe1H3PWIxkktgxvroLKNT6AViNOMM0ZnVqVLKTv4IUl4TOoJaJwBuSpt86wq9NuykiUsNWiruLEUxcg0EjjwAZh/GpOEXql4EFVqLST8WOlw0794kE23d0zf4jete1Tjl6J/g3KnXl9Xq1+T1w3igRryxrKtiMpVRr0N8t6xUo7S+h2fHP3FHE7Mr1FtLhZex6x3E4nBCYWOMnqCSR6AWFIUZxec2zNXEU5K0aaXzuIut5UPSC+gFySAP5Wo8szKV8lqPcbPJbsdMkY1VNRf7RYj3jc6na+1aYRhfb3vj+CxVnUtzW5bl+ePoOeBTGKaGa+juY2FraGw+I1B9VqFeKnCUOCubcLJ06kKt9XZ+XzuNOrhHpwoAoAoAoCn+1bjzYPhzmM5ZZiIIze1mfQtfyUMfhQHz19Ni7eJ+60aRuoQjuxwr3Uzj7TuMzEaZjJa4vegF5ODl5445pOzGJk7SWR9OzjVc73vuyoSdgNVFgSQoE1wbmL6HiVxOEGTCQmRVicntJ4HdSwvazPmYuPC1tcrUBaPaNwS7R47h6xEY5oGMxteN0vKhW/dHalUBBtd0A+3agIf2Pon9MIcO0shyYozySC2dCR2RtuCTlc3/WA1sTQH0JQBQBQBQBQBQBQBQBQBQFG5lxBjxcrDf6OAD4ZmC3/E11cNFSoxT/AJHCxs3DESktdj1diqKvlfQ2AO3mfzroXOSkLY9o7qI72VQCSLFm3Zrep+QFRpqVm5cfAnVcLpQ0S8XvZzEGIqojD5vtliLE/sgbfGsx27vat1WMT5pxShe++9iVwsOIx5ILgJGo94kIOg0/WNib1WnKlhlks34luEa2Mdm8l4f7HPDOW0cuskjCRGylVAHQlWBbdSBfp1qFXFyjZxWTNtDAQm3GUndO1l/fEh+McNOHlKHUbq1rBh4j8qs0aqqx2kUsRh3RnsvufEZVtNA+4X2QYtPG7x+7dSRZjqDe4ubA6XrVV22rU2k/wb6HNp7VWLcdMuIhAt3KpazXF2A0Xe5J92wG4qcnZXfkQgm5bMd/Hh+BOTS6ghhfe1r/ABIvbyrK4kZZZLP54nrsWAUnuh7gE6XGxP3b/l5VjaTbXAzsSST0T+eB6gj74sbgOoHibnQ2+FYk/pz4EoR+tW4o1+vOHsAoAoAoAoDMPbiF7PB9oJGjEkxIj98uIXMeXQi9xuQbUBhfL3Ce2cksqKGVA7G0YY3bOzHTJGiPIb/qgdaAm+IwQTY2JYZmjw+UxfSMQSWcDM+JxGV75SbtYWGpGxuQA9gmgxeJEhQx4LCxrHFCGs8i3bsYb7mady7MdwofW2tAX/2WYdZ4+I8Ne02DRgqsoIQNICZo4mN9FcXU3/a60Bd+UeTo8C0snayzzS5Q0spBYIuiRrYABR5b/AAAWWgCgCgCgCgCgCgCgCgCgKVzSVGInLa3wyqPvNJ3fyv8K6mFu6cUv5fg4mO2VWm5fwS73LIrnC50jkPaqzIyFWVdyGAItqPI71dqxlOP0PO5zaE405vnE2mrWXWO+KcQjeNYoIezVbsxaxc28Tv+PhWulSnGW3Uld+Rur1oTgqdKFks3fX53kbNO8rC5zMbKo2t0CqNgK3xjGCyKs5zqyzzei9kaHwbALBEqHXUk+Bb7TH8h5AeNcWtVdSbl8t81PSYeiqNNQ+X4+wx4zD2bdtH3jEfrFG/ZmzlSerAnPfzrbRltLYlv0fXp4bjRiY7D52GezqurJ27VqOeK4WPFQd3qM0bnTvWBAUHXKb2P+gqFKc6NTPvRtxFOGIpZdqfzcZyK7Z5k7m0t0/nv+QrBm+4KGD3lXIdTmzAWtplsbm/je1Yu9rqJWjsa538hfiGOaeTM9hoFAGyqNAAPxqFOmqcbI2VqzrT2pdnYjsUqKABckSqwJ6oL29Dc3o4yeb4eZmMoJWWu0n3I1uvOnrgoAoAoAoCp+0thHg1xBB/2eeGS6jVULCOU/wDLkegPn7JFBgSrIWdArMHVlCSS3OWzWzuUWNdtFWUjUgkBJeFNNFFEE7SUlppnI7yqBcRg/ZRVYMx2DSD9U0BK8k8uHieMhgJK4VBLIWU5WkyFFkZeozFo0B6KLDUGgPpPhvD4sPEsUKLHGgsqqLAf6+fWgHVAFAFAFAFAFAFAFAFAFAFAZ7zsScS/hljB/wARH8a7OB+2u/8AB57lP7z7I/kr0r3Ynz0/hVxKysc2TvJs7Lma7tc3Y3Y9W3OvjRWX0ozLal9b469Y85eI+lRXto19fEA2/G1asR9qRuwdufjfj+DRsQbhQoB2JOwA3PmTYDTzHhXEjlds9NJ3skJzKwuQt9TlXS3iznxvta+1vE2kraN/OBGSau0vm9/OoqEnGRh2lhi70ZJCMDfIG1YLpZrEtbUa+NdJUOdUZy139f8AvecV4pUHKlDOO58L6242zsV1jrpt0vrp0v41d7Tmt55Ht5MxJI7xItawHn3QPytWErZIk5bTbevzcKcQMZkYxAiPTKDvsL/jeo09rZW3qSrODm+b03DepmoVdQSAgY6C/Ulrd6wHSsJtK8ibSbSgn/e/uPY1j3AyuNPtHONT6DIP3qj/AJdq9P8AZJZw7H35+1vM1xNh6V5xnr1oeqGQoAoAoBtxLBJPDJDILpIjIw8VYWP50B8rcR4TiRim4bIzvOuIGUuw7MqEy9q17m3ZqhvfRQdL0A14jxJAHWO7Z8saEi57FWzM5U/2kr963QXHUUBqPs7jGC4lGJcymSAYZx/Z4eVz2uHw2bcy9nG7N0zOOpoDa6AKAKAKAKAKAKAKAKAKAKAKAz3nJWfGFEBJKoMo6kXI0+Jrs4NqNHafFnneUVKWJ2Y70vyV2RCpKkWIJBHgRoRV1NNXRzWmnZjuQN9HW8qFQxtFfvgm4LEW/j1FalbnH9Lvx3G535lXkrX6O/tG2HlyOrDXKwa3jY3tWyUdqLXE1wlsyUludzTocrLmBuJFWx8V1Nt+g3/1rgyunZ7j1UdlraW/0I3mqd1wzqDY90tbohNreQtp569K34SMXVTfxlXHzkqEktcr9jfzzM/rsHnAoDqsQbjQijVzKbTujlqCwUMD7g80qOXhW7KpubXygkAnXQeHxrVWjCUdmbyLGGlVjJypK7S8BHiR+tc2A1JsDcAnUgHwvUqXQRDEZVJGtxHuj0Fedep69aHusGQoAoAoAoDKvbfywzxfT4AO0jjaKcZQ2bDuCC1iNWQm4PQa37ooDH+CcRggmEoS4hMkkfajR2VQmHvbwZ+1Ya32HSgEOPfScPK0E7s8iv8ASJAGbSWREkz3FrSqDa+tjegPpLkLmBsRG8GIK/S8NkSYAg5syh0k02JBsR0YMPCgLVQBQBQBQBQBQBQBQBQBQBQGe83ztHjs6GzBFIPhcEV2MHFTobL0ued5QnKnitqOtl+UVsmrxzCWxKYYYVMuuIOrWLEAXO4vlBtaq8XVdV36PzvLk1h1QVun3/6IuR7m9gNhYeQt863pWKsnd6WLZyVxT+wY6i5j9DqyDpuAR8a5+Oo/8i7/AHOvyZiP+KXd+V+fEseRT2gZM9yR45iw2+6FyrfyNUbvJp2/Fvlzp2i9pNX/ADf8WyM943w04eUpup1U73U+fUjb4V2aFVVYX8TzeKoOjU2d2751DCtxXCgCgCgHJwcgiElvq2NtxuPFb367261DnI7ezvNvNT5vb/xfzQSWAmN36LlHxa9vyNScrSS4kVC8JS4W8zXcIbxof2V/KvOT6TPYQ6KFaiSCgCgCgCgPMkYYFWAIIIIOoIOhBHUUB80898trwzGgPnkhQrLg4rd10MmeaJmtcFSfUgg36UA24k04xGIYhXLq8eImbW0pUT4kxdPq7JH1AAUaFxQCvK3Gm4fNgsYkhllnjmbEw3Jd17V9Tc2zMq5lG5K/tUB9KYDGJNEksTBo3UMrDYqRcGgHFAFAFAFAFAFAFAFAFAFAUbnGRVnkBAJaGMLcXsc7XI87Xrq4NN01bc36I4XKMoqrJNaxVvF/gr8nDXXDpPpkZio3uCCRc6W+yauKrF1HT3o5zoTVFVdzfz0GroABrcnWw6eRPj5VsTbZqaSWosskfYlcp7XOCGvplsQVt66/9qjaW3e+VtOsmpU+bat9V9ergIQylGDKbMpBB8CKk0mrMhGTi1Jao0jhuME0SSqcotZx4MtgEt67DwPnXEq0+bk4Pu9z01CqqsFUWXHu3e39jfjXDknTs1srLmyX3uurG9/dJNj52NToVXSltPfr84/6NeJoRrR2Fk1e357tz8TP5AR3W0K3BB6HreuyrPNHnJXWT3DrAYBpHWM9zPcgsDrYX08T/OtVSooxctbG6lRlOSg8r8VqPuNctyYdc9w6bEgWKnbUa6edaqGLjVezozficBOjHavdehCjz2q0UhTEspdslwmYlQdwDtfztasRTstrUlNxcns6XyHiTgYN0FsxmQnzXK1vkR+NanF88nus/U3KaWGcd+0vCz/Jp3Dj9VH9xfyFcKp032nqKXQj2IcVA2BQBQBQBQBQFT9pnKw4hgmRVBmiPaw32LjdDt3XF1PqD0oD53wXFGGF7BVVppZ+x7GxDLHmWUxquyB5MqkkksEC6BNQFcFggnb4whJHhnURIVBjmkVg2IJQH+qUFQP/AFIwNTQGi+yvm5sLiRw/FBou3LOsbxmMQTs7XhQH+yYWK+DG2t6A2qgCgKzz3zJJgIo3SONhJII2klcpFDcHK8hVWOW4tQGd8B9s82ctiYA+HFi8sSMnZBnManKzHtFuNxY7i1xagNkweKSWNZI2Do4DKwNwynUEUAtQBQBQBQBQGfc8xk4ksNljjB+Je1djAtKlbi3+DzvKkW6zfBLzbEm4qy4Q4eRAitEGjPVrte58jqem3nUuZi63ORd88/Ax+plGhzM42Tjl15/khniBRSty1mLjwsdD6WtVpN3d9NxRcU4px1zv4+x4nVQRlObQEm1tTqQB4Da9ZjfeYmknk7idZIE3yrxQRSFHNo5LAn9Vx7r/AAP8PCquLo7cdparzXAv4DEKnPZlo/J7mXQ4UBcm57sZ036mwP2dSevWuXt537/nWdzm/p2e751HI8DGzqxijJBNmK3OVdF9ST18KOpNRaTf9mFRhKSk4q/G25CONw/bC22gcON1fN9Wy+Vr38h51OEub9LcVvI1afOq3ffg75NfNBXCzdsDHIoDL3JFtca6EL5Ed4HwbyNRnHm3tReWq+eRmnLnU4zWayf9dT17zP8AjXDzh5mjN7bqT1U7fHofMV2KNVVIKR53E0HRqOHh2CqYpJZIhL3Io1C6C5YDU7dWPyvUXCUIycc2388CaqQqTgp5RirdtvcZ42VWd2UWUsSB4C5sK2wTUUmaaslKUmtGzWOHj6qP7i/kK89U6b7T1tLoR7EOKgbAoAoAoAoAoAoDBPa3wN+GcQXiWGVck2dWuLrFO6lS+mxIJcH9ZW8qAjMZImElw0UAEpSON4EJBEjsT2DvZiMrSGTEHUd3sVNipsAjhMckaYnEylZXkynPImdpSpPZZA3uvLKC5OvZxIttWWgJ/hXtM4phmTCTYePESuueN8zAmM3bMxUHMoVWObfKtyTvQFTxXOWLxsss+Lk7SGAEiKMlYC50QZAczg5XbU3spJIANAXPlXiBkiPDOIOThsYhXDSk3yTKFM0ClmLWjkbKpbqhGtxYDM+P8JmwbSxzrleOSOFFW2RjGAwkK3vZkII07xkbqDQGs+y3mRsNimwOIMSJiJJXwyRnuxMGIkiAO0bMHyHrlNveFAbDQBQBQBQBQFG5rms+K8xh0+Bzuf8ALXVwkbxh/wDT9EcLHytOr2QXq/wV3ieM7Vk8EjjjH/Cov/ivV2lDYT622c2vV5xrqSXgvc5CrrE0ikBWvEdrm/eItvsN6PZclF6rMRU4wc08n9P5JDAcvGWIP2qqzKzqhB1Cmxu17LWmpilCVraZX7eos0sC6kFLaSbTaXZ17iEq2UDtYBcOW+YQVEUrBXAKpI21uiseh218vnzcThbPbgst6O1gscnHm6jz3N+jJ10INgSBdUHmGXvZfhY6dVPjVRNWz7fP54nQad8uzy3fNUPCvdOW1jrfobbAeVh8q1XzzN1ssiMx+JEBWY3OYrE1tGKkZxp9pg19ujEVvpwdS8Fuz/Hp6FWrUVFqo99l12173f1KnzTju0ntbSMZbX67uL+R7vwro4WnsU78c/Y4+PrKpVtuWXv7EMtuvh+NWikrbzhXT1pcw1kbFAtlUeAA/CvNSd2z2kVZJClYMhQBQBQBQBQBQEbzFwWLG4aTDzC6SLbzU7qy/tA2I9KA+XOJ8Mbh8uKws6SHFDImHkXUFC1jlG9nQ6EbWK9TQC82F1gwALdoJBJipBY9nZQezSx/skD38WWwvlFAOpsQ8k+MnIIDxmJLaBYBliyRm2oJ7OAEbiRz0NAMeX8KyYW5F2xE3ZRL4hLGVvUs0UQPhJJbrQDviOOE+LeJCGjgh+iwkmwzA3fEG37Ylnv5LQFtwOJHE8H2s0ebH4XDukmZPrJ8HKjKs8d73lQNnBF+8CPtiwFF4ZxhY8PKsUZlndIUEjXHZLEO1LRgEEOpVQCNLRZj71qA+meTOMHF4KGZxlkKlZF8JUJSQfvKaAm6AKAKAKAzrmyS+JmTxKN+7Gf+qu1hF/44vt82ecx7vWnHsfhH+yCw2HaRgiAsx2Aq3KSiry0KEISnJRirs8yeFiPEHx2NFxMS4EzwfiA7FoGlMQLXuRdWU6MhNrptuPE3qtWpPbVRRv69vWXcPXXNuk5bOfc1vXV2khzHg4pZljgEaMisZDoiKvdyljbXf8RWnDVJwg5VLtPTeyxjKVOpUUKVk0s9ySytcrU2H7OQpJpY2a2vxHjptV6MtqO1E5kobE9ieRzFyKzkouVdLLe9gBbU9TpekE0rN3ZipKMpNxVlwH2C4tNFZI5CwIHcIzC5+yAR8NK1To05/VJW69CxTxNWlaMJXXC1+7/RLvzFiYZEE0aoOvdscpPeK6kX6/CqywtKcW4O/fvLjx1elNKrFLu3dQjze+WaN0mzNlBsGJy/qso2W4sbC3j1qWDV4OLjl6+5DlF7NSM4yz7dOD6rr3K63je5Op9bnfz6/GryOa+NzzQieo2AIJ2BBPpRq6MxaTTZsUThlBGxAI9DtXmmrOzPZppq6PVYMhQBQEZzDx2DAwNPiHyRrYXtcknZVA1JNAVzlj2n4PG4k4YCWGa5CrMgUsRuBYmzeRsaAu1AFAFAUv2mcipxOC6ZVxMYPZOdjf7DEa2vqD0Ou1wQML4Swwb4mGaNkxixvGqhLDtcyLGFtvcAPe1ipfodQJXD4wJh8EWQntFzIuxZMMjR4dbf+ZjJXf8AdPSgIrjcxgn7GHX6JC0KEaAOgJxE3/MaY38UTe2gEZwjCiFjG7qrzrFHcEfVxTAPMzXGjCKy/wDGRqRoBL8M45HgMT9KRXSWKaPs4lHd+hMt2SXYZyrpqbkvcnXWgLLzR7PZfprphYz9EkUzxlEa7mRlzwq3uo1tAWygIdTqaA2LkngrYPBxwuQZLvI+X3Q8jGRlX9kFrD0oCdoAoAoAoDMubQfpkx1t3L/FFru4S3Mx7/U8vj0/1E32eiPXCOOrBE4WMdsRZZPI/reY/HS+1YrYZ1Jpt/TwJYfGKjTaUfq3P3+ZkNKDc5r33N99dbn51ZVrZFKSaf1ajzhXD+1LkmyRqXc9bDovmbVrq1diyWryRuw9DnG29Erv+h7wrjATN2qqy2CquUFgLggZj9lbA2PW1utaqtBytsOz1+dbN+HxajfnFdaJWz148F17ySw0gyuyvHiGcuzjITK6lQEULbu2N7gbDWtEk7pNOKVrZ5LiWoSVpSi1Nu7eX1NWyVtx5wvCIv6OaSRCsoD6kENmBOQAHodPmazKvP8AUqMXll/ZGnhqf6NznH6s+2+49RYdfo0bRRKHTs5EdmVWL5jnEl7WSw3vba1YcnzrUnk7prqtlbrJKmuZi6cVdWabsne+d+q39HjmDj8UjJaMSPGDqTeIM1r6WBcDL5D1rOHw04p52T8f6I4vG0pyX07TXhd+trdhXfrJnZvfbV2J2sNyegGwq79MIpaLQ5v11ZuWr1fzgeMTiDIxZrXPgAo+QAFSjFRVkRnNzltP2HeNnj7CFEALjMztaxudkBtqB8q1QjPnJSemi9zdVnT5qEY65tvt3CUuDytKrNYxr82uoy/4j8qkql1FpakZUtlyTei88svM0rl574WEn+7X8q4eIVqsu09NhHehDsRI1pLAUAUBTvavy+Mbw2RSwUw/XqTexMYJKm2tipYeVwaAz3gOAxGIx54xxHDJBh8PCZ1aLL9ZlW8OoY9qQn2tL2UeVAaByH7R8NxQtHGGimUZuze12XbMpGhtcXG4oC50AUAUBAc08m4PiC2xMQZgLLIO7Ivow6X1sbjyoDJ+N+zniWGxOFmjI4hDhGTskzLHIsaNnWNgdwCALgk+QFAU3iODcRzCbCYxJpO2cl4msGMgaKNDb3NZHY2F2y+FARmK4QQYSEmlzZe0eSJok7QjSEO7BSug1OU726UBcuUeS5eKzYxZ5kw18QJZ4FW82uZkAJ0WP6wgb6jUbUB9DYeEIiouiqAoHkBYUApQBQBQBQBQFI5ywNpw5JWKXKGa18rrexI8LH866mCqXhsrVbupnD5Ro2qqTdoysm+DRXZcOAsrICyKwUSHQeGg8W38hV1Sd4qWTe75w9TnSgtmTirpO1/nHyQjDJ2cgZlV7WNibqfC9jr6VNrbjZZEIy5ud2k/TyFZMc47TLZVmJLAWOlz3fIanTSoqnHK+diUq01tWyUtfY5jsEIyoEiyMRchbnL1sTtfyFKdRyu2rdoq0VBpKSb4LcJdiV1zKCArDUkm+otYb1LavlYhsOOd1xHEGMdJMztLcb2cq2uoGoOnwqEqcZRtFLwujZCrOE9qbl42fmI4tneQmTMXP61y1t1HjtUoKMY/ToQqbc53ne/XqecNh3kOVFLHewH5noKzKcYq8nYxCE5vZirnIG1ylsitYMbX0BvqBqfSklvtdmIP/Fuyep3FrGGPZsxW+mYWb1sNLf8A21IOVvq16jNRQT+h5depwKAQQc1rE2B0121FLtq2hhJJprMWyPiJzkBLSOTbwub6+Q8ajeNKGeiRO0q9V7Kzb+eBquCw4jjRBsqhfkLV5+ctqTlxPWU4KEFFblYWqJMKAKA8SxhlKsAVIIIOxB0INAZRx3kziWGwmIwmCkjxGCkRwsMpImhB1yxNsw8ifh1oCI9knJjQyf0vK8ceHEckkccbFyFYHMHNrAItxbU3GtrUBa+WvaRNiMREs+Akw+GxDmOCZj7z2LIGUge8FOovr4jUAaNQBQBQBQFb5h57wOBmWHEzhJGANsrNlB0BcqDlHrQEhx3hkWOwkkLENHNHYMLEai6Op62NmB8qAxr2YcPx39LBWijRcGZYsRIgADhxopI98lgr+Wp0oDeaAKAKAKAKAKATnhV1KsAyncEXBrMZOLuiMoqStJXRBScnYYm4DqPANp+NzVtY6quHgUXyZQbyuu8Tl5SVbmCTs7gAh0WRTb7wuKksa39xX7Hb0IS5NS+1K3alJeYyk5VxBGUyQZfKJQfwS/41tWMpLOz8X7ml8n1nltRt/wBV7C+A5UliBy4nLffLEt/mTeoVMZCesL95OlydUp9Gpbsivycw3JnZsGSchhsezU29ASRSWP2lZxy7RDkrYe1Gdn2I9nlAmQyHENnJvmyLe/jvvWP1q2dnYy7SX7a9vbdR342R2Xk/M2dsRKX/AFtL/Oix1lZQVhLkzaltOpK/ETXkdB/bPbyAFSfKEv4oiuSYL/Niw5JgtbNLfxzLf/LaofuFW+i+d5L9po2td+XsIfoLH/ev8hU/3GX8UQ/aIfyfkc/QVP75/kKfuMv4oftEP5PyJvg3A4sMDkBLHdm3Pl4AVVrYidV/VpwLuGwlOgvp14sk60FoKAKAKAKAKApvGOTJPrjgpxCuIDibDyJ2mHcuCHZVBDRMb6lTY+FAVXlHCyvjYMJxLEqJeH64eAKV+kDLljxHaM31lhcZVAII163AY8xNxDER4riKcSbDx4eaWKLDRg6vG/ZpG9mALOcpsQ3v+GlAW72mc6zcMwMMiIjTysqd8Eopy5nNgQTtYC/XytQCPsl9oD8USVJ41SaHKSUuEdWuAQCSQRl116igKni+duKQYv6c4zcMfEPBkAUhESQxXNhmV+6WBOhOnUCgK17b+V54cdLjCpfDzlSJBqFbKFyP4e7p4jzBoC6cncU4lNw3C4TAwtGVjyyYzEKVSMEkgQodZGCkC9rafEAaJyjy3HgMOIYyzsWLySvq8sje87HxP5Ab70BN0AUAUAUAUAUAUAUAUAUAUAUAUAUAUAUAUAUAUAUAUAUAUAUAUAUBC8z8q4bHoFxEeYqbo4OWSM+KONRsNNjYeFAVH/8AXL4OWOfBSHEFDneDFyMySS7CcMuizgaBipHpvQDDn3h3EOL4dcO3DewdZFcStiYyikXDaLdmBBPTwNAR/s5jPBFmTFYLGmeQ96SKLtomVb5FRkOm5OtjrQC+E5Ox+KUTQyrBh3xLYoYHFRv3HJveTQMwzXfJ7t7b0BbeH8jtJKs/EsQ2NlQ3jQqEw8R8VhGjNr7zX6eAoC50AUAUAUAUAUAUAUAUAUAUAUAUAUAUAUAUAUAUAUAUAUAUAUAUAUAUAUAUAUAUAUAUAUAUAUAUAUAUAUAUAUAUAUAUAUAUAUAUAUAUAUAUAUAUAUAUAUAUAUAUAUAUAUAUAUAUAUAUAUAUAUAUAUBWuI894GB2R5rspswVWaxG4uBa4rfHDVJK6RsVKTEovaFgWvZ5NNT9VJoLgXNl0FyPnWXhai3eaHMyF/06wFr/AEhT1sFe/wAstY/TVeBjm5cBKT2gYBQD2rWNwCIpLG29jl86ysLVe7zRnmpFiweKSWNZI2DIwurDYg1ocXF2ZBq2TFqwYIOTm3BqxUzrcGxtci43GYC341qdaF7XL8eS8XKO1sP08tQHN2DubzqLAG7AgEHaxIsdulOfhxM/tWLt0H5Aeb8Fe30hL+Gv8qc/T4j9qxlr82zv6W4P+/U9NA2mttTbTUgfGnPQ4mP2vF/wfl7kxFIGUMpBBFwQbgjxBrancoyi4uzVmeyaGBi/FogL5iRtcAkfO1U5Y+gltXuuKTZYWFqt2t5nn+mYvE/un+VR/ccPxfg/Yz+kq8PNAvGIT9r/AAn+VFyjh3/l5P2DwlVbvNHRxeIm1z65Tb8qLlGg3ZN+DDwlVLTzQ+Bq8isckkCgkmwGpJ6ViUlFXYI39IIL2zHe3utv8qqfrqN7X8mQ5yIfpBBe2Y38Mrfyp+uo3tfyY5yJz9IYP1z+638qfr6HHyY5yJ1ePw3tcj1UgC+xJ6DWsrHUb2v5DnIkpVsmNeJ8Riw8TSzOscaC7Mx0HQfjpagKlP7WOFL/AP0lgTYFYpCCR0uE86AIfazwpiR9Jy2v70Ui7dNU38qAXT2n8LIv9LRfJldTY7GxXagHHBvaDw/FTCGHEBnJIW6OqsRqQrMoBNtbXoC0UAhjcYkKF5XVEG7MbD/v5UNlKlOrJQgrvgiKj5uwZ2mHhbK1z6C2uxoXHyXi1/h5r3OrzbgyAe3UXvobhtN7ra42pYw+S8WnbYfzrOLzdgztiE/H+VA+S8Wv+NjjB8xYaVwiSqWOw1Gb7pI1oa6uAxFKO1KGS8jB+J5JHOS17sSTZQSe+2t9Tcnc7ZQBrau3C6WZNZFi5V5PE2HGIluwzHJEO7nANmzMNb30Go+RtWmtX2ZbK8SE6lnZEVxzhyQYhkjl+rZVaPLozK50Rm2Fje5boBp0GynNyjdolF3V2RcUq2GXMrgFs+Zu6wJZcuXXYb+JJOgFbGmTNh9k8hPDlH6skgHpfN+ZNczF/dKlbplo4r/US9Pq3/ymqc+izOH+9DtXqYEFsSo0BJGUEm29gNyQNPWuSfR75KT14/PiLXylyqk0BnlXMCSEQErnymzHN0JOg2231rfSpbSuzj8o8pypVVSg7cXra+mW/iRHM/DVhntFbs2TtE6EqxPdI6EWI6aDXW9QqRSlkXcBiJVaN6nSTs+1b+u/5yysRkcgAHdOa9/BSNLDKBtoSfh51rLTi+OXn4m1ckIBgIACCMp1Gx7x28q6dD7aPB8qtvFzb4/hEpxA2if7rflUcU7UZvqfoU6KvUj2op8iFSdCtu7v12bXr1ryU4uLbta2Xfv/ACd6LTS37/Yk8Hw0dmGcb62126H1G9dPD4KPMqc1rnbPT5n5FOriXzjjH4yPx0PZsUvcbg6bdNvLpXPxNPmpunrv9i1Rntx2hNVJ1tsLn0HX8RUEnLO2iJNpZFw4d/VJ90flXrML9iHYvQ4Vf7ku1jXmQf7M+tvd/wAwqGOX/gl3epXqdEo4FyB10sPwsa8/rkVSxf0GiqA2rEWza2V+lwPsnb/vXU/RQjG0tba8H7fN5u5tLUrqmx32Hl8bfwrlrJ6mk52RtprpfT0v+FY2MshY0qLYegr1cdC6Z/7c4HfhdkAb66LMpvqNQPd1NmKn4XrIPn/hnD2nxkMEF2btFTtUupIGUZl6KBZiG3O51oDReYvZnhYIJR2jCQK0yzuxYtkBaaJ1uFzWBZToTrr3TQGUYWOSQZVUsEDSED7KgXdiegsBc+Q8qGB5wvFCCSGRdZRJHIrAghFBFlOmYOCo+1YDS2tDJ9jqbi9AUz2pqDhUv/eC2u2hubddLi3nWUd3kBtYiVuBl6IXsvvG6gDXXMdibaakC/mPDSR61tRu9Fn5F/XkuGNAjjNIy2z62WTfLl2s1iAelhbUio3Z5z93qzk5RyinpxXG/Vrbf2Iz9kYdBe5XLvY7aX3/AD+YqR6RNMkuBZWxUIXur2sVsxzW766A2tmN2Y/htrhlXF7SoTbzezLTLc/JZL5lWsTDlY9QQCD66HT71x52867adzxyZpHs+4jnwz4YsFmjDBb62Rja9rfZY6j7tUcTC0lPcV6sbO5nOOwzxTOkwOdWOfqSdyb9b3vfzq9FqUU0WE7q6OJMobMArA37pvYdFvbfobbdKWegsa/7IpS2Ce/9+/luFOw0G9c3GK012FWt0i54r3G+6fyqm9CFPprtPn1WyAkXD6bXUjqNN9bA6/s+dcjQ+lNbT6vH5w8TQvZ3jw2HeC9jGSVJ2KvqbD9lmN7eK+NW6Erx2TzXLVBxrRrbnr3e6WXeUbHh4ZCkgvKpbtGa51Ogt5WOa/ifIVWleLs9T0FJxqwU4P6XayXzXdbgNDJcll0tc3Atofu7b28NQKibrWVpfPHxNs5H/wBww+lu5t8TXTofbR4HlX/3Knb+CV4iPqpPut+VQxSvRmup+hUofcj2oppc3HWx9da8k5S2l1M71lbtJ3BTGSEoDZ1GXX8P5fOu3h6rrYdwTtJZexzasFTqqT6LzIJl1a9wR0O99tfxriNZtvK3qdJPJWOR21v4dP4+VRhazb+f0JX3Fx4YfqU+6K9dhPsR7DhYj7ku0R4//u8noPzFMZ9mRWqdFlFMgBuBba3qLG9/XWvOuSTukVSy8UczYYNGfBmHX9ofDeutiG61Dah2v51G+X1RyKuBp+X8TXH3Gg9yRFbgkDS/xtt97pUpRcbp8PneLWNHh90egr1Meii4jOfb9Ll4V6zxb+WY/wAKkZMC4VxT6JjIp0ftMjpK2UFM3V1AIGtmYXta+2lAav7XlbE8PgxGHKvhtHYag5XUCOQ2IICkkWN9dTtagMWjltYAlL3DMCdVNri1xceXWhgc4FD2sQJDZ2Q2BvqSQM1tmFybdL0Mn2cBQFQ9qAJwYsL/AFi9Ceja6eG/wrKO3yDb9S+z8oy8z5WXIxAWzDU2JXvDTobrWT1uxtJ7S1y8cjROZpGxWAWSElR3JHH2go1YablTY2/0qK1PM4GMcNi3Cp1pcL7vHS5nLYkd4BVVT7oIudLAan0JNupNTsenVN5Xbb/388B3y9f6Vh/AzRm1tNGAzeGlz6a1g04y3MVP+r9CIxS9lML51AYM1rX0YsCo292xF+tdqP1RPFrND7BRzYOcTEBOzHaXLXDq40iBBszG59NWO1Qk41I7Pd/Zh2krGjwYDB4+0wQO2VQWY95L94Bhf3hra4/C1UXKpT+kr3lHIpPtFMQmARl7Yd2ZVWwuovG1xoGIbUeI8qt4batnpuN1K9i++yxf9jY66yG2bfKEQJ0H2QKpYvpmit0i2YtrRufBWP4VVehGmrzS60fPcrDfvXygHNqSwAuelh4DW1cg+mRT6td3AlcP9IwMiuQV0V+mWQEGy36jcG229tBea2qbuU58xjIOGuq61bf6NcdOJoOHw+Ex9psoditiWPeQ72YA+8NbfgbWq2lCpmeanUxWCvSvZX3aPs6uPnmVP2hCLtFyn673JABoQoupsNLm4uOlaK9r9Z2eRnV2HdfTqu/XrND5Ie+BiuLWzjr0drb61codBHmeVVbFy7vREtjv6t+ndOvhpWMR9qV+DKVH7ke0p0Q1Ugi9wBbofGx+deSgntJp57rcTuy0aYrhZWhk106N6ev4/CtlGpPC1vq7H2EKkY1oZdxOpBHIc62J3zeY8vGu5GlRqvbjn1/N5zXOpTWy/AheLZe07nqQBoG2NvkK42O2HVtT70uO/wBDo4ba2Pq+IsvCv6lPuivR4L/14X4HIxH3ZdohzH/u0n/D/mFRx32Jd3qitU6LKWsJkYBbFjfyvbrrpsK4Sg6jSjqVrXH3AMb2blGuFbf9lh4/l8qsYKtzctiWj8mSpys7E6mCiUF1VdAb9QQd+trfxrpKjTj9SSN2ylmVWewkcR95BmIv4WOvw/hXFnZTexms/T8Fd65GhQnuj0Femjoi4jMv/wAhnI4ZFb/xUfwskhqQMS4Zwd5laKzWi7SUhMhYqCqluzJBc7gDN5C1yaAuHsy5qRFfAY5ssb5ihfRbyC7RyX2VgSRfS7HxFgL+3L2AweHeURRRQFQsoYB+7fRiWJJYMbga6A6E2sBhOBdfpUaIcw+kqVfLZpAXsC36ot9m32jQH2JQFR9pcgGFS+axlF8pscuViwBsbaXrKO1yHFvEO38d/ajLMBgXmdY0ALm976DQX3PkKkevrVo0ouc9Cx8pceOGfscQzLG2guAOzI0BPgCbgi24B8aw1fQ5fKOCVePOUUnJef8Ard3rgXHD8Jw0KmaONFABLG9wyHU6k2C7EW61G5xJ4qvVfNTk3w6n78eoz7CCNMeohOaNZBlJzbXBPpY3+VSeh6SptzwjdTKTi76EBjoj28okUq5dhkYqpXUtqW8ALfLXoe1F/SraHkFpkSMfGkdFimgLoPdsxuu1ghPSyi+uYnqALVrdNp3iyOzbNM9zz4SFmRIHZyoWzSaAlBds6PbNc5hbbUadMJVJK7eXYFtPO5GyyySyviABmuGuWXukAMDYnXRevXTU1sSUUomckrGw+zSF1wK57nM7MpIILLoFNjrbTTytXMxTTqZFWr0ix4+MtE6jcowHqQQKrSV0xRko1It8UYHYxP31Jdd1cW79tbgi51+dq5OjzPo+VSP0vJ71wJSLiBIWLEKJIxYC91ybC6sTcgle9sdN7WtNS3SKkqCTdSi9l+N+1aaPLVdVxXDS4WMFVV3OQBjc5VYrlZ+62hzXYWBta2l9CcEQnHEzabaWeWl2r3SzXDJ6cSNx0xeQzFu0V2AzBSoJAFtNTYG2mpIGutRbu7lqlFQgqaVmlpe9s+7x07jYuTY5FwcXarlcgsV8LnS4OxtY10aKagrnh+U5QeJlzbullck8cCY2A8KxiE3SklwKlJpTVylm49PwvtcGvHZxPQZMdJic65XubC4PXw/1/nVqNdVY7FTO2j3/AD47mh09h7UO84cRGt8im51BJ21BGx8vxrDrUIfbjn17s8t/ziFTqS6T8BB2JN/1tdD+daJSblfjmbUla3AuOAUiNARY2FxXrsNFqlFPWxwazTqNobcwRloHABPu3A3sCCf51DGRcqLSV9PU0VOiUoynMLEd0WW21tenx69d64G273T00+fM9StcddsjMDKtzfVlYa79b+J38B0rftwk06i7017/ADqJXT1Bp1VCqC1tCcwOa4CkKLkEdb9LmjnGMXGPjfW/D5kLq2QzEd/AeV7lja+w8Tp8fWq+zf5e7t+SJoeFBCKDocov62r1EL7KvwLa0KD7cuDyYnhn1SljFKkrAXJyAMpNgCTbOCfIGpGT575f41LhnMmHIE2nfJGiAglVB01IF+thYW1oCdaXBzxdtiIcjvG4vFKpPaaIjtFnz2uCxBUs175iKA5xvjYMP0fCwiGAWR2aTMGzSdqvdzst1KqC4zGygXANiAy5cwMv06OPDiOZ+0CJIBmBKOC0ib7XuHb7I+QH1xQFQ9puGZ8KhUMQsoZ8ouQuVgTb1I+dZR2+QqkYYiSk1dxsr8bpmZYDEMp+rtn0bMddlZQBYbHMN+oF9KyesqwjLp6aW70/x4aEmuKgnbNiU1BOZwcrODmF7ZtGzEE3zaDSwrGmhUdOtSjai8ty1S06tLZLTM6eIQrDaPNESrLnYMc6lVTKveItdDa+igmwuBSzMcxVlUvO0s07K2Tu3d5dedtd7sN+AwS/SEiRCXuotY91GBzG1tLZs1yegrLNmLnT5mVSTy9WtPG1jT+aNh6r+dbKR4OJP9K0kCPxPv1NaEiOxvvD1qa0MljrSQCgGmJ3+X8aizdT0HQqRpIbi3vVqlqX8PoKcK/lWYkcQS1bCkcoCFxPvH7xrk1uk+06FPo9x1akjDFGrYQR2H3x8KQ+4hPoMlRXQKZygK/B/XN61zYfcZpWpNy+7V+XRNrPUHuisx0Mo9Hes7weqyAoCuYTc/eP50BMRe9QCmN/q29DQFd5T/rZPT+IoC00ByhgaYb3h6UN9Tojl9jQ1LVFfl941g6ceiTOB934fzrJQrdI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xQSERUUExQWFRUXGBgXGRgYGBwaGRgYGx4eGBcYGBgcHCggGholHRgYITQhJyktLi4uHCI0ODMsNygtLiwBCgoKDg0OGxAQGywkICYsLywwLCwsLywvLC0sLCwsLy8sLC0sLCwsLCwsLCwsLywsLCwsLCwsLCwwLCwsLCwsLP/AABEIALkBEAMBEQACEQEDEQH/xAAcAAABBQEBAQAAAAAAAAAAAAAAAwQFBgcBAgj/xABKEAACAQIEAwUEBgYHBgYDAAABAgMAEQQSITEFBkETIlFhcQcygZEUI0JyobEWUmKSwdEVM0NTorLhJDSCk9LxVGNzwuLwCBdE/8QAGwEBAAIDAQEAAAAAAAAAAAAAAAIEAQMFBgf/xAA4EQACAQIDAwsDBAICAwEAAAAAAQIDEQQhMRJBUQUTMmFxgZGhsdHwIjPBFBVS4ULxQ3IjNIJT/9oADAMBAAIRAxEAPwDcaAKAKAKAKAKAKAKAKAKAKAKAKAKAKAKAKAKAKAKAKAQx2MjhjaWV1SNBmZmNgB5mgKXg/ajhJpkiVMTHHKSiYl4ssJYju5Wbx11I9dL2Ay7nzB42CfFLPPO6KqGN+1LSPmYiOSNC6qi58qOEUkG1gA96AtPsh55btPomLkktKx+idsSz5VJUozFbm5DAMSRdGXSwBA2OgCgCgCgCgCgCgCgCgCgCgPLOALk2A6naizMN2zZFT8y4VTYygn9kFvxAtViOErP/ABKssfh45OX5G784YUfaY+iH+NbFga3DzNT5Tw63+TGz88QdElPwUf8Auqa5Oqb2vncanyvR3Jvw9xu/PS9IWPqwH8DU1yc98iD5Xjug/E8/pwf/AAx/f/8AhWf29fz8v7Mfu0v/AM/P+hWLnmP7UTj0IP52qL5OlukiS5Xh/lF+X9Dn9NMN4Sfuj+da/wBBV6jb+60OvwAc6Yfwk/dH/VT9BV6h+60OvwPL874cbLKf+Ff4tWVyfV4r53EXytR3J+XuINzzH0if5r/Opft0/wCSIfu9P+L8jk3PSWGWJyeuZgth5EXv+FZXJ0t8l88DEuWIf4xffl7k1wTjceJByXDDdTuPPzFVa+HnRefiXsNi6eIX068CUrQWgoAoAoAoAoDAPavzmMTIyg5sJC5SOO9lxWIX3ne2pgj8veOgOt1ApuB43IG/2lnPbAq8rDP9HgkypI0MIIVGZCFuRopAUdaA1vluf+lMDlV0lx3DnIhlI0lWxWN+8L5JUGUn9Zc3QUBiz4wx/VZRJLGroGde+lwgCr3hleIqbWv3magPoP2U83vjIWgxP+9wBc5tbtI2HclsdQbaMOh6C9gBfKAKAKAKAKAKAKAKAKAKApvODSzYhMNHtlzkXsCdd/IBfxrp4NQp03VlxscblB1KtWNCHC/zw8yuYZs6CJI4w/eLyMRcga2BbRQB4b1dktmW3Ju25HNg9qPNxir53b99w0wuJaNsy2vtqoYfIi1bJwUlZmmnUlTe1H3PWIxkktgxvroLKNT6AViNOMM0ZnVqVLKTv4IUl4TOoJaJwBuSpt86wq9NuykiUsNWiruLEUxcg0EjjwAZh/GpOEXql4EFVqLST8WOlw0794kE23d0zf4jete1Tjl6J/g3KnXl9Xq1+T1w3igRryxrKtiMpVRr0N8t6xUo7S+h2fHP3FHE7Mr1FtLhZex6x3E4nBCYWOMnqCSR6AWFIUZxec2zNXEU5K0aaXzuIut5UPSC+gFySAP5Wo8szKV8lqPcbPJbsdMkY1VNRf7RYj3jc6na+1aYRhfb3vj+CxVnUtzW5bl+ePoOeBTGKaGa+juY2FraGw+I1B9VqFeKnCUOCubcLJ06kKt9XZ+XzuNOrhHpwoAoAoAoCn+1bjzYPhzmM5ZZiIIze1mfQtfyUMfhQHz19Ni7eJ+60aRuoQjuxwr3Uzj7TuMzEaZjJa4vegF5ODl5445pOzGJk7SWR9OzjVc73vuyoSdgNVFgSQoE1wbmL6HiVxOEGTCQmRVicntJ4HdSwvazPmYuPC1tcrUBaPaNwS7R47h6xEY5oGMxteN0vKhW/dHalUBBtd0A+3agIf2Pon9MIcO0shyYozySC2dCR2RtuCTlc3/WA1sTQH0JQBQBQBQBQBQBQBQBQBQFG5lxBjxcrDf6OAD4ZmC3/E11cNFSoxT/AJHCxs3DESktdj1diqKvlfQ2AO3mfzroXOSkLY9o7qI72VQCSLFm3Zrep+QFRpqVm5cfAnVcLpQ0S8XvZzEGIqojD5vtliLE/sgbfGsx27vat1WMT5pxShe++9iVwsOIx5ILgJGo94kIOg0/WNib1WnKlhlks34luEa2Mdm8l4f7HPDOW0cuskjCRGylVAHQlWBbdSBfp1qFXFyjZxWTNtDAQm3GUndO1l/fEh+McNOHlKHUbq1rBh4j8qs0aqqx2kUsRh3RnsvufEZVtNA+4X2QYtPG7x+7dSRZjqDe4ubA6XrVV22rU2k/wb6HNp7VWLcdMuIhAt3KpazXF2A0Xe5J92wG4qcnZXfkQgm5bMd/Hh+BOTS6ghhfe1r/ABIvbyrK4kZZZLP54nrsWAUnuh7gE6XGxP3b/l5VjaTbXAzsSST0T+eB6gj74sbgOoHibnQ2+FYk/pz4EoR+tW4o1+vOHsAoAoAoAoDMPbiF7PB9oJGjEkxIj98uIXMeXQi9xuQbUBhfL3Ce2cksqKGVA7G0YY3bOzHTJGiPIb/qgdaAm+IwQTY2JYZmjw+UxfSMQSWcDM+JxGV75SbtYWGpGxuQA9gmgxeJEhQx4LCxrHFCGs8i3bsYb7mady7MdwofW2tAX/2WYdZ4+I8Ne02DRgqsoIQNICZo4mN9FcXU3/a60Bd+UeTo8C0snayzzS5Q0spBYIuiRrYABR5b/AAAWWgCgCgCgCgCgCgCgCgCgKVzSVGInLa3wyqPvNJ3fyv8K6mFu6cUv5fg4mO2VWm5fwS73LIrnC50jkPaqzIyFWVdyGAItqPI71dqxlOP0PO5zaE405vnE2mrWXWO+KcQjeNYoIezVbsxaxc28Tv+PhWulSnGW3Uld+Rur1oTgqdKFks3fX53kbNO8rC5zMbKo2t0CqNgK3xjGCyKs5zqyzzei9kaHwbALBEqHXUk+Bb7TH8h5AeNcWtVdSbl8t81PSYeiqNNQ+X4+wx4zD2bdtH3jEfrFG/ZmzlSerAnPfzrbRltLYlv0fXp4bjRiY7D52GezqurJ27VqOeK4WPFQd3qM0bnTvWBAUHXKb2P+gqFKc6NTPvRtxFOGIpZdqfzcZyK7Z5k7m0t0/nv+QrBm+4KGD3lXIdTmzAWtplsbm/je1Yu9rqJWjsa538hfiGOaeTM9hoFAGyqNAAPxqFOmqcbI2VqzrT2pdnYjsUqKABckSqwJ6oL29Dc3o4yeb4eZmMoJWWu0n3I1uvOnrgoAoAoAoCp+0thHg1xBB/2eeGS6jVULCOU/wDLkegPn7JFBgSrIWdArMHVlCSS3OWzWzuUWNdtFWUjUgkBJeFNNFFEE7SUlppnI7yqBcRg/ZRVYMx2DSD9U0BK8k8uHieMhgJK4VBLIWU5WkyFFkZeozFo0B6KLDUGgPpPhvD4sPEsUKLHGgsqqLAf6+fWgHVAFAFAFAFAFAFAFAFAFAFAZ7zsScS/hljB/wARH8a7OB+2u/8AB57lP7z7I/kr0r3Ynz0/hVxKysc2TvJs7Lma7tc3Y3Y9W3OvjRWX0ozLal9b469Y85eI+lRXto19fEA2/G1asR9qRuwdufjfj+DRsQbhQoB2JOwA3PmTYDTzHhXEjlds9NJ3skJzKwuQt9TlXS3iznxvta+1vE2kraN/OBGSau0vm9/OoqEnGRh2lhi70ZJCMDfIG1YLpZrEtbUa+NdJUOdUZy139f8AvecV4pUHKlDOO58L6242zsV1jrpt0vrp0v41d7Tmt55Ht5MxJI7xItawHn3QPytWErZIk5bTbevzcKcQMZkYxAiPTKDvsL/jeo09rZW3qSrODm+b03DepmoVdQSAgY6C/Ulrd6wHSsJtK8ibSbSgn/e/uPY1j3AyuNPtHONT6DIP3qj/AJdq9P8AZJZw7H35+1vM1xNh6V5xnr1oeqGQoAoAoBtxLBJPDJDILpIjIw8VYWP50B8rcR4TiRim4bIzvOuIGUuw7MqEy9q17m3ZqhvfRQdL0A14jxJAHWO7Z8saEi57FWzM5U/2kr963QXHUUBqPs7jGC4lGJcymSAYZx/Z4eVz2uHw2bcy9nG7N0zOOpoDa6AKAKAKAKAKAKAKAKAKAKAKAz3nJWfGFEBJKoMo6kXI0+Jrs4NqNHafFnneUVKWJ2Y70vyV2RCpKkWIJBHgRoRV1NNXRzWmnZjuQN9HW8qFQxtFfvgm4LEW/j1FalbnH9Lvx3G535lXkrX6O/tG2HlyOrDXKwa3jY3tWyUdqLXE1wlsyUludzTocrLmBuJFWx8V1Nt+g3/1rgyunZ7j1UdlraW/0I3mqd1wzqDY90tbohNreQtp569K34SMXVTfxlXHzkqEktcr9jfzzM/rsHnAoDqsQbjQijVzKbTujlqCwUMD7g80qOXhW7KpubXygkAnXQeHxrVWjCUdmbyLGGlVjJypK7S8BHiR+tc2A1JsDcAnUgHwvUqXQRDEZVJGtxHuj0Fedep69aHusGQoAoAoAoDKvbfywzxfT4AO0jjaKcZQ2bDuCC1iNWQm4PQa37ooDH+CcRggmEoS4hMkkfajR2VQmHvbwZ+1Ya32HSgEOPfScPK0E7s8iv8ASJAGbSWREkz3FrSqDa+tjegPpLkLmBsRG8GIK/S8NkSYAg5syh0k02JBsR0YMPCgLVQBQBQBQBQBQBQBQBQBQBQGe83ztHjs6GzBFIPhcEV2MHFTobL0ued5QnKnitqOtl+UVsmrxzCWxKYYYVMuuIOrWLEAXO4vlBtaq8XVdV36PzvLk1h1QVun3/6IuR7m9gNhYeQt863pWKsnd6WLZyVxT+wY6i5j9DqyDpuAR8a5+Oo/8i7/AHOvyZiP+KXd+V+fEseRT2gZM9yR45iw2+6FyrfyNUbvJp2/Fvlzp2i9pNX/ADf8WyM943w04eUpup1U73U+fUjb4V2aFVVYX8TzeKoOjU2d2751DCtxXCgCgCgHJwcgiElvq2NtxuPFb367261DnI7ezvNvNT5vb/xfzQSWAmN36LlHxa9vyNScrSS4kVC8JS4W8zXcIbxof2V/KvOT6TPYQ6KFaiSCgCgCgCgPMkYYFWAIIIIOoIOhBHUUB80898trwzGgPnkhQrLg4rd10MmeaJmtcFSfUgg36UA24k04xGIYhXLq8eImbW0pUT4kxdPq7JH1AAUaFxQCvK3Gm4fNgsYkhllnjmbEw3Jd17V9Tc2zMq5lG5K/tUB9KYDGJNEksTBo3UMrDYqRcGgHFAFAFAFAFAFAFAFAFAFAUbnGRVnkBAJaGMLcXsc7XI87Xrq4NN01bc36I4XKMoqrJNaxVvF/gr8nDXXDpPpkZio3uCCRc6W+yauKrF1HT3o5zoTVFVdzfz0GroABrcnWw6eRPj5VsTbZqaSWosskfYlcp7XOCGvplsQVt66/9qjaW3e+VtOsmpU+bat9V9ergIQylGDKbMpBB8CKk0mrMhGTi1Jao0jhuME0SSqcotZx4MtgEt67DwPnXEq0+bk4Pu9z01CqqsFUWXHu3e39jfjXDknTs1srLmyX3uurG9/dJNj52NToVXSltPfr84/6NeJoRrR2Fk1e357tz8TP5AR3W0K3BB6HreuyrPNHnJXWT3DrAYBpHWM9zPcgsDrYX08T/OtVSooxctbG6lRlOSg8r8VqPuNctyYdc9w6bEgWKnbUa6edaqGLjVezozficBOjHavdehCjz2q0UhTEspdslwmYlQdwDtfztasRTstrUlNxcns6XyHiTgYN0FsxmQnzXK1vkR+NanF88nus/U3KaWGcd+0vCz/Jp3Dj9VH9xfyFcKp032nqKXQj2IcVA2BQBQBQBQBQFT9pnKw4hgmRVBmiPaw32LjdDt3XF1PqD0oD53wXFGGF7BVVppZ+x7GxDLHmWUxquyB5MqkkksEC6BNQFcFggnb4whJHhnURIVBjmkVg2IJQH+qUFQP/AFIwNTQGi+yvm5sLiRw/FBou3LOsbxmMQTs7XhQH+yYWK+DG2t6A2qgCgKzz3zJJgIo3SONhJII2klcpFDcHK8hVWOW4tQGd8B9s82ctiYA+HFi8sSMnZBnManKzHtFuNxY7i1xagNkweKSWNZI2Do4DKwNwynUEUAtQBQBQBQBQGfc8xk4ksNljjB+Je1djAtKlbi3+DzvKkW6zfBLzbEm4qy4Q4eRAitEGjPVrte58jqem3nUuZi63ORd88/Ax+plGhzM42Tjl15/khniBRSty1mLjwsdD6WtVpN3d9NxRcU4px1zv4+x4nVQRlObQEm1tTqQB4Da9ZjfeYmknk7idZIE3yrxQRSFHNo5LAn9Vx7r/AAP8PCquLo7cdparzXAv4DEKnPZlo/J7mXQ4UBcm57sZ036mwP2dSevWuXt537/nWdzm/p2e751HI8DGzqxijJBNmK3OVdF9ST18KOpNRaTf9mFRhKSk4q/G25CONw/bC22gcON1fN9Wy+Vr38h51OEub9LcVvI1afOq3ffg75NfNBXCzdsDHIoDL3JFtca6EL5Ed4HwbyNRnHm3tReWq+eRmnLnU4zWayf9dT17zP8AjXDzh5mjN7bqT1U7fHofMV2KNVVIKR53E0HRqOHh2CqYpJZIhL3Io1C6C5YDU7dWPyvUXCUIycc2388CaqQqTgp5RirdtvcZ42VWd2UWUsSB4C5sK2wTUUmaaslKUmtGzWOHj6qP7i/kK89U6b7T1tLoR7EOKgbAoAoAoAoAoAoDBPa3wN+GcQXiWGVck2dWuLrFO6lS+mxIJcH9ZW8qAjMZImElw0UAEpSON4EJBEjsT2DvZiMrSGTEHUd3sVNipsAjhMckaYnEylZXkynPImdpSpPZZA3uvLKC5OvZxIttWWgJ/hXtM4phmTCTYePESuueN8zAmM3bMxUHMoVWObfKtyTvQFTxXOWLxsss+Lk7SGAEiKMlYC50QZAczg5XbU3spJIANAXPlXiBkiPDOIOThsYhXDSk3yTKFM0ClmLWjkbKpbqhGtxYDM+P8JmwbSxzrleOSOFFW2RjGAwkK3vZkII07xkbqDQGs+y3mRsNimwOIMSJiJJXwyRnuxMGIkiAO0bMHyHrlNveFAbDQBQBQBQBQFG5rms+K8xh0+Bzuf8ALXVwkbxh/wDT9EcLHytOr2QXq/wV3ieM7Vk8EjjjH/Cov/ivV2lDYT622c2vV5xrqSXgvc5CrrE0ikBWvEdrm/eItvsN6PZclF6rMRU4wc08n9P5JDAcvGWIP2qqzKzqhB1Cmxu17LWmpilCVraZX7eos0sC6kFLaSbTaXZ17iEq2UDtYBcOW+YQVEUrBXAKpI21uiseh218vnzcThbPbgst6O1gscnHm6jz3N+jJ10INgSBdUHmGXvZfhY6dVPjVRNWz7fP54nQad8uzy3fNUPCvdOW1jrfobbAeVh8q1XzzN1ssiMx+JEBWY3OYrE1tGKkZxp9pg19ujEVvpwdS8Fuz/Hp6FWrUVFqo99l12173f1KnzTju0ntbSMZbX67uL+R7vwro4WnsU78c/Y4+PrKpVtuWXv7EMtuvh+NWikrbzhXT1pcw1kbFAtlUeAA/CvNSd2z2kVZJClYMhQBQBQBQBQBQEbzFwWLG4aTDzC6SLbzU7qy/tA2I9KA+XOJ8Mbh8uKws6SHFDImHkXUFC1jlG9nQ6EbWK9TQC82F1gwALdoJBJipBY9nZQezSx/skD38WWwvlFAOpsQ8k+MnIIDxmJLaBYBliyRm2oJ7OAEbiRz0NAMeX8KyYW5F2xE3ZRL4hLGVvUs0UQPhJJbrQDviOOE+LeJCGjgh+iwkmwzA3fEG37Ylnv5LQFtwOJHE8H2s0ebH4XDukmZPrJ8HKjKs8d73lQNnBF+8CPtiwFF4ZxhY8PKsUZlndIUEjXHZLEO1LRgEEOpVQCNLRZj71qA+meTOMHF4KGZxlkKlZF8JUJSQfvKaAm6AKAKAKAzrmyS+JmTxKN+7Gf+qu1hF/44vt82ecx7vWnHsfhH+yCw2HaRgiAsx2Aq3KSiry0KEISnJRirs8yeFiPEHx2NFxMS4EzwfiA7FoGlMQLXuRdWU6MhNrptuPE3qtWpPbVRRv69vWXcPXXNuk5bOfc1vXV2khzHg4pZljgEaMisZDoiKvdyljbXf8RWnDVJwg5VLtPTeyxjKVOpUUKVk0s9ySytcrU2H7OQpJpY2a2vxHjptV6MtqO1E5kobE9ieRzFyKzkouVdLLe9gBbU9TpekE0rN3ZipKMpNxVlwH2C4tNFZI5CwIHcIzC5+yAR8NK1To05/VJW69CxTxNWlaMJXXC1+7/RLvzFiYZEE0aoOvdscpPeK6kX6/CqywtKcW4O/fvLjx1elNKrFLu3dQjze+WaN0mzNlBsGJy/qso2W4sbC3j1qWDV4OLjl6+5DlF7NSM4yz7dOD6rr3K63je5Op9bnfz6/GryOa+NzzQieo2AIJ2BBPpRq6MxaTTZsUThlBGxAI9DtXmmrOzPZppq6PVYMhQBQEZzDx2DAwNPiHyRrYXtcknZVA1JNAVzlj2n4PG4k4YCWGa5CrMgUsRuBYmzeRsaAu1AFAFAUv2mcipxOC6ZVxMYPZOdjf7DEa2vqD0Ou1wQML4Swwb4mGaNkxixvGqhLDtcyLGFtvcAPe1ipfodQJXD4wJh8EWQntFzIuxZMMjR4dbf+ZjJXf8AdPSgIrjcxgn7GHX6JC0KEaAOgJxE3/MaY38UTe2gEZwjCiFjG7qrzrFHcEfVxTAPMzXGjCKy/wDGRqRoBL8M45HgMT9KRXSWKaPs4lHd+hMt2SXYZyrpqbkvcnXWgLLzR7PZfprphYz9EkUzxlEa7mRlzwq3uo1tAWygIdTqaA2LkngrYPBxwuQZLvI+X3Q8jGRlX9kFrD0oCdoAoAoAoDMubQfpkx1t3L/FFru4S3Mx7/U8vj0/1E32eiPXCOOrBE4WMdsRZZPI/reY/HS+1YrYZ1Jpt/TwJYfGKjTaUfq3P3+ZkNKDc5r33N99dbn51ZVrZFKSaf1ajzhXD+1LkmyRqXc9bDovmbVrq1diyWryRuw9DnG29Erv+h7wrjATN2qqy2CquUFgLggZj9lbA2PW1utaqtBytsOz1+dbN+HxajfnFdaJWz148F17ySw0gyuyvHiGcuzjITK6lQEULbu2N7gbDWtEk7pNOKVrZ5LiWoSVpSi1Nu7eX1NWyVtx5wvCIv6OaSRCsoD6kENmBOQAHodPmazKvP8AUqMXll/ZGnhqf6NznH6s+2+49RYdfo0bRRKHTs5EdmVWL5jnEl7WSw3vba1YcnzrUnk7prqtlbrJKmuZi6cVdWabsne+d+q39HjmDj8UjJaMSPGDqTeIM1r6WBcDL5D1rOHw04p52T8f6I4vG0pyX07TXhd+trdhXfrJnZvfbV2J2sNyegGwq79MIpaLQ5v11ZuWr1fzgeMTiDIxZrXPgAo+QAFSjFRVkRnNzltP2HeNnj7CFEALjMztaxudkBtqB8q1QjPnJSemi9zdVnT5qEY65tvt3CUuDytKrNYxr82uoy/4j8qkql1FpakZUtlyTei88svM0rl574WEn+7X8q4eIVqsu09NhHehDsRI1pLAUAUBTvavy+Mbw2RSwUw/XqTexMYJKm2tipYeVwaAz3gOAxGIx54xxHDJBh8PCZ1aLL9ZlW8OoY9qQn2tL2UeVAaByH7R8NxQtHGGimUZuze12XbMpGhtcXG4oC50AUAUBAc08m4PiC2xMQZgLLIO7Ivow6X1sbjyoDJ+N+zniWGxOFmjI4hDhGTskzLHIsaNnWNgdwCALgk+QFAU3iODcRzCbCYxJpO2cl4msGMgaKNDb3NZHY2F2y+FARmK4QQYSEmlzZe0eSJok7QjSEO7BSug1OU726UBcuUeS5eKzYxZ5kw18QJZ4FW82uZkAJ0WP6wgb6jUbUB9DYeEIiouiqAoHkBYUApQBQBQBQBQFI5ywNpw5JWKXKGa18rrexI8LH866mCqXhsrVbupnD5Ro2qqTdoysm+DRXZcOAsrICyKwUSHQeGg8W38hV1Sd4qWTe75w9TnSgtmTirpO1/nHyQjDJ2cgZlV7WNibqfC9jr6VNrbjZZEIy5ud2k/TyFZMc47TLZVmJLAWOlz3fIanTSoqnHK+diUq01tWyUtfY5jsEIyoEiyMRchbnL1sTtfyFKdRyu2rdoq0VBpKSb4LcJdiV1zKCArDUkm+otYb1LavlYhsOOd1xHEGMdJMztLcb2cq2uoGoOnwqEqcZRtFLwujZCrOE9qbl42fmI4tneQmTMXP61y1t1HjtUoKMY/ToQqbc53ne/XqecNh3kOVFLHewH5noKzKcYq8nYxCE5vZirnIG1ylsitYMbX0BvqBqfSklvtdmIP/Fuyep3FrGGPZsxW+mYWb1sNLf8A21IOVvq16jNRQT+h5depwKAQQc1rE2B0121FLtq2hhJJprMWyPiJzkBLSOTbwub6+Q8ajeNKGeiRO0q9V7Kzb+eBquCw4jjRBsqhfkLV5+ctqTlxPWU4KEFFblYWqJMKAKA8SxhlKsAVIIIOxB0INAZRx3kziWGwmIwmCkjxGCkRwsMpImhB1yxNsw8ifh1oCI9knJjQyf0vK8ceHEckkccbFyFYHMHNrAItxbU3GtrUBa+WvaRNiMREs+Akw+GxDmOCZj7z2LIGUge8FOovr4jUAaNQBQBQBQFb5h57wOBmWHEzhJGANsrNlB0BcqDlHrQEhx3hkWOwkkLENHNHYMLEai6Op62NmB8qAxr2YcPx39LBWijRcGZYsRIgADhxopI98lgr+Wp0oDeaAKAKAKAKAKATnhV1KsAyncEXBrMZOLuiMoqStJXRBScnYYm4DqPANp+NzVtY6quHgUXyZQbyuu8Tl5SVbmCTs7gAh0WRTb7wuKksa39xX7Hb0IS5NS+1K3alJeYyk5VxBGUyQZfKJQfwS/41tWMpLOz8X7ml8n1nltRt/wBV7C+A5UliBy4nLffLEt/mTeoVMZCesL95OlydUp9Gpbsivycw3JnZsGSchhsezU29ASRSWP2lZxy7RDkrYe1Gdn2I9nlAmQyHENnJvmyLe/jvvWP1q2dnYy7SX7a9vbdR342R2Xk/M2dsRKX/AFtL/Oix1lZQVhLkzaltOpK/ETXkdB/bPbyAFSfKEv4oiuSYL/Niw5JgtbNLfxzLf/LaofuFW+i+d5L9po2td+XsIfoLH/ev8hU/3GX8UQ/aIfyfkc/QVP75/kKfuMv4oftEP5PyJvg3A4sMDkBLHdm3Pl4AVVrYidV/VpwLuGwlOgvp14sk60FoKAKAKAKAKApvGOTJPrjgpxCuIDibDyJ2mHcuCHZVBDRMb6lTY+FAVXlHCyvjYMJxLEqJeH64eAKV+kDLljxHaM31lhcZVAII163AY8xNxDER4riKcSbDx4eaWKLDRg6vG/ZpG9mALOcpsQ3v+GlAW72mc6zcMwMMiIjTysqd8Eopy5nNgQTtYC/XytQCPsl9oD8USVJ41SaHKSUuEdWuAQCSQRl116igKni+duKQYv6c4zcMfEPBkAUhESQxXNhmV+6WBOhOnUCgK17b+V54cdLjCpfDzlSJBqFbKFyP4e7p4jzBoC6cncU4lNw3C4TAwtGVjyyYzEKVSMEkgQodZGCkC9rafEAaJyjy3HgMOIYyzsWLySvq8sje87HxP5Ab70BN0AUAUAUAUAUAUAUAUAUAUAUAUAUAUAUAUAUAUAUAUAUAUAUAUAUBC8z8q4bHoFxEeYqbo4OWSM+KONRsNNjYeFAVH/8AXL4OWOfBSHEFDneDFyMySS7CcMuizgaBipHpvQDDn3h3EOL4dcO3DewdZFcStiYyikXDaLdmBBPTwNAR/s5jPBFmTFYLGmeQ96SKLtomVb5FRkOm5OtjrQC+E5Ox+KUTQyrBh3xLYoYHFRv3HJveTQMwzXfJ7t7b0BbeH8jtJKs/EsQ2NlQ3jQqEw8R8VhGjNr7zX6eAoC50AUAUAUAUAUAUAUAUAUAUAUAUAUAUAUAUAUAUAUAUAUAUAUAUAUAUAUAUAUAUAUAUAUAUAUAUAUAUAUAUAUAUAUAUAUAUAUAUAUAUAUAUAUAUAUAUAUAUAUAUAUAUAUAUAUAUAUAUAUAUAUAUAUBWuI894GB2R5rspswVWaxG4uBa4rfHDVJK6RsVKTEovaFgWvZ5NNT9VJoLgXNl0FyPnWXhai3eaHMyF/06wFr/AEhT1sFe/wAstY/TVeBjm5cBKT2gYBQD2rWNwCIpLG29jl86ysLVe7zRnmpFiweKSWNZI2DIwurDYg1ocXF2ZBq2TFqwYIOTm3BqxUzrcGxtci43GYC341qdaF7XL8eS8XKO1sP08tQHN2DubzqLAG7AgEHaxIsdulOfhxM/tWLt0H5Aeb8Fe30hL+Gv8qc/T4j9qxlr82zv6W4P+/U9NA2mttTbTUgfGnPQ4mP2vF/wfl7kxFIGUMpBBFwQbgjxBrancoyi4uzVmeyaGBi/FogL5iRtcAkfO1U5Y+gltXuuKTZYWFqt2t5nn+mYvE/un+VR/ccPxfg/Yz+kq8PNAvGIT9r/AAn+VFyjh3/l5P2DwlVbvNHRxeIm1z65Tb8qLlGg3ZN+DDwlVLTzQ+Bq8isckkCgkmwGpJ6ViUlFXYI39IIL2zHe3utv8qqfrqN7X8mQ5yIfpBBe2Y38Mrfyp+uo3tfyY5yJz9IYP1z+638qfr6HHyY5yJ1ePw3tcj1UgC+xJ6DWsrHUb2v5DnIkpVsmNeJ8Riw8TSzOscaC7Mx0HQfjpagKlP7WOFL/AP0lgTYFYpCCR0uE86AIfazwpiR9Jy2v70Ui7dNU38qAXT2n8LIv9LRfJldTY7GxXagHHBvaDw/FTCGHEBnJIW6OqsRqQrMoBNtbXoC0UAhjcYkKF5XVEG7MbD/v5UNlKlOrJQgrvgiKj5uwZ2mHhbK1z6C2uxoXHyXi1/h5r3OrzbgyAe3UXvobhtN7ra42pYw+S8WnbYfzrOLzdgztiE/H+VA+S8Wv+NjjB8xYaVwiSqWOw1Gb7pI1oa6uAxFKO1KGS8jB+J5JHOS17sSTZQSe+2t9Tcnc7ZQBrau3C6WZNZFi5V5PE2HGIluwzHJEO7nANmzMNb30Go+RtWmtX2ZbK8SE6lnZEVxzhyQYhkjl+rZVaPLozK50Rm2Fje5boBp0GynNyjdolF3V2RcUq2GXMrgFs+Zu6wJZcuXXYb+JJOgFbGmTNh9k8hPDlH6skgHpfN+ZNczF/dKlbplo4r/US9Pq3/ymqc+izOH+9DtXqYEFsSo0BJGUEm29gNyQNPWuSfR75KT14/PiLXylyqk0BnlXMCSEQErnymzHN0JOg2231rfSpbSuzj8o8pypVVSg7cXra+mW/iRHM/DVhntFbs2TtE6EqxPdI6EWI6aDXW9QqRSlkXcBiJVaN6nSTs+1b+u/5yysRkcgAHdOa9/BSNLDKBtoSfh51rLTi+OXn4m1ckIBgIACCMp1Gx7x28q6dD7aPB8qtvFzb4/hEpxA2if7rflUcU7UZvqfoU6KvUj2op8iFSdCtu7v12bXr1ryU4uLbta2Xfv/ACd6LTS37/Yk8Hw0dmGcb62126H1G9dPD4KPMqc1rnbPT5n5FOriXzjjH4yPx0PZsUvcbg6bdNvLpXPxNPmpunrv9i1Rntx2hNVJ1tsLn0HX8RUEnLO2iJNpZFw4d/VJ90flXrML9iHYvQ4Vf7ku1jXmQf7M+tvd/wAwqGOX/gl3epXqdEo4FyB10sPwsa8/rkVSxf0GiqA2rEWza2V+lwPsnb/vXU/RQjG0tba8H7fN5u5tLUrqmx32Hl8bfwrlrJ6mk52RtprpfT0v+FY2MshY0qLYegr1cdC6Z/7c4HfhdkAb66LMpvqNQPd1NmKn4XrIPn/hnD2nxkMEF2btFTtUupIGUZl6KBZiG3O51oDReYvZnhYIJR2jCQK0yzuxYtkBaaJ1uFzWBZToTrr3TQGUYWOSQZVUsEDSED7KgXdiegsBc+Q8qGB5wvFCCSGRdZRJHIrAghFBFlOmYOCo+1YDS2tDJ9jqbi9AUz2pqDhUv/eC2u2hubddLi3nWUd3kBtYiVuBl6IXsvvG6gDXXMdibaakC/mPDSR61tRu9Fn5F/XkuGNAjjNIy2z62WTfLl2s1iAelhbUio3Z5z93qzk5RyinpxXG/Vrbf2Iz9kYdBe5XLvY7aX3/AD+YqR6RNMkuBZWxUIXur2sVsxzW766A2tmN2Y/htrhlXF7SoTbzezLTLc/JZL5lWsTDlY9QQCD66HT71x52867adzxyZpHs+4jnwz4YsFmjDBb62Rja9rfZY6j7tUcTC0lPcV6sbO5nOOwzxTOkwOdWOfqSdyb9b3vfzq9FqUU0WE7q6OJMobMArA37pvYdFvbfobbdKWegsa/7IpS2Ce/9+/luFOw0G9c3GK012FWt0i54r3G+6fyqm9CFPprtPn1WyAkXD6bXUjqNN9bA6/s+dcjQ+lNbT6vH5w8TQvZ3jw2HeC9jGSVJ2KvqbD9lmN7eK+NW6Erx2TzXLVBxrRrbnr3e6WXeUbHh4ZCkgvKpbtGa51Ogt5WOa/ifIVWleLs9T0FJxqwU4P6XayXzXdbgNDJcll0tc3Atofu7b28NQKibrWVpfPHxNs5H/wBww+lu5t8TXTofbR4HlX/3Knb+CV4iPqpPut+VQxSvRmup+hUofcj2oppc3HWx9da8k5S2l1M71lbtJ3BTGSEoDZ1GXX8P5fOu3h6rrYdwTtJZexzasFTqqT6LzIJl1a9wR0O99tfxriNZtvK3qdJPJWOR21v4dP4+VRhazb+f0JX3Fx4YfqU+6K9dhPsR7DhYj7ku0R4//u8noPzFMZ9mRWqdFlFMgBuBba3qLG9/XWvOuSTukVSy8UczYYNGfBmHX9ofDeutiG61Dah2v51G+X1RyKuBp+X8TXH3Gg9yRFbgkDS/xtt97pUpRcbp8PneLWNHh90egr1Meii4jOfb9Ll4V6zxb+WY/wAKkZMC4VxT6JjIp0ftMjpK2UFM3V1AIGtmYXta+2lAav7XlbE8PgxGHKvhtHYag5XUCOQ2IICkkWN9dTtagMWjltYAlL3DMCdVNri1xceXWhgc4FD2sQJDZ2Q2BvqSQM1tmFybdL0Mn2cBQFQ9qAJwYsL/AFi9Ceja6eG/wrKO3yDb9S+z8oy8z5WXIxAWzDU2JXvDTobrWT1uxtJ7S1y8cjROZpGxWAWSElR3JHH2go1YablTY2/0qK1PM4GMcNi3Cp1pcL7vHS5nLYkd4BVVT7oIudLAan0JNupNTsenVN5Xbb/388B3y9f6Vh/AzRm1tNGAzeGlz6a1g04y3MVP+r9CIxS9lML51AYM1rX0YsCo292xF+tdqP1RPFrND7BRzYOcTEBOzHaXLXDq40iBBszG59NWO1Qk41I7Pd/Zh2krGjwYDB4+0wQO2VQWY95L94Bhf3hra4/C1UXKpT+kr3lHIpPtFMQmARl7Yd2ZVWwuovG1xoGIbUeI8qt4batnpuN1K9i++yxf9jY66yG2bfKEQJ0H2QKpYvpmit0i2YtrRufBWP4VVehGmrzS60fPcrDfvXygHNqSwAuelh4DW1cg+mRT6td3AlcP9IwMiuQV0V+mWQEGy36jcG229tBea2qbuU58xjIOGuq61bf6NcdOJoOHw+Ex9psoditiWPeQ72YA+8NbfgbWq2lCpmeanUxWCvSvZX3aPs6uPnmVP2hCLtFyn673JABoQoupsNLm4uOlaK9r9Z2eRnV2HdfTqu/XrND5Ie+BiuLWzjr0drb61codBHmeVVbFy7vREtjv6t+ndOvhpWMR9qV+DKVH7ke0p0Q1Ugi9wBbofGx+deSgntJp57rcTuy0aYrhZWhk106N6ev4/CtlGpPC1vq7H2EKkY1oZdxOpBHIc62J3zeY8vGu5GlRqvbjn1/N5zXOpTWy/AheLZe07nqQBoG2NvkK42O2HVtT70uO/wBDo4ba2Pq+IsvCv6lPuivR4L/14X4HIxH3ZdohzH/u0n/D/mFRx32Jd3qitU6LKWsJkYBbFjfyvbrrpsK4Sg6jSjqVrXH3AMb2blGuFbf9lh4/l8qsYKtzctiWj8mSpys7E6mCiUF1VdAb9QQd+trfxrpKjTj9SSN2ylmVWewkcR95BmIv4WOvw/hXFnZTexms/T8Fd65GhQnuj0Femjoi4jMv/wAhnI4ZFb/xUfwskhqQMS4Zwd5laKzWi7SUhMhYqCqluzJBc7gDN5C1yaAuHsy5qRFfAY5ssb5ihfRbyC7RyX2VgSRfS7HxFgL+3L2AweHeURRRQFQsoYB+7fRiWJJYMbga6A6E2sBhOBdfpUaIcw+kqVfLZpAXsC36ot9m32jQH2JQFR9pcgGFS+axlF8pscuViwBsbaXrKO1yHFvEO38d/ajLMBgXmdY0ALm976DQX3PkKkevrVo0ouc9Cx8pceOGfscQzLG2guAOzI0BPgCbgi24B8aw1fQ5fKOCVePOUUnJef8Ard3rgXHD8Jw0KmaONFABLG9wyHU6k2C7EW61G5xJ4qvVfNTk3w6n78eoz7CCNMeohOaNZBlJzbXBPpY3+VSeh6SptzwjdTKTi76EBjoj28okUq5dhkYqpXUtqW8ALfLXoe1F/SraHkFpkSMfGkdFimgLoPdsxuu1ghPSyi+uYnqALVrdNp3iyOzbNM9zz4SFmRIHZyoWzSaAlBds6PbNc5hbbUadMJVJK7eXYFtPO5GyyySyviABmuGuWXukAMDYnXRevXTU1sSUUomckrGw+zSF1wK57nM7MpIILLoFNjrbTTytXMxTTqZFWr0ix4+MtE6jcowHqQQKrSV0xRko1It8UYHYxP31Jdd1cW79tbgi51+dq5OjzPo+VSP0vJ71wJSLiBIWLEKJIxYC91ybC6sTcgle9sdN7WtNS3SKkqCTdSi9l+N+1aaPLVdVxXDS4WMFVV3OQBjc5VYrlZ+62hzXYWBta2l9CcEQnHEzabaWeWl2r3SzXDJ6cSNx0xeQzFu0V2AzBSoJAFtNTYG2mpIGutRbu7lqlFQgqaVmlpe9s+7x07jYuTY5FwcXarlcgsV8LnS4OxtY10aKagrnh+U5QeJlzbullck8cCY2A8KxiE3SklwKlJpTVylm49PwvtcGvHZxPQZMdJic65XubC4PXw/1/nVqNdVY7FTO2j3/AD47mh09h7UO84cRGt8im51BJ21BGx8vxrDrUIfbjn17s8t/ziFTqS6T8BB2JN/1tdD+daJSblfjmbUla3AuOAUiNARY2FxXrsNFqlFPWxwazTqNobcwRloHABPu3A3sCCf51DGRcqLSV9PU0VOiUoynMLEd0WW21tenx69d64G273T00+fM9StcddsjMDKtzfVlYa79b+J38B0rftwk06i7017/ADqJXT1Bp1VCqC1tCcwOa4CkKLkEdb9LmjnGMXGPjfW/D5kLq2QzEd/AeV7lja+w8Tp8fWq+zf5e7t+SJoeFBCKDocov62r1EL7KvwLa0KD7cuDyYnhn1SljFKkrAXJyAMpNgCTbOCfIGpGT575f41LhnMmHIE2nfJGiAglVB01IF+thYW1oCdaXBzxdtiIcjvG4vFKpPaaIjtFnz2uCxBUs175iKA5xvjYMP0fCwiGAWR2aTMGzSdqvdzst1KqC4zGygXANiAy5cwMv06OPDiOZ+0CJIBmBKOC0ib7XuHb7I+QH1xQFQ9puGZ8KhUMQsoZ8ouQuVgTb1I+dZR2+QqkYYiSk1dxsr8bpmZYDEMp+rtn0bMddlZQBYbHMN+oF9KyesqwjLp6aW70/x4aEmuKgnbNiU1BOZwcrODmF7ZtGzEE3zaDSwrGmhUdOtSjai8ty1S06tLZLTM6eIQrDaPNESrLnYMc6lVTKveItdDa+igmwuBSzMcxVlUvO0s07K2Tu3d5dedtd7sN+AwS/SEiRCXuotY91GBzG1tLZs1yegrLNmLnT5mVSTy9WtPG1jT+aNh6r+dbKR4OJP9K0kCPxPv1NaEiOxvvD1qa0MljrSQCgGmJ3+X8aizdT0HQqRpIbi3vVqlqX8PoKcK/lWYkcQS1bCkcoCFxPvH7xrk1uk+06FPo9x1akjDFGrYQR2H3x8KQ+4hPoMlRXQKZygK/B/XN61zYfcZpWpNy+7V+XRNrPUHuisx0Mo9Hes7weqyAoCuYTc/eP50BMRe9QCmN/q29DQFd5T/rZPT+IoC00ByhgaYb3h6UN9Tojl9jQ1LVFfl941g6ceiTOB934fzrJQrdI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037"/>
          <a:stretch/>
        </p:blipFill>
        <p:spPr bwMode="auto">
          <a:xfrm>
            <a:off x="1" y="4572000"/>
            <a:ext cx="3657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069" r="13078" b="2710"/>
          <a:stretch/>
        </p:blipFill>
        <p:spPr bwMode="auto">
          <a:xfrm>
            <a:off x="3505200" y="4876799"/>
            <a:ext cx="3766460" cy="190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93" t="26968" r="2226" b="28688"/>
          <a:stretch/>
        </p:blipFill>
        <p:spPr bwMode="auto">
          <a:xfrm>
            <a:off x="7082393" y="3472879"/>
            <a:ext cx="1985407" cy="292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81894" y="2420035"/>
            <a:ext cx="14049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8 am – 4 pm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7316427" y="556736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GE Dinar Two" pitchFamily="18" charset="-78"/>
                <a:ea typeface="GE Dinar Two" pitchFamily="18" charset="-78"/>
                <a:cs typeface="GE Dinar Two" pitchFamily="18" charset="-78"/>
              </a:rPr>
              <a:t>Branches:</a:t>
            </a:r>
            <a:endParaRPr lang="en-US" sz="1400" dirty="0" smtClean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endParaRPr lang="en-US" sz="1400" dirty="0" smtClean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  <a:p>
            <a:endParaRPr lang="en-US" sz="1400" dirty="0">
              <a:latin typeface="GE Dinar Two" pitchFamily="18" charset="-78"/>
              <a:ea typeface="GE Dinar Two" pitchFamily="18" charset="-78"/>
              <a:cs typeface="GE Dinar Two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958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5848" r="7182" b="47886"/>
          <a:stretch/>
        </p:blipFill>
        <p:spPr bwMode="auto">
          <a:xfrm>
            <a:off x="6629400" y="3938708"/>
            <a:ext cx="2475143" cy="291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3369" r="-1" b="1"/>
          <a:stretch/>
        </p:blipFill>
        <p:spPr bwMode="auto">
          <a:xfrm>
            <a:off x="0" y="5410200"/>
            <a:ext cx="2547046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45620" r="64940" b="19401"/>
          <a:stretch/>
        </p:blipFill>
        <p:spPr bwMode="auto">
          <a:xfrm rot="3304383">
            <a:off x="1604186" y="300192"/>
            <a:ext cx="1309902" cy="2122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88" t="17916" r="28698" b="56503"/>
          <a:stretch/>
        </p:blipFill>
        <p:spPr bwMode="auto">
          <a:xfrm rot="3173552">
            <a:off x="5253682" y="791557"/>
            <a:ext cx="2757170" cy="155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http://www.gpmd.co.uk/assets/blog/The-Golden-Circle.png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093" y="867229"/>
            <a:ext cx="5410868" cy="545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84" y="-542063"/>
            <a:ext cx="6541116" cy="8464974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26379" y="2719538"/>
            <a:ext cx="1731021" cy="1623862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  <a:latin typeface="Century Gothic" pitchFamily="34" charset="0"/>
              </a:rPr>
              <a:t>Labour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 fees set and collect on expatriates and employees </a:t>
            </a:r>
          </a:p>
        </p:txBody>
      </p:sp>
      <p:sp>
        <p:nvSpPr>
          <p:cNvPr id="8" name="Oval 7"/>
          <p:cNvSpPr/>
          <p:nvPr/>
        </p:nvSpPr>
        <p:spPr>
          <a:xfrm>
            <a:off x="3733800" y="152400"/>
            <a:ext cx="1524000" cy="1398440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80% of </a:t>
            </a:r>
            <a:r>
              <a:rPr lang="en-US" sz="1200" b="1" dirty="0" err="1">
                <a:solidFill>
                  <a:schemeClr val="bg1"/>
                </a:solidFill>
                <a:latin typeface="Century Gothic" pitchFamily="34" charset="0"/>
              </a:rPr>
              <a:t>labour</a:t>
            </a: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 fees transferred to Tamkeen</a:t>
            </a:r>
          </a:p>
        </p:txBody>
      </p:sp>
      <p:sp>
        <p:nvSpPr>
          <p:cNvPr id="11" name="Oval 10"/>
          <p:cNvSpPr/>
          <p:nvPr/>
        </p:nvSpPr>
        <p:spPr>
          <a:xfrm>
            <a:off x="6629400" y="2505964"/>
            <a:ext cx="1843314" cy="1788076"/>
          </a:xfrm>
          <a:prstGeom prst="ellipse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Funds invested in Human Capital development &amp; private sector support programs</a:t>
            </a:r>
          </a:p>
        </p:txBody>
      </p:sp>
    </p:spTree>
    <p:extLst>
      <p:ext uri="{BB962C8B-B14F-4D97-AF65-F5344CB8AC3E}">
        <p14:creationId xmlns:p14="http://schemas.microsoft.com/office/powerpoint/2010/main" val="24074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4" t="18936" r="83798" b="74777"/>
          <a:stretch/>
        </p:blipFill>
        <p:spPr bwMode="auto">
          <a:xfrm>
            <a:off x="1378857" y="1375229"/>
            <a:ext cx="2685143" cy="61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4834" r="72102" b="81847"/>
          <a:stretch/>
        </p:blipFill>
        <p:spPr bwMode="auto">
          <a:xfrm>
            <a:off x="381000" y="76200"/>
            <a:ext cx="6734630" cy="1299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362200"/>
            <a:ext cx="4902977" cy="306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685" y="2909291"/>
            <a:ext cx="1026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VAG Round" pitchFamily="82" charset="0"/>
              </a:rPr>
              <a:t>Job </a:t>
            </a:r>
          </a:p>
          <a:p>
            <a:pPr algn="ctr"/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VAG Round" pitchFamily="82" charset="0"/>
              </a:rPr>
              <a:t>Seekers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3578" y="2962275"/>
            <a:ext cx="1171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VAG Round" pitchFamily="82" charset="0"/>
              </a:rPr>
              <a:t>Graduates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62721" y="3063179"/>
            <a:ext cx="10184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VAG Round" pitchFamily="82" charset="0"/>
              </a:rPr>
              <a:t>Students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0540" y="4495800"/>
            <a:ext cx="137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VAG Round" pitchFamily="82" charset="0"/>
              </a:rPr>
              <a:t>Enterprises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0439" y="4572000"/>
            <a:ext cx="1177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VAG Round" pitchFamily="82" charset="0"/>
              </a:rPr>
              <a:t>Entrepreneurs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72491" y="4541966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VAG Round" pitchFamily="82" charset="0"/>
              </a:rPr>
              <a:t>Employees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45" y="2209800"/>
            <a:ext cx="3938169" cy="442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98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25848" r="7182" b="47886"/>
          <a:stretch/>
        </p:blipFill>
        <p:spPr bwMode="auto">
          <a:xfrm>
            <a:off x="7315200" y="3938708"/>
            <a:ext cx="1789343" cy="291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791" y="2557962"/>
            <a:ext cx="3055381" cy="9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3200400" cy="121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44"/>
          <a:stretch/>
        </p:blipFill>
        <p:spPr bwMode="auto">
          <a:xfrm>
            <a:off x="0" y="5013836"/>
            <a:ext cx="3952875" cy="1844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481124" y="270915"/>
            <a:ext cx="6215076" cy="833856"/>
            <a:chOff x="541848" y="232944"/>
            <a:chExt cx="6215076" cy="833856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48" y="232944"/>
              <a:ext cx="6095335" cy="83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832414" y="270915"/>
              <a:ext cx="592451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smtClean="0">
                  <a:ln>
                    <a:solidFill>
                      <a:schemeClr val="accent2"/>
                    </a:solidFill>
                  </a:ln>
                  <a:solidFill>
                    <a:srgbClr val="C00000"/>
                  </a:solidFill>
                  <a:latin typeface="VAG Rounded Light SSi" pitchFamily="34" charset="0"/>
                </a:rPr>
                <a:t>Enterprise Support Pathways</a:t>
              </a:r>
              <a:endParaRPr lang="en-US" sz="3400" dirty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VAG Rounded Light SSi" pitchFamily="34" charset="0"/>
              </a:endParaRPr>
            </a:p>
          </p:txBody>
        </p:sp>
      </p:grpSp>
      <p:pic>
        <p:nvPicPr>
          <p:cNvPr id="1029" name="Picture 5" descr="http://www.topspotme.com/wp-content/themes/tsm/images/arrow-sketch-left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91458" y="2167859"/>
            <a:ext cx="3668146" cy="177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.topspotme.com/wp-content/themes/tsm/images/arrow-sketch-left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07545" y="1443050"/>
            <a:ext cx="3058545" cy="147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492500" y="2730107"/>
            <a:ext cx="1789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VAG Round" pitchFamily="82" charset="0"/>
              </a:rPr>
              <a:t>Numow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09614" y="1899517"/>
            <a:ext cx="1569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VAG Round" pitchFamily="82" charset="0"/>
              </a:rPr>
              <a:t>Ta’sees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t="7155" r="8095"/>
          <a:stretch/>
        </p:blipFill>
        <p:spPr bwMode="auto">
          <a:xfrm>
            <a:off x="194448" y="211501"/>
            <a:ext cx="951714" cy="11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1485" y="1384588"/>
            <a:ext cx="2910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  <a:latin typeface="DendaNewC" pitchFamily="50" charset="0"/>
              </a:rPr>
              <a:t>Existing companies looking to grow and expand</a:t>
            </a:r>
            <a:endParaRPr lang="en-US" dirty="0">
              <a:solidFill>
                <a:schemeClr val="tx2"/>
              </a:solidFill>
              <a:latin typeface="DendaNewC" pitchFamily="50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73811" y="2695470"/>
            <a:ext cx="291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DendaNewC" pitchFamily="50" charset="0"/>
              </a:rPr>
              <a:t>New companies, starting their journey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DendaNewC" pitchFamily="50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35" y="4920170"/>
            <a:ext cx="2632591" cy="9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 descr="http://www.topspotme.com/wp-content/themes/tsm/images/arrow-sketch-left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40277" y="4570886"/>
            <a:ext cx="2571037" cy="12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 rot="16200000">
            <a:off x="3412824" y="4935651"/>
            <a:ext cx="1515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accent3"/>
                </a:solidFill>
                <a:latin typeface="VAG Round" pitchFamily="82" charset="0"/>
              </a:rPr>
              <a:t>Training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66098" y="5029200"/>
            <a:ext cx="2910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DendaNewC" pitchFamily="50" charset="0"/>
              </a:rPr>
              <a:t>Existing Employees</a:t>
            </a:r>
            <a:br>
              <a:rPr lang="en-US" dirty="0" smtClean="0">
                <a:solidFill>
                  <a:schemeClr val="accent3"/>
                </a:solidFill>
                <a:latin typeface="DendaNewC" pitchFamily="50" charset="0"/>
              </a:rPr>
            </a:br>
            <a:r>
              <a:rPr lang="en-US" dirty="0" smtClean="0">
                <a:solidFill>
                  <a:schemeClr val="accent3"/>
                </a:solidFill>
                <a:latin typeface="DendaNewC" pitchFamily="50" charset="0"/>
              </a:rPr>
              <a:t>Trainings</a:t>
            </a:r>
            <a:endParaRPr lang="en-US" dirty="0">
              <a:solidFill>
                <a:schemeClr val="accent3"/>
              </a:solidFill>
              <a:latin typeface="DendaNewC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8224"/>
            <a:ext cx="7011309" cy="527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444440" y="2649018"/>
            <a:ext cx="1273081" cy="1170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500" b="1" dirty="0" smtClean="0"/>
              <a:t>50%</a:t>
            </a:r>
            <a:r>
              <a:rPr lang="ar-BH" sz="1500" b="1" dirty="0" smtClean="0"/>
              <a:t/>
            </a:r>
            <a:br>
              <a:rPr lang="ar-BH" sz="1500" b="1" dirty="0" smtClean="0"/>
            </a:br>
            <a:r>
              <a:rPr lang="en-US" sz="1500" b="1" dirty="0" smtClean="0"/>
              <a:t>Up to BD 5K</a:t>
            </a:r>
            <a:endParaRPr lang="en-US" sz="1500" b="1" dirty="0"/>
          </a:p>
        </p:txBody>
      </p:sp>
      <p:sp>
        <p:nvSpPr>
          <p:cNvPr id="21" name="Oval 20"/>
          <p:cNvSpPr/>
          <p:nvPr/>
        </p:nvSpPr>
        <p:spPr>
          <a:xfrm>
            <a:off x="7281217" y="5592279"/>
            <a:ext cx="846770" cy="7957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400" b="1" dirty="0" smtClean="0"/>
              <a:t>BD5K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304800" y="4583668"/>
            <a:ext cx="1252694" cy="12192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/>
              <a:t>40-60%</a:t>
            </a:r>
            <a:endParaRPr lang="en-US" sz="1600" b="1" dirty="0"/>
          </a:p>
        </p:txBody>
      </p:sp>
      <p:sp>
        <p:nvSpPr>
          <p:cNvPr id="23" name="Oval 22"/>
          <p:cNvSpPr/>
          <p:nvPr/>
        </p:nvSpPr>
        <p:spPr>
          <a:xfrm>
            <a:off x="7859255" y="4478361"/>
            <a:ext cx="477266" cy="5328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1100" dirty="0"/>
          </a:p>
        </p:txBody>
      </p:sp>
      <p:pic>
        <p:nvPicPr>
          <p:cNvPr id="24" name="Picture 6" descr="https://groundfloor-assets.s3.amazonaws.com/assets/icons/inv_icon_percentage-23691fae5f046e331552ad3de96fc089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455" y="4554018"/>
            <a:ext cx="324866" cy="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http://www.topspotme.com/wp-content/themes/tsm/images/arrow-sketch-left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857" y="557258"/>
            <a:ext cx="1270809" cy="6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Oval 27"/>
          <p:cNvSpPr/>
          <p:nvPr/>
        </p:nvSpPr>
        <p:spPr>
          <a:xfrm>
            <a:off x="733698" y="2983468"/>
            <a:ext cx="1204796" cy="119353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40-60%</a:t>
            </a:r>
            <a:endParaRPr lang="en-US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212321" y="3803686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B0F0"/>
                </a:solidFill>
                <a:latin typeface="DendaNewC" pitchFamily="50" charset="0"/>
              </a:defRPr>
            </a:lvl1pPr>
          </a:lstStyle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Feasibility Support Scheme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33694" y="406193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err="1">
                <a:solidFill>
                  <a:srgbClr val="00B0F0"/>
                </a:solidFill>
                <a:latin typeface="DendaNewC" pitchFamily="50" charset="0"/>
              </a:rPr>
              <a:t>Riyadat</a:t>
            </a:r>
            <a:endParaRPr lang="en-US" b="1" dirty="0">
              <a:solidFill>
                <a:srgbClr val="00B0F0"/>
              </a:solidFill>
              <a:latin typeface="DendaNewC" pitchFamily="5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2921" y="4748864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VAG Rounded" pitchFamily="2" charset="0"/>
              </a:rPr>
              <a:t>Finance Scheme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VAG Rounded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12321" y="5784886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B0F0"/>
                </a:solidFill>
                <a:latin typeface="DendaNewC" pitchFamily="50" charset="0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</a:rPr>
              <a:t>Pre-seed Scheme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3400" y="5715000"/>
            <a:ext cx="433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B0F0"/>
                </a:solidFill>
                <a:latin typeface="DendaNewC" pitchFamily="50" charset="0"/>
              </a:defRPr>
            </a:lvl1pPr>
          </a:lstStyle>
          <a:p>
            <a:pPr algn="ctr"/>
            <a:r>
              <a:rPr lang="en-US" b="1" dirty="0">
                <a:solidFill>
                  <a:srgbClr val="92D050"/>
                </a:solidFill>
              </a:rPr>
              <a:t>Entrepreneurship </a:t>
            </a:r>
            <a:r>
              <a:rPr lang="en-US" b="1" dirty="0" smtClean="0">
                <a:solidFill>
                  <a:srgbClr val="92D050"/>
                </a:solidFill>
              </a:rPr>
              <a:t>Incubators</a:t>
            </a:r>
            <a:endParaRPr lang="en-US" b="1" dirty="0">
              <a:solidFill>
                <a:srgbClr val="92D05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33524" y="152400"/>
            <a:ext cx="6215076" cy="833856"/>
            <a:chOff x="541848" y="232944"/>
            <a:chExt cx="6215076" cy="833856"/>
          </a:xfrm>
        </p:grpSpPr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848" y="232944"/>
              <a:ext cx="6095335" cy="83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832414" y="270915"/>
              <a:ext cx="592451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ln>
                    <a:solidFill>
                      <a:schemeClr val="accent2"/>
                    </a:solidFill>
                  </a:ln>
                  <a:solidFill>
                    <a:srgbClr val="C00000"/>
                  </a:solidFill>
                  <a:latin typeface="VAG Rounded Light SSi" pitchFamily="34" charset="0"/>
                </a:rPr>
                <a:t>Ta’sees</a:t>
              </a:r>
              <a:r>
                <a:rPr lang="en-US" sz="3400" dirty="0" smtClean="0">
                  <a:ln>
                    <a:solidFill>
                      <a:schemeClr val="accent2"/>
                    </a:solidFill>
                  </a:ln>
                  <a:solidFill>
                    <a:srgbClr val="C00000"/>
                  </a:solidFill>
                  <a:latin typeface="VAG Rounded Light SSi" pitchFamily="34" charset="0"/>
                </a:rPr>
                <a:t> Startup Programs</a:t>
              </a:r>
              <a:endParaRPr lang="en-US" sz="3400" dirty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VAG Rounded Light SS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46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87296" y="603374"/>
            <a:ext cx="6873374" cy="6067819"/>
            <a:chOff x="1295400" y="685800"/>
            <a:chExt cx="6873374" cy="6067819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685800"/>
              <a:ext cx="6873374" cy="60678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 rot="14773435">
              <a:off x="3997284" y="3250792"/>
              <a:ext cx="8744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4">
                      <a:lumMod val="75000"/>
                    </a:schemeClr>
                  </a:solidFill>
                  <a:latin typeface="VAG Rounded" pitchFamily="2" charset="0"/>
                </a:rPr>
                <a:t>Equipment</a:t>
              </a:r>
              <a:endParaRPr lang="en-US" sz="1050" b="1" dirty="0">
                <a:solidFill>
                  <a:schemeClr val="accent4">
                    <a:lumMod val="75000"/>
                  </a:schemeClr>
                </a:solidFill>
                <a:latin typeface="VAG Rounded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271836">
              <a:off x="4553901" y="3326993"/>
              <a:ext cx="8744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2">
                      <a:lumMod val="75000"/>
                    </a:schemeClr>
                  </a:solidFill>
                  <a:latin typeface="VAG Rounded" pitchFamily="2" charset="0"/>
                </a:rPr>
                <a:t>Marketing</a:t>
              </a:r>
              <a:endParaRPr lang="en-US" sz="1050" b="1" dirty="0">
                <a:solidFill>
                  <a:schemeClr val="accent2">
                    <a:lumMod val="75000"/>
                  </a:schemeClr>
                </a:solidFill>
                <a:latin typeface="VAG Rounded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239738">
              <a:off x="4822481" y="3832539"/>
              <a:ext cx="8744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1"/>
                  </a:solidFill>
                  <a:latin typeface="VAG Rounded" pitchFamily="2" charset="0"/>
                </a:rPr>
                <a:t>Promotion</a:t>
              </a:r>
              <a:endParaRPr lang="en-US" sz="1050" b="1" dirty="0">
                <a:solidFill>
                  <a:schemeClr val="accent1"/>
                </a:solidFill>
                <a:latin typeface="VAG Rounded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4243453" y="4420488"/>
              <a:ext cx="87447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FF0000"/>
                  </a:solidFill>
                  <a:latin typeface="VAG Rounded" pitchFamily="2" charset="0"/>
                </a:rPr>
                <a:t>Business</a:t>
              </a:r>
            </a:p>
            <a:p>
              <a:pPr algn="ctr"/>
              <a:r>
                <a:rPr lang="en-US" sz="1000" b="1" dirty="0" smtClean="0">
                  <a:solidFill>
                    <a:srgbClr val="FF0000"/>
                  </a:solidFill>
                  <a:latin typeface="VAG Rounded" pitchFamily="2" charset="0"/>
                </a:rPr>
                <a:t>Plan</a:t>
              </a:r>
              <a:endParaRPr lang="en-US" sz="1000" b="1" dirty="0">
                <a:solidFill>
                  <a:srgbClr val="FF0000"/>
                </a:solidFill>
                <a:latin typeface="VAG Rounded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2182805">
              <a:off x="4789543" y="4288438"/>
              <a:ext cx="87447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 smtClean="0">
                  <a:solidFill>
                    <a:schemeClr val="accent6">
                      <a:lumMod val="75000"/>
                    </a:schemeClr>
                  </a:solidFill>
                  <a:latin typeface="VAG Rounded" pitchFamily="2" charset="0"/>
                </a:rPr>
                <a:t>Research</a:t>
              </a:r>
              <a:endParaRPr lang="en-US" sz="1050" b="1" dirty="0">
                <a:solidFill>
                  <a:schemeClr val="accent6">
                    <a:lumMod val="75000"/>
                  </a:schemeClr>
                </a:solidFill>
                <a:latin typeface="VAG Rounded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112788">
              <a:off x="3717910" y="4129396"/>
              <a:ext cx="874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rgbClr val="FFC000"/>
                  </a:solidFill>
                  <a:latin typeface="VAG Rounded" pitchFamily="2" charset="0"/>
                </a:rPr>
                <a:t>IT</a:t>
              </a:r>
            </a:p>
            <a:p>
              <a:pPr algn="ctr"/>
              <a:r>
                <a:rPr lang="en-US" sz="900" b="1" dirty="0" smtClean="0">
                  <a:solidFill>
                    <a:srgbClr val="FFC000"/>
                  </a:solidFill>
                  <a:latin typeface="VAG Rounded" pitchFamily="2" charset="0"/>
                </a:rPr>
                <a:t>Infrastructure</a:t>
              </a:r>
              <a:endParaRPr lang="en-US" sz="900" b="1" dirty="0">
                <a:solidFill>
                  <a:srgbClr val="FFC000"/>
                </a:solidFill>
                <a:latin typeface="VAG Rounded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692887">
              <a:off x="3619669" y="3561289"/>
              <a:ext cx="8744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b="1" dirty="0" smtClean="0">
                  <a:solidFill>
                    <a:schemeClr val="accent2">
                      <a:lumMod val="75000"/>
                    </a:schemeClr>
                  </a:solidFill>
                  <a:latin typeface="VAG Rounded" pitchFamily="2" charset="0"/>
                </a:rPr>
                <a:t>Quality</a:t>
              </a:r>
            </a:p>
            <a:p>
              <a:pPr algn="ctr"/>
              <a:r>
                <a:rPr lang="en-US" sz="900" b="1" dirty="0" smtClean="0">
                  <a:solidFill>
                    <a:schemeClr val="accent2">
                      <a:lumMod val="75000"/>
                    </a:schemeClr>
                  </a:solidFill>
                  <a:latin typeface="VAG Rounded" pitchFamily="2" charset="0"/>
                </a:rPr>
                <a:t>Management</a:t>
              </a:r>
              <a:endParaRPr lang="en-US" sz="900" b="1" dirty="0">
                <a:solidFill>
                  <a:schemeClr val="accent2">
                    <a:lumMod val="75000"/>
                  </a:schemeClr>
                </a:solidFill>
                <a:latin typeface="VAG Rounded" pitchFamily="2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"/>
          <a:stretch/>
        </p:blipFill>
        <p:spPr bwMode="auto">
          <a:xfrm rot="21301354">
            <a:off x="7315200" y="2209799"/>
            <a:ext cx="1685417" cy="330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 rot="17073892">
            <a:off x="6114249" y="3516003"/>
            <a:ext cx="3124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VAG Round" pitchFamily="82" charset="0"/>
              </a:rPr>
              <a:t>Career Progression Program</a:t>
            </a:r>
            <a:endParaRPr lang="en-US" sz="1400" dirty="0">
              <a:solidFill>
                <a:srgbClr val="C00000"/>
              </a:solidFill>
              <a:latin typeface="VAG Round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510523" y="76200"/>
            <a:ext cx="6134877" cy="833856"/>
            <a:chOff x="1510523" y="645528"/>
            <a:chExt cx="6134877" cy="83385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523" y="645528"/>
              <a:ext cx="6095335" cy="83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720890" y="753314"/>
              <a:ext cx="592451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dirty="0" smtClean="0">
                  <a:ln>
                    <a:solidFill>
                      <a:schemeClr val="accent2"/>
                    </a:solidFill>
                  </a:ln>
                  <a:solidFill>
                    <a:srgbClr val="C00000"/>
                  </a:solidFill>
                  <a:latin typeface="VAG Rounded Light SSi" pitchFamily="34" charset="0"/>
                </a:rPr>
                <a:t>Numow Growth Support</a:t>
              </a:r>
              <a:endParaRPr lang="en-US" sz="3400" dirty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VAG Rounded Light SSi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76199" y="4953000"/>
            <a:ext cx="2057399" cy="1885502"/>
            <a:chOff x="-64910" y="5114405"/>
            <a:chExt cx="2362200" cy="196168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910" y="5114405"/>
              <a:ext cx="2362200" cy="196168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19886575">
              <a:off x="330584" y="5650142"/>
              <a:ext cx="1520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C00000"/>
                  </a:solidFill>
                  <a:latin typeface="VAG Round" pitchFamily="82" charset="0"/>
                </a:defRPr>
              </a:lvl1pPr>
            </a:lstStyle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Finance Scheme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  <a:p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9748969">
              <a:off x="1215360" y="5991858"/>
              <a:ext cx="415636" cy="416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VAG Round" pitchFamily="82" charset="0"/>
                </a:rPr>
                <a:t>$</a:t>
              </a:r>
              <a:endParaRPr lang="en-US" sz="2000" dirty="0">
                <a:solidFill>
                  <a:schemeClr val="accent4">
                    <a:lumMod val="75000"/>
                  </a:schemeClr>
                </a:solidFill>
                <a:latin typeface="VAG Round" pitchFamily="82" charset="0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127">
            <a:off x="7881573" y="1676401"/>
            <a:ext cx="927100" cy="65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 descr="http://www.topspotme.com/wp-content/themes/tsm/images/arrow-sketch-lef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502" y="325759"/>
            <a:ext cx="600793" cy="29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18" y="228600"/>
            <a:ext cx="7970282" cy="94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41488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en-US" sz="2400" dirty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VAG Rounded Light SSi" pitchFamily="34" charset="0"/>
              </a:rPr>
              <a:t>TAMKEEN ENTERPRISE SUPPORT PROGRAMS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377534" y="2743200"/>
            <a:ext cx="0" cy="734913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78350" y="2675667"/>
            <a:ext cx="12899" cy="3420333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8" idx="2"/>
          </p:cNvCxnSpPr>
          <p:nvPr/>
        </p:nvCxnSpPr>
        <p:spPr>
          <a:xfrm flipH="1">
            <a:off x="924124" y="2759274"/>
            <a:ext cx="3175" cy="131742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2" y="1530550"/>
            <a:ext cx="1145978" cy="114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lasticWrap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6977"/>
            <a:ext cx="1059608" cy="1082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52400" y="2960787"/>
            <a:ext cx="1530350" cy="304800"/>
          </a:xfrm>
          <a:prstGeom prst="round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Feasibility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VAGRounded-Light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52400" y="3362325"/>
            <a:ext cx="1530350" cy="304800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Pre-Seed Capital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VAGRounded-Light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8949" y="3771900"/>
            <a:ext cx="1530350" cy="304800"/>
          </a:xfrm>
          <a:prstGeom prst="roundRect">
            <a:avLst/>
          </a:prstGeom>
          <a:solidFill>
            <a:schemeClr val="bg2"/>
          </a:solidFill>
          <a:ln w="31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Incubation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latin typeface="VAGRounded-Light" pitchFamily="34" charset="0"/>
            </a:endParaRPr>
          </a:p>
        </p:txBody>
      </p:sp>
      <p:cxnSp>
        <p:nvCxnSpPr>
          <p:cNvPr id="19" name="Straight Connector 18"/>
          <p:cNvCxnSpPr>
            <a:endCxn id="20" idx="2"/>
          </p:cNvCxnSpPr>
          <p:nvPr/>
        </p:nvCxnSpPr>
        <p:spPr>
          <a:xfrm flipH="1">
            <a:off x="2736850" y="2704245"/>
            <a:ext cx="2754" cy="247735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1971675" y="3608486"/>
            <a:ext cx="1530350" cy="15731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Business Support Grant</a:t>
            </a:r>
          </a:p>
          <a:p>
            <a:pPr algn="ctr"/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VAGRounded-Light" pitchFamily="34" charset="0"/>
            </a:endParaRPr>
          </a:p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Consultancy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Technical Assistance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Marketing Support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Exhibition Attendance</a:t>
            </a:r>
          </a:p>
          <a:p>
            <a:pPr algn="ctr"/>
            <a:r>
              <a:rPr lang="en-US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AGRounded-Light" pitchFamily="34" charset="0"/>
              </a:rPr>
              <a:t>Quality Management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813175" y="3667125"/>
            <a:ext cx="1530350" cy="3714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Bahrain Development Bank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13175" y="4152900"/>
            <a:ext cx="1530350" cy="190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Bahrain Islamic Bank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19724" y="4438648"/>
            <a:ext cx="1530350" cy="361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Kuwait Finance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House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39000" y="2971800"/>
            <a:ext cx="1477068" cy="5063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 </a:t>
            </a:r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 &amp;</a:t>
            </a:r>
          </a:p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Career Progression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841699" y="2313087"/>
            <a:ext cx="0" cy="32114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70499" y="2313086"/>
            <a:ext cx="0" cy="32114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99299" y="2389287"/>
            <a:ext cx="0" cy="32114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1000" y="1219200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Start Up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46736" y="1219200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defRPr>
            </a:lvl1pPr>
          </a:lstStyle>
          <a:p>
            <a:r>
              <a:rPr lang="en-US" dirty="0"/>
              <a:t>Finance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79181" y="1219200"/>
            <a:ext cx="143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defRPr>
            </a:lvl1pPr>
          </a:lstStyle>
          <a:p>
            <a:r>
              <a:rPr lang="en-US" dirty="0"/>
              <a:t>Employee Training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822899" y="4876800"/>
            <a:ext cx="1530350" cy="3619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Khaleeji Commercial House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826074" y="5334000"/>
            <a:ext cx="1530350" cy="304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Chartered Bank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826074" y="5781672"/>
            <a:ext cx="1530350" cy="3143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BMI Bank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937199" y="2819400"/>
            <a:ext cx="1295399" cy="7524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50% Interest </a:t>
            </a:r>
          </a:p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50 %Guarantee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2098874" y="2914650"/>
            <a:ext cx="1295399" cy="457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50% Subsidy</a:t>
            </a: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0" name="Picture 3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344"/>
          <a:stretch/>
        </p:blipFill>
        <p:spPr bwMode="auto">
          <a:xfrm>
            <a:off x="6283128" y="5410200"/>
            <a:ext cx="255607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336020" y="1143000"/>
            <a:ext cx="17889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400" b="1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defRPr>
            </a:lvl1pPr>
          </a:lstStyle>
          <a:p>
            <a:r>
              <a:rPr lang="en-US" dirty="0"/>
              <a:t>Continuous Development</a:t>
            </a:r>
          </a:p>
          <a:p>
            <a:endParaRPr lang="en-US" dirty="0"/>
          </a:p>
        </p:txBody>
      </p:sp>
      <p:cxnSp>
        <p:nvCxnSpPr>
          <p:cNvPr id="44" name="Straight Connector 43"/>
          <p:cNvCxnSpPr>
            <a:endCxn id="48" idx="0"/>
          </p:cNvCxnSpPr>
          <p:nvPr/>
        </p:nvCxnSpPr>
        <p:spPr>
          <a:xfrm>
            <a:off x="8197628" y="2759274"/>
            <a:ext cx="0" cy="298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13811" y="2400300"/>
            <a:ext cx="0" cy="3211413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7427786" y="3057525"/>
            <a:ext cx="1539684" cy="44767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</a:t>
            </a:r>
          </a:p>
          <a:p>
            <a:pPr algn="ctr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Certifications</a:t>
            </a: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 rotWithShape="1">
          <a:blip r:embed="rId11">
            <a:grayscl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8" t="3369" r="-1" b="1"/>
          <a:stretch/>
        </p:blipFill>
        <p:spPr bwMode="auto">
          <a:xfrm>
            <a:off x="0" y="5410200"/>
            <a:ext cx="28956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2200274" y="1219200"/>
            <a:ext cx="1076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Growth 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56" name="Picture 3"/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59" t="38559" r="36308" b="56010"/>
          <a:stretch/>
        </p:blipFill>
        <p:spPr bwMode="auto">
          <a:xfrm>
            <a:off x="4140200" y="1600200"/>
            <a:ext cx="965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5" descr="http://www.topspotme.com/wp-content/themes/tsm/images/arrow-sketch-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105400" y="1981199"/>
            <a:ext cx="798560" cy="5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http://www.topspotme.com/wp-content/themes/tsm/images/arrow-sketch-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316240" y="1905000"/>
            <a:ext cx="798560" cy="5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5" descr="http://www.topspotme.com/wp-content/themes/tsm/images/arrow-sketch-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487440" y="1905000"/>
            <a:ext cx="798560" cy="5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07" t="61304" r="4908" b="31509"/>
          <a:stretch/>
        </p:blipFill>
        <p:spPr bwMode="auto">
          <a:xfrm>
            <a:off x="6019800" y="1882269"/>
            <a:ext cx="805367" cy="632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6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46472" r="62928" b="43005"/>
          <a:stretch/>
        </p:blipFill>
        <p:spPr bwMode="auto">
          <a:xfrm>
            <a:off x="7576201" y="1755576"/>
            <a:ext cx="1308567" cy="95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5" descr="http://www.topspotme.com/wp-content/themes/tsm/images/arrow-sketch-left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934200" y="1981199"/>
            <a:ext cx="798560" cy="51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6" t="35294" r="4812" b="55932"/>
          <a:stretch/>
        </p:blipFill>
        <p:spPr bwMode="auto">
          <a:xfrm>
            <a:off x="7750523" y="4925152"/>
            <a:ext cx="882869" cy="880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14" y="214071"/>
            <a:ext cx="4744857" cy="99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0766"/>
            <a:ext cx="5353144" cy="123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87514" y="292067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VAG Rounded Light SSi" pitchFamily="34" charset="0"/>
              </a:rPr>
              <a:t>e7trf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251" b="3751"/>
          <a:stretch/>
        </p:blipFill>
        <p:spPr bwMode="auto">
          <a:xfrm rot="5400000">
            <a:off x="482606" y="-463131"/>
            <a:ext cx="1970317" cy="28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559" t="14332" r="1768" b="10183"/>
          <a:stretch/>
        </p:blipFill>
        <p:spPr bwMode="auto">
          <a:xfrm>
            <a:off x="8034941" y="326568"/>
            <a:ext cx="943787" cy="409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6" t="35294" r="7054" b="55932"/>
          <a:stretch/>
        </p:blipFill>
        <p:spPr bwMode="auto">
          <a:xfrm>
            <a:off x="8404412" y="5337251"/>
            <a:ext cx="530773" cy="7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21506" y="3993690"/>
            <a:ext cx="7924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defRPr/>
            </a:pPr>
            <a:endParaRPr lang="en-US" sz="2000" dirty="0">
              <a:latin typeface="DendaNewC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7392" y="1868269"/>
            <a:ext cx="3408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VAG Round"/>
              </a:rPr>
              <a:t>Licensed Training provider by MOL</a:t>
            </a:r>
            <a:endParaRPr lang="en-US" dirty="0">
              <a:latin typeface="VAG Round"/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78" y="3181424"/>
            <a:ext cx="5353144" cy="123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161875" y="3505815"/>
            <a:ext cx="246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Overseas</a:t>
            </a:r>
            <a:endParaRPr lang="en-US" b="1" dirty="0"/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270" y="4681410"/>
            <a:ext cx="5353144" cy="123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2127490" y="5061270"/>
            <a:ext cx="246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1" t="17130" r="32226" b="21782"/>
          <a:stretch/>
        </p:blipFill>
        <p:spPr bwMode="auto">
          <a:xfrm>
            <a:off x="5455057" y="2971800"/>
            <a:ext cx="1555343" cy="156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t="16387" b="7426"/>
          <a:stretch/>
        </p:blipFill>
        <p:spPr bwMode="auto">
          <a:xfrm>
            <a:off x="902288" y="5140550"/>
            <a:ext cx="1199386" cy="105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2.bp.blogspot.com/-f5h81IOzR4o/UXDQGA8PQPI/AAAAAAAACGM/EJJemmZ7fuM/s1600/Drawing%2BBooks-799626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358" y="1620723"/>
            <a:ext cx="1530407" cy="117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0" y="1991380"/>
            <a:ext cx="1069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</a:rPr>
              <a:t>50/50</a:t>
            </a:r>
          </a:p>
        </p:txBody>
      </p:sp>
      <p:sp>
        <p:nvSpPr>
          <p:cNvPr id="34" name="TextBox 18"/>
          <p:cNvSpPr txBox="1">
            <a:spLocks noChangeArrowheads="1"/>
          </p:cNvSpPr>
          <p:nvPr/>
        </p:nvSpPr>
        <p:spPr bwMode="auto">
          <a:xfrm>
            <a:off x="3898582" y="3551429"/>
            <a:ext cx="148721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3"/>
                </a:solidFill>
                <a:latin typeface="+mj-lt"/>
              </a:rPr>
              <a:t>100%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4666" y="3732144"/>
            <a:ext cx="26004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reimbursement upon completion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4363110" y="5015224"/>
            <a:ext cx="18850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4"/>
                </a:solidFill>
                <a:latin typeface="+mj-lt"/>
              </a:rPr>
              <a:t>100% - 50%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6" t="35294" r="7054" b="55932"/>
          <a:stretch/>
        </p:blipFill>
        <p:spPr bwMode="auto">
          <a:xfrm>
            <a:off x="7926114" y="5944629"/>
            <a:ext cx="530773" cy="76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19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0" t="7532"/>
          <a:stretch/>
        </p:blipFill>
        <p:spPr bwMode="auto">
          <a:xfrm rot="1069230">
            <a:off x="6449646" y="172143"/>
            <a:ext cx="1277756" cy="97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6" y="4762630"/>
            <a:ext cx="8853714" cy="193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" y="1050164"/>
            <a:ext cx="8832594" cy="20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2" y="2895600"/>
            <a:ext cx="8853714" cy="193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59" y="1576770"/>
            <a:ext cx="632601" cy="55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001823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2" name="Group 151"/>
          <p:cNvGrpSpPr/>
          <p:nvPr/>
        </p:nvGrpSpPr>
        <p:grpSpPr>
          <a:xfrm>
            <a:off x="425207" y="232944"/>
            <a:ext cx="6215076" cy="833856"/>
            <a:chOff x="425207" y="232944"/>
            <a:chExt cx="6215076" cy="833856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07" y="232944"/>
              <a:ext cx="6095335" cy="833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15773" y="270915"/>
              <a:ext cx="592451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smtClean="0">
                  <a:ln>
                    <a:solidFill>
                      <a:schemeClr val="accent2"/>
                    </a:solidFill>
                  </a:ln>
                  <a:solidFill>
                    <a:srgbClr val="C00000"/>
                  </a:solidFill>
                  <a:latin typeface="VAG Rounded Light SSi" pitchFamily="34" charset="0"/>
                </a:rPr>
                <a:t>Enterprise Support Process</a:t>
              </a:r>
              <a:endParaRPr lang="en-US" sz="3400" dirty="0">
                <a:ln>
                  <a:solidFill>
                    <a:schemeClr val="accent2"/>
                  </a:solidFill>
                </a:ln>
                <a:solidFill>
                  <a:srgbClr val="C00000"/>
                </a:solidFill>
                <a:latin typeface="VAG Rounded Light SSi" pitchFamily="34" charset="0"/>
              </a:endParaRPr>
            </a:p>
          </p:txBody>
        </p:sp>
      </p:grpSp>
      <p:pic>
        <p:nvPicPr>
          <p:cNvPr id="2052" name="Picture 4" descr="http://www.cui.edu/Portals/0/Images/Icons/online-icon-2.png"/>
          <p:cNvPicPr>
            <a:picLocks noChangeAspect="1" noChangeArrowheads="1"/>
          </p:cNvPicPr>
          <p:nvPr/>
        </p:nvPicPr>
        <p:blipFill>
          <a:blip r:embed="rId8" cstate="print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29" y="1517412"/>
            <a:ext cx="675917" cy="6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422729" y="2188698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Register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Online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24400" y="5813552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 delivery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Inspection* 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046325" y="5014914"/>
            <a:ext cx="1049675" cy="892780"/>
            <a:chOff x="2266385" y="5078942"/>
            <a:chExt cx="1049675" cy="892780"/>
          </a:xfrm>
        </p:grpSpPr>
        <p:pic>
          <p:nvPicPr>
            <p:cNvPr id="83" name="Picture 54" descr="http://cpanelcloudvps.com/wp-content/uploads/2013/12/search-magnifying-glass-pngchicago-video-production-video-editing-disc-duplication---blog-gqplhg1h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9116" y="5398028"/>
              <a:ext cx="416944" cy="421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Picture 84" descr="http://www.iconhot.com/icon/png/devine/256/machine.png"/>
            <p:cNvPicPr>
              <a:picLocks noChangeAspect="1" noChangeArrowheads="1"/>
            </p:cNvPicPr>
            <p:nvPr/>
          </p:nvPicPr>
          <p:blipFill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385" y="5078942"/>
              <a:ext cx="892780" cy="8927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9" name="Straight Arrow Connector 58"/>
          <p:cNvCxnSpPr/>
          <p:nvPr/>
        </p:nvCxnSpPr>
        <p:spPr>
          <a:xfrm>
            <a:off x="6553200" y="5536672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516414" y="2149888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Submit online application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48200" y="2128993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Information Verification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58000" y="2129012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Provide original documents *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471057" y="3904182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Attend evaluation meeting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010400" y="3931516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Submit quotations/ proposals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514600" y="5738184"/>
            <a:ext cx="1888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Submit proof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of payment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934200" y="5893996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Receive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Payment*</a:t>
            </a:r>
          </a:p>
        </p:txBody>
      </p:sp>
      <p:pic>
        <p:nvPicPr>
          <p:cNvPr id="67" name="Picture 35" descr="http://unrestrictedstock.com/wp-content/uploads/office-icons-document-free-stock-vector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094" y="1511329"/>
            <a:ext cx="626106" cy="5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52" descr="http://xpert360.com/images/office_icon.png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443" y="3225215"/>
            <a:ext cx="842413" cy="84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0" descr="17794098-business--meeting-icons.jpg (450×450)"/>
          <p:cNvPicPr>
            <a:picLocks noChangeAspect="1" noChangeArrowheads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08" r="25000" b="75278"/>
          <a:stretch/>
        </p:blipFill>
        <p:spPr bwMode="auto">
          <a:xfrm>
            <a:off x="2966378" y="3180292"/>
            <a:ext cx="975061" cy="80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62" descr="cheque-icon.gif (94×94)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17" b="19744"/>
          <a:stretch/>
        </p:blipFill>
        <p:spPr bwMode="auto">
          <a:xfrm>
            <a:off x="1376155" y="5269689"/>
            <a:ext cx="665432" cy="48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Arrow Connector 70"/>
          <p:cNvCxnSpPr/>
          <p:nvPr/>
        </p:nvCxnSpPr>
        <p:spPr>
          <a:xfrm>
            <a:off x="4408714" y="1888203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08714" y="3725272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408714" y="5505948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553200" y="1917219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6553200" y="3698847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4" descr="http://elmosa.lv/media/wysiwyg/images/icons/24-7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113" y="1295400"/>
            <a:ext cx="389487" cy="3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985" y="1471039"/>
            <a:ext cx="600416" cy="72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4" descr="http://elmosa.lv/media/wysiwyg/images/icons/24-7.png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306" y="1295400"/>
            <a:ext cx="389487" cy="38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Oval 87"/>
          <p:cNvSpPr/>
          <p:nvPr/>
        </p:nvSpPr>
        <p:spPr>
          <a:xfrm>
            <a:off x="5867400" y="1445202"/>
            <a:ext cx="173726" cy="1254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795793" y="1371600"/>
            <a:ext cx="7574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30 min</a:t>
            </a:r>
            <a:endParaRPr lang="en-US" sz="11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89857" y="3914558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Book site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visit *</a:t>
            </a:r>
          </a:p>
        </p:txBody>
      </p:sp>
      <p:pic>
        <p:nvPicPr>
          <p:cNvPr id="93" name="Picture 8" descr="http://freeiconbox.com/icon/256/32527.pn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153228"/>
            <a:ext cx="898525" cy="89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/>
          <p:cNvSpPr txBox="1"/>
          <p:nvPr/>
        </p:nvSpPr>
        <p:spPr>
          <a:xfrm>
            <a:off x="4757057" y="3925408"/>
            <a:ext cx="1872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Finalize execution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plan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9601200" y="838873"/>
            <a:ext cx="1981200" cy="5105400"/>
            <a:chOff x="7157359" y="-127000"/>
            <a:chExt cx="1910443" cy="5105400"/>
          </a:xfrm>
          <a:solidFill>
            <a:schemeClr val="bg2"/>
          </a:solidFill>
        </p:grpSpPr>
        <p:sp>
          <p:nvSpPr>
            <p:cNvPr id="96" name="Rounded Rectangle 95"/>
            <p:cNvSpPr/>
            <p:nvPr/>
          </p:nvSpPr>
          <p:spPr>
            <a:xfrm>
              <a:off x="7157359" y="-127000"/>
              <a:ext cx="1910443" cy="5105400"/>
            </a:xfrm>
            <a:prstGeom prst="roundRect">
              <a:avLst/>
            </a:prstGeom>
            <a:grp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2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GRounded-Light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162800" y="32758"/>
              <a:ext cx="1905000" cy="470898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NOTES: </a:t>
              </a:r>
            </a:p>
            <a:p>
              <a:pPr marL="171450" indent="-171450" algn="just">
                <a:buFont typeface="Arial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Original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documents:</a:t>
              </a:r>
            </a:p>
            <a:p>
              <a:pPr algn="just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1) Authorization letter</a:t>
              </a:r>
            </a:p>
            <a:p>
              <a:pPr algn="just"/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 2) Undertaking letter</a:t>
              </a:r>
            </a:p>
            <a:p>
              <a:pPr algn="just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3) Bank statement</a:t>
              </a:r>
            </a:p>
            <a:p>
              <a:pPr algn="just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4) Financials</a:t>
              </a:r>
            </a:p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Site visits are exempted for:</a:t>
              </a:r>
            </a:p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1) Well known enterprises</a:t>
              </a:r>
            </a:p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2) Previously visited within  one year</a:t>
              </a:r>
            </a:p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3) Other reasons subject to management discretion.</a:t>
              </a:r>
            </a:p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Post delivery inspection for:</a:t>
              </a:r>
            </a:p>
            <a:p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 1) Marketing production</a:t>
              </a:r>
            </a:p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2) Technical items</a:t>
              </a:r>
            </a:p>
            <a:p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 3) Local exhibitions</a:t>
              </a:r>
            </a:p>
            <a:p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The payment can be made under the name of the customer or the service </a:t>
              </a:r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provder</a:t>
              </a:r>
              <a:r>
                <a:rPr lang="en-US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.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pic>
        <p:nvPicPr>
          <p:cNvPr id="98" name="Picture 35" descr="http://unrestrictedstock.com/wp-content/uploads/office-icons-document-free-stock-vector.jpg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68638"/>
            <a:ext cx="626106" cy="55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58" descr="dollar_sign_u0024_icon_256x256.png (256×256)"/>
          <p:cNvPicPr>
            <a:picLocks noChangeAspect="1" noChangeArrowheads="1"/>
          </p:cNvPicPr>
          <p:nvPr/>
        </p:nvPicPr>
        <p:blipFill>
          <a:blip r:embed="rId2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64599"/>
            <a:ext cx="510219" cy="51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0" descr="https://fa.financialavenue.org/wp-content/uploads/2013/08/icon-contracts.gif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37" y="4930321"/>
            <a:ext cx="575023" cy="55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TextBox 101"/>
          <p:cNvSpPr txBox="1"/>
          <p:nvPr/>
        </p:nvSpPr>
        <p:spPr>
          <a:xfrm>
            <a:off x="593787" y="563847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Provide security cheque and receive final approval</a:t>
            </a:r>
          </a:p>
        </p:txBody>
      </p:sp>
      <p:pic>
        <p:nvPicPr>
          <p:cNvPr id="103" name="Picture 14" descr="http://simpleicon.com/wp-content/uploads/receipt-4.png"/>
          <p:cNvPicPr>
            <a:picLocks noChangeAspect="1" noChangeArrowheads="1"/>
          </p:cNvPicPr>
          <p:nvPr/>
        </p:nvPicPr>
        <p:blipFill>
          <a:blip r:embed="rId2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51" y="5133351"/>
            <a:ext cx="598049" cy="59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54" descr="http://cpanelcloudvps.com/wp-content/uploads/2013/12/search-magnifying-glass-pngchicago-video-production-video-editing-disc-duplication---blog-gqplhg1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256" y="5320389"/>
            <a:ext cx="416944" cy="4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82" descr="http://us.123rf.com/400wm/400/400/myvector/myvector1201/myvector120102943/12127404-vector-illustration-of-single-isolated-payment-icon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2" t="17983" r="17548" b="21597"/>
          <a:stretch/>
        </p:blipFill>
        <p:spPr bwMode="auto">
          <a:xfrm>
            <a:off x="7467600" y="5208196"/>
            <a:ext cx="653726" cy="63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TextBox 107"/>
          <p:cNvSpPr txBox="1"/>
          <p:nvPr/>
        </p:nvSpPr>
        <p:spPr>
          <a:xfrm>
            <a:off x="7200176" y="513199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10</a:t>
            </a: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111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077028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077028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85" y="4901868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" name="Picture 18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1295400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5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91" y="3029856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3077028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51021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79596"/>
            <a:ext cx="3905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1" name="Straight Arrow Connector 120"/>
          <p:cNvCxnSpPr/>
          <p:nvPr/>
        </p:nvCxnSpPr>
        <p:spPr>
          <a:xfrm>
            <a:off x="2133600" y="1864236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2137229" y="3610428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2242457" y="5436796"/>
            <a:ext cx="348343" cy="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/>
        </p:nvSpPr>
        <p:spPr>
          <a:xfrm>
            <a:off x="710148" y="1474573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</a:t>
            </a:r>
            <a:endParaRPr lang="en-US" sz="1050" dirty="0"/>
          </a:p>
        </p:txBody>
      </p:sp>
      <p:sp>
        <p:nvSpPr>
          <p:cNvPr id="126" name="Oval 125"/>
          <p:cNvSpPr/>
          <p:nvPr/>
        </p:nvSpPr>
        <p:spPr>
          <a:xfrm>
            <a:off x="2810822" y="1468211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2</a:t>
            </a:r>
          </a:p>
        </p:txBody>
      </p:sp>
      <p:sp>
        <p:nvSpPr>
          <p:cNvPr id="127" name="Oval 126"/>
          <p:cNvSpPr/>
          <p:nvPr/>
        </p:nvSpPr>
        <p:spPr>
          <a:xfrm>
            <a:off x="4975266" y="1428130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3</a:t>
            </a:r>
            <a:endParaRPr lang="en-US" sz="1050" dirty="0"/>
          </a:p>
        </p:txBody>
      </p:sp>
      <p:sp>
        <p:nvSpPr>
          <p:cNvPr id="128" name="Oval 127"/>
          <p:cNvSpPr/>
          <p:nvPr/>
        </p:nvSpPr>
        <p:spPr>
          <a:xfrm>
            <a:off x="7201638" y="1428130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4</a:t>
            </a:r>
            <a:endParaRPr lang="en-US" sz="1050" dirty="0"/>
          </a:p>
        </p:txBody>
      </p:sp>
      <p:sp>
        <p:nvSpPr>
          <p:cNvPr id="129" name="Oval 128"/>
          <p:cNvSpPr/>
          <p:nvPr/>
        </p:nvSpPr>
        <p:spPr>
          <a:xfrm>
            <a:off x="710148" y="3351634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5</a:t>
            </a:r>
            <a:endParaRPr lang="en-US" sz="1050" dirty="0"/>
          </a:p>
        </p:txBody>
      </p:sp>
      <p:sp>
        <p:nvSpPr>
          <p:cNvPr id="130" name="Oval 129"/>
          <p:cNvSpPr/>
          <p:nvPr/>
        </p:nvSpPr>
        <p:spPr>
          <a:xfrm>
            <a:off x="2747322" y="3317552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6</a:t>
            </a:r>
            <a:endParaRPr lang="en-US" sz="1050" dirty="0"/>
          </a:p>
        </p:txBody>
      </p:sp>
      <p:sp>
        <p:nvSpPr>
          <p:cNvPr id="131" name="Oval 130"/>
          <p:cNvSpPr/>
          <p:nvPr/>
        </p:nvSpPr>
        <p:spPr>
          <a:xfrm>
            <a:off x="4976832" y="3302065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7</a:t>
            </a:r>
            <a:endParaRPr lang="en-US" sz="1050" dirty="0"/>
          </a:p>
        </p:txBody>
      </p:sp>
      <p:sp>
        <p:nvSpPr>
          <p:cNvPr id="132" name="Oval 131"/>
          <p:cNvSpPr/>
          <p:nvPr/>
        </p:nvSpPr>
        <p:spPr>
          <a:xfrm>
            <a:off x="7221105" y="3302065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8</a:t>
            </a:r>
            <a:endParaRPr lang="en-US" sz="1050" dirty="0"/>
          </a:p>
        </p:txBody>
      </p:sp>
      <p:sp>
        <p:nvSpPr>
          <p:cNvPr id="133" name="Oval 132"/>
          <p:cNvSpPr/>
          <p:nvPr/>
        </p:nvSpPr>
        <p:spPr>
          <a:xfrm>
            <a:off x="710148" y="5009370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9</a:t>
            </a:r>
            <a:endParaRPr lang="en-US" sz="1050" dirty="0"/>
          </a:p>
        </p:txBody>
      </p:sp>
      <p:sp>
        <p:nvSpPr>
          <p:cNvPr id="137" name="Oval 136"/>
          <p:cNvSpPr/>
          <p:nvPr/>
        </p:nvSpPr>
        <p:spPr>
          <a:xfrm>
            <a:off x="2785442" y="4991519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8" name="Oval 137"/>
          <p:cNvSpPr/>
          <p:nvPr/>
        </p:nvSpPr>
        <p:spPr>
          <a:xfrm>
            <a:off x="4957122" y="5004994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139" name="Oval 138"/>
          <p:cNvSpPr/>
          <p:nvPr/>
        </p:nvSpPr>
        <p:spPr>
          <a:xfrm>
            <a:off x="7227039" y="4982183"/>
            <a:ext cx="224478" cy="216676"/>
          </a:xfrm>
          <a:prstGeom prst="ellipse">
            <a:avLst/>
          </a:prstGeom>
          <a:solidFill>
            <a:srgbClr val="B9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2485481" y="4985886"/>
            <a:ext cx="838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10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654424" y="4992619"/>
            <a:ext cx="838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11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6931071" y="4977584"/>
            <a:ext cx="838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chemeClr val="bg1"/>
                </a:solidFill>
              </a:rPr>
              <a:t>12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3" name="Isosceles Triangle 142"/>
          <p:cNvSpPr/>
          <p:nvPr/>
        </p:nvSpPr>
        <p:spPr>
          <a:xfrm rot="5400000">
            <a:off x="-326910" y="1593904"/>
            <a:ext cx="1247605" cy="59378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START</a:t>
            </a:r>
            <a:endParaRPr lang="en-US" sz="1400" dirty="0"/>
          </a:p>
        </p:txBody>
      </p:sp>
      <p:sp>
        <p:nvSpPr>
          <p:cNvPr id="151" name="Isosceles Triangle 150"/>
          <p:cNvSpPr/>
          <p:nvPr/>
        </p:nvSpPr>
        <p:spPr>
          <a:xfrm rot="5400000">
            <a:off x="8314044" y="5421785"/>
            <a:ext cx="1226729" cy="433183"/>
          </a:xfrm>
          <a:prstGeom prst="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389</Words>
  <Application>Microsoft Office PowerPoint</Application>
  <PresentationFormat>On-screen Show (4:3)</PresentationFormat>
  <Paragraphs>146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Century Gothic</vt:lpstr>
      <vt:lpstr>Comic Sans MS</vt:lpstr>
      <vt:lpstr>DendaNewC</vt:lpstr>
      <vt:lpstr>GE Dinar Two</vt:lpstr>
      <vt:lpstr>Times New Roman</vt:lpstr>
      <vt:lpstr>VAG Round</vt:lpstr>
      <vt:lpstr>VAG Rounded</vt:lpstr>
      <vt:lpstr>VAG Rounded Light SSi</vt:lpstr>
      <vt:lpstr>VAGRounded-Light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Amal Sanad</dc:creator>
  <cp:lastModifiedBy>Ehab</cp:lastModifiedBy>
  <cp:revision>20</cp:revision>
  <dcterms:created xsi:type="dcterms:W3CDTF">2014-09-21T11:52:52Z</dcterms:created>
  <dcterms:modified xsi:type="dcterms:W3CDTF">2014-10-01T15:32:26Z</dcterms:modified>
</cp:coreProperties>
</file>