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8" r:id="rId2"/>
  </p:sldMasterIdLst>
  <p:notesMasterIdLst>
    <p:notesMasterId r:id="rId18"/>
  </p:notesMasterIdLst>
  <p:sldIdLst>
    <p:sldId id="256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5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809860-4A9F-4F01-AAF2-874B2B27BB90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E46D8-2621-4643-806F-DB358C9E9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615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1237" cy="3427413"/>
          </a:xfrm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1521"/>
            <a:ext cx="5030018" cy="4117423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52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None/>
              <a:defRPr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313297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2150"/>
            <a:ext cx="6070600" cy="3414713"/>
          </a:xfr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7557" tIns="43778" rIns="87557" bIns="43778"/>
          <a:lstStyle/>
          <a:p>
            <a:endParaRPr lang="nl-NL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4429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2150"/>
            <a:ext cx="6070600" cy="3414713"/>
          </a:xfrm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7557" tIns="43778" rIns="87557" bIns="43778"/>
          <a:lstStyle/>
          <a:p>
            <a:endParaRPr lang="nl-NL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2768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3738"/>
            <a:ext cx="6070600" cy="3414712"/>
          </a:xfrm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9718" tIns="44859" rIns="89718" bIns="44859">
            <a:normAutofit/>
          </a:bodyPr>
          <a:lstStyle/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7988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5824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l-BE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03626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685800"/>
            <a:ext cx="6091237" cy="3427413"/>
          </a:xfrm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991" y="4341521"/>
            <a:ext cx="5030018" cy="4117423"/>
          </a:xfrm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107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93738"/>
            <a:ext cx="6065837" cy="3413125"/>
          </a:xfrm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7544" tIns="43772" rIns="87544" bIns="43772"/>
          <a:lstStyle/>
          <a:p>
            <a:r>
              <a:rPr lang="en-US" b="1" smtClean="0">
                <a:latin typeface="Arial" pitchFamily="34" charset="0"/>
              </a:rPr>
              <a:t>Discuss</a:t>
            </a:r>
            <a:r>
              <a:rPr lang="en-US" smtClean="0">
                <a:latin typeface="Arial" pitchFamily="34" charset="0"/>
              </a:rPr>
              <a:t> the Assertiveness dimension of behavior.</a:t>
            </a:r>
            <a:endParaRPr lang="en-US" b="1" smtClean="0">
              <a:latin typeface="Arial" pitchFamily="34" charset="0"/>
            </a:endParaRPr>
          </a:p>
          <a:p>
            <a:r>
              <a:rPr lang="en-US" b="1" smtClean="0">
                <a:latin typeface="Arial" pitchFamily="34" charset="0"/>
              </a:rPr>
              <a:t>Review </a:t>
            </a:r>
            <a:r>
              <a:rPr lang="en-US" smtClean="0">
                <a:latin typeface="Arial" pitchFamily="34" charset="0"/>
              </a:rPr>
              <a:t>the definition by reading it aloud – emphasize the word “tending.” It’s the way in which we initiate actions by others.</a:t>
            </a:r>
          </a:p>
          <a:p>
            <a:r>
              <a:rPr lang="en-US" smtClean="0">
                <a:latin typeface="Arial" pitchFamily="34" charset="0"/>
              </a:rPr>
              <a:t>On the slide, we have used A, B, C and D as quadrants to break this down better. By definition, 25% of the population would fall into A, B, C and D.</a:t>
            </a:r>
          </a:p>
          <a:p>
            <a:pPr>
              <a:buFont typeface="Arial" pitchFamily="34" charset="0"/>
              <a:buChar char="►"/>
            </a:pPr>
            <a:r>
              <a:rPr lang="en-US" smtClean="0">
                <a:latin typeface="Arial" pitchFamily="34" charset="0"/>
              </a:rPr>
              <a:t>If you are at Level A: more Tell Assertive than you would expect to find in 75% of the general population.</a:t>
            </a:r>
          </a:p>
          <a:p>
            <a:pPr>
              <a:buFont typeface="Arial" pitchFamily="34" charset="0"/>
              <a:buChar char="►"/>
            </a:pPr>
            <a:r>
              <a:rPr lang="en-US" smtClean="0">
                <a:latin typeface="Arial" pitchFamily="34" charset="0"/>
              </a:rPr>
              <a:t>If you are at Level B: more Tell Assertive than 50% of the population - however, not as much Tell Assertive as 25% of the population.</a:t>
            </a:r>
          </a:p>
          <a:p>
            <a:pPr>
              <a:buFont typeface="Arial" pitchFamily="34" charset="0"/>
              <a:buChar char="►"/>
            </a:pPr>
            <a:r>
              <a:rPr lang="en-US" smtClean="0">
                <a:latin typeface="Arial" pitchFamily="34" charset="0"/>
              </a:rPr>
              <a:t>If you are at Level C: more Ask Assertive than 50% of the population and more Tell Assertive than 25% of the population.</a:t>
            </a:r>
          </a:p>
          <a:p>
            <a:pPr>
              <a:buFont typeface="Arial" pitchFamily="34" charset="0"/>
              <a:buChar char="►"/>
            </a:pPr>
            <a:r>
              <a:rPr lang="en-US" smtClean="0">
                <a:latin typeface="Arial" pitchFamily="34" charset="0"/>
              </a:rPr>
              <a:t>If you are at Level D: most Ask Assertive of the total population 75% of the general population is seen as more Tell Assertive than people found at this level.</a:t>
            </a:r>
          </a:p>
        </p:txBody>
      </p:sp>
    </p:spTree>
    <p:extLst>
      <p:ext uri="{BB962C8B-B14F-4D97-AF65-F5344CB8AC3E}">
        <p14:creationId xmlns:p14="http://schemas.microsoft.com/office/powerpoint/2010/main" val="39365300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5325"/>
            <a:ext cx="6067425" cy="3413125"/>
          </a:xfrm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9731" tIns="44865" rIns="89731" bIns="44865"/>
          <a:lstStyle/>
          <a:p>
            <a:pPr eaLnBrk="1" hangingPunct="1"/>
            <a:endParaRPr lang="nl-BE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51670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nl-BE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0784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3738"/>
            <a:ext cx="6067425" cy="3413125"/>
          </a:xfrm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7557" tIns="43778" rIns="87557" bIns="43778"/>
          <a:lstStyle/>
          <a:p>
            <a:endParaRPr lang="nl-NL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866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5288" y="693738"/>
            <a:ext cx="6070600" cy="3414712"/>
          </a:xfrm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494" y="4344358"/>
            <a:ext cx="5488546" cy="4114587"/>
          </a:xfrm>
          <a:noFill/>
          <a:ln/>
        </p:spPr>
        <p:txBody>
          <a:bodyPr lIns="89731" tIns="44865" rIns="89731" bIns="44865"/>
          <a:lstStyle/>
          <a:p>
            <a:pPr eaLnBrk="1" hangingPunct="1"/>
            <a:endParaRPr lang="nl-BE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408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36512" y="777600"/>
            <a:ext cx="73200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36512" y="1753200"/>
            <a:ext cx="7320000" cy="968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0" indent="0" algn="l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  <a:p>
            <a:pPr lvl="1"/>
            <a:endParaRPr lang="en-GB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3032659" y="5743105"/>
            <a:ext cx="1311220" cy="74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Freeform 12"/>
          <p:cNvSpPr>
            <a:spLocks/>
          </p:cNvSpPr>
          <p:nvPr userDrawn="1"/>
        </p:nvSpPr>
        <p:spPr bwMode="gray">
          <a:xfrm>
            <a:off x="3034862" y="2406147"/>
            <a:ext cx="9157137" cy="2494162"/>
          </a:xfrm>
          <a:custGeom>
            <a:avLst/>
            <a:gdLst/>
            <a:ahLst/>
            <a:cxnLst>
              <a:cxn ang="0">
                <a:pos x="0" y="1852"/>
              </a:cxn>
              <a:cxn ang="0">
                <a:pos x="5081" y="0"/>
              </a:cxn>
              <a:cxn ang="0">
                <a:pos x="5081" y="968"/>
              </a:cxn>
              <a:cxn ang="0">
                <a:pos x="0" y="1852"/>
              </a:cxn>
            </a:cxnLst>
            <a:rect l="0" t="0" r="r" b="b"/>
            <a:pathLst>
              <a:path w="5081" h="1852">
                <a:moveTo>
                  <a:pt x="0" y="1852"/>
                </a:moveTo>
                <a:lnTo>
                  <a:pt x="5081" y="0"/>
                </a:lnTo>
                <a:lnTo>
                  <a:pt x="5081" y="968"/>
                </a:lnTo>
                <a:lnTo>
                  <a:pt x="0" y="1852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GB" sz="1800">
              <a:solidFill>
                <a:srgbClr val="FFFFFF"/>
              </a:solidFill>
            </a:endParaRPr>
          </a:p>
        </p:txBody>
      </p:sp>
      <p:pic>
        <p:nvPicPr>
          <p:cNvPr id="14" name="Picture 4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black">
          <a:xfrm>
            <a:off x="-1" y="4412382"/>
            <a:ext cx="3046607" cy="1339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8376271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4714"/>
            <a:ext cx="10972800" cy="4698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FFFFFF"/>
                </a:solidFill>
              </a:rPr>
              <a:t>Presentation title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609600" y="1044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077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FFFFFF"/>
                </a:solidFill>
              </a:rPr>
              <a:t>Presentation title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609600" y="1044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365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, no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417638"/>
            <a:ext cx="5367867" cy="47117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17637"/>
            <a:ext cx="5376000" cy="4711701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FFFFFF"/>
                </a:solidFill>
              </a:rPr>
              <a:t>Presentation title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1044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2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1161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0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56228"/>
            <a:ext cx="5367867" cy="396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1600" y="2156228"/>
            <a:ext cx="5376000" cy="396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>
                <a:solidFill>
                  <a:srgbClr val="FFFFFF"/>
                </a:solidFill>
              </a:rPr>
              <a:t>Presentation title</a:t>
            </a:r>
            <a:endParaRPr lang="en-GB">
              <a:solidFill>
                <a:srgbClr val="FFFFFF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609600" y="1044000"/>
            <a:ext cx="10972800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609600" y="1414198"/>
            <a:ext cx="5367867" cy="640800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01600" y="1414198"/>
            <a:ext cx="5390400" cy="640800"/>
          </a:xfrm>
        </p:spPr>
        <p:txBody>
          <a:bodyPr anchor="t" anchorCtr="0"/>
          <a:lstStyle>
            <a:lvl1pPr>
              <a:buNone/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GB" dirty="0"/>
          </a:p>
        </p:txBody>
      </p:sp>
      <p:sp>
        <p:nvSpPr>
          <p:cNvPr id="9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3139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Presentation title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07485" y="1025526"/>
            <a:ext cx="10972800" cy="1643063"/>
          </a:xfrm>
        </p:spPr>
        <p:txBody>
          <a:bodyPr/>
          <a:lstStyle>
            <a:lvl1pPr marL="0" indent="0" algn="l">
              <a:lnSpc>
                <a:spcPct val="85000"/>
              </a:lnSpc>
              <a:spcBef>
                <a:spcPts val="0"/>
              </a:spcBef>
              <a:buNone/>
              <a:defRPr sz="5000" b="1">
                <a:solidFill>
                  <a:schemeClr val="bg2"/>
                </a:solidFill>
                <a:latin typeface="+mj-lt"/>
              </a:defRPr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Line 11"/>
          <p:cNvSpPr>
            <a:spLocks noChangeShapeType="1"/>
          </p:cNvSpPr>
          <p:nvPr userDrawn="1"/>
        </p:nvSpPr>
        <p:spPr bwMode="auto">
          <a:xfrm>
            <a:off x="609600" y="6242400"/>
            <a:ext cx="109728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1972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09600" y="201168"/>
            <a:ext cx="109728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Presentation title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609600" y="1039814"/>
            <a:ext cx="109728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GB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41733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09600" y="201168"/>
            <a:ext cx="109728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Presentation title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Freeform 5"/>
          <p:cNvSpPr>
            <a:spLocks/>
          </p:cNvSpPr>
          <p:nvPr userDrawn="1"/>
        </p:nvSpPr>
        <p:spPr bwMode="gray">
          <a:xfrm>
            <a:off x="609600" y="1040400"/>
            <a:ext cx="10972800" cy="51847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3266"/>
              </a:cxn>
              <a:cxn ang="0">
                <a:pos x="5184" y="2352"/>
              </a:cxn>
              <a:cxn ang="0">
                <a:pos x="5184" y="0"/>
              </a:cxn>
              <a:cxn ang="0">
                <a:pos x="0" y="0"/>
              </a:cxn>
            </a:cxnLst>
            <a:rect l="0" t="0" r="r" b="b"/>
            <a:pathLst>
              <a:path w="5184" h="3266">
                <a:moveTo>
                  <a:pt x="0" y="0"/>
                </a:moveTo>
                <a:lnTo>
                  <a:pt x="0" y="3266"/>
                </a:lnTo>
                <a:lnTo>
                  <a:pt x="5184" y="2352"/>
                </a:lnTo>
                <a:lnTo>
                  <a:pt x="5184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GB" sz="1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8460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609600" y="201168"/>
            <a:ext cx="10972800" cy="804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fontAlgn="base">
              <a:lnSpc>
                <a:spcPct val="85000"/>
              </a:lnSpc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Presentation title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1" y="1044000"/>
            <a:ext cx="10967399" cy="518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9277866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1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srgbClr val="FFFFFF"/>
                </a:solidFill>
              </a:rPr>
              <a:t>Presentation title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7" name="Line 11"/>
          <p:cNvSpPr>
            <a:spLocks noChangeShapeType="1"/>
          </p:cNvSpPr>
          <p:nvPr userDrawn="1"/>
        </p:nvSpPr>
        <p:spPr bwMode="auto">
          <a:xfrm>
            <a:off x="607484" y="6243638"/>
            <a:ext cx="10972800" cy="0"/>
          </a:xfrm>
          <a:prstGeom prst="line">
            <a:avLst/>
          </a:prstGeom>
          <a:noFill/>
          <a:ln w="3175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defTabSz="914400"/>
            <a:endParaRPr lang="en-US" sz="1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918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0"/>
            <a:ext cx="6216651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en-GB" sz="900" kern="0" dirty="0" smtClean="0">
                <a:solidFill>
                  <a:srgbClr val="FFFFFF"/>
                </a:solidFill>
                <a:latin typeface="EYInterstate" pitchFamily="2" charset="0"/>
              </a:rPr>
              <a:t>EY</a:t>
            </a:r>
            <a:r>
              <a:rPr lang="en-GB" sz="900" kern="0" dirty="0" smtClean="0">
                <a:solidFill>
                  <a:srgbClr val="FFFFFF"/>
                </a:solidFill>
                <a:latin typeface="EYInterstate Regular" charset="0"/>
              </a:rPr>
              <a:t> </a:t>
            </a:r>
            <a:r>
              <a:rPr lang="en-GB" sz="900" kern="0" dirty="0" smtClean="0">
                <a:solidFill>
                  <a:srgbClr val="FFFFFF"/>
                </a:solidFill>
                <a:latin typeface="EYInterstate Light" pitchFamily="2" charset="0"/>
              </a:rPr>
              <a:t>| Assurance | Tax | Transactions | Advisory</a:t>
            </a:r>
            <a:endParaRPr lang="en-GB" sz="900" kern="0" dirty="0" smtClean="0">
              <a:solidFill>
                <a:srgbClr val="FFFFFF"/>
              </a:solidFill>
              <a:latin typeface="EYInterstate-Light" charset="0"/>
            </a:endParaRPr>
          </a:p>
          <a:p>
            <a:pPr defTabSz="914400" fontAlgn="base">
              <a:spcBef>
                <a:spcPct val="0"/>
              </a:spcBef>
              <a:spcAft>
                <a:spcPts val="1000"/>
              </a:spcAft>
              <a:defRPr/>
            </a:pPr>
            <a:endParaRPr lang="cs-CZ" sz="900" kern="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ts val="100"/>
              </a:spcAft>
              <a:defRPr/>
            </a:pPr>
            <a:r>
              <a:rPr lang="en-GB" sz="700" kern="0" dirty="0" smtClean="0">
                <a:solidFill>
                  <a:srgbClr val="FFFFFF"/>
                </a:solidFill>
                <a:latin typeface="EYInterstate" pitchFamily="2" charset="0"/>
              </a:rPr>
              <a:t>About EY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EY is a global leader in assurance, tax, transaction and advisory 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services. The insights and quality services we deliver help build trust and </a:t>
            </a: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confidence in the capital markets and in economies the world over. We 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develop outstanding leaders who team to deliver on our promises to all 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of our stakeholders. In so doing, we play a critical role in building a better 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working world for our people, for our clients and for our communities.</a:t>
            </a: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endParaRPr lang="en-US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EY refers to the global organization and may refer to one or more of the</a:t>
            </a:r>
            <a:b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</a:b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member firms of Ernst &amp; Young Global Limited, each of which is a separate legal 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entity. Ernst &amp; Young Global Limited, a UK company limited by guarantee, </a:t>
            </a:r>
          </a:p>
          <a:p>
            <a:pPr defTabSz="914400" fontAlgn="base">
              <a:spcBef>
                <a:spcPct val="0"/>
              </a:spcBef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does not provide services to clients. For more information about our </a:t>
            </a: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organization, please visit ey.com.</a:t>
            </a:r>
          </a:p>
          <a:p>
            <a:pPr defTabSz="914400" fontAlgn="base">
              <a:spcBef>
                <a:spcPct val="0"/>
              </a:spcBef>
              <a:spcAft>
                <a:spcPts val="1013"/>
              </a:spcAft>
              <a:defRPr/>
            </a:pPr>
            <a:endParaRPr lang="en-US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© 2013  Ernst &amp; Young, </a:t>
            </a:r>
            <a:r>
              <a:rPr lang="en-US" sz="700" kern="0" dirty="0" err="1" smtClean="0">
                <a:solidFill>
                  <a:srgbClr val="FFFFFF"/>
                </a:solidFill>
                <a:latin typeface="EYInterstate Light" pitchFamily="2" charset="0"/>
              </a:rPr>
              <a:t>s.r.o</a:t>
            </a: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. | Ernst &amp; Young Audit, </a:t>
            </a:r>
            <a:r>
              <a:rPr lang="en-US" sz="700" kern="0" dirty="0" err="1" smtClean="0">
                <a:solidFill>
                  <a:srgbClr val="FFFFFF"/>
                </a:solidFill>
                <a:latin typeface="EYInterstate Light" pitchFamily="2" charset="0"/>
              </a:rPr>
              <a:t>s.r.o</a:t>
            </a: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. | E &amp; Y Valuations </a:t>
            </a:r>
            <a:r>
              <a:rPr lang="en-US" sz="700" kern="0" dirty="0" err="1" smtClean="0">
                <a:solidFill>
                  <a:srgbClr val="FFFFFF"/>
                </a:solidFill>
                <a:latin typeface="EYInterstate Light" pitchFamily="2" charset="0"/>
              </a:rPr>
              <a:t>s.r.o</a:t>
            </a: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.</a:t>
            </a:r>
            <a:b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</a:br>
            <a:r>
              <a:rPr lang="en-US" sz="700" kern="0" dirty="0" smtClean="0">
                <a:solidFill>
                  <a:srgbClr val="FFFFFF"/>
                </a:solidFill>
                <a:latin typeface="EYInterstate Light" pitchFamily="2" charset="0"/>
              </a:rPr>
              <a:t>All Rights Reserved.</a:t>
            </a: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1013"/>
              </a:spcAft>
              <a:defRPr/>
            </a:pP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en-GB" sz="600" kern="0" dirty="0" smtClean="0">
                <a:solidFill>
                  <a:srgbClr val="FFFFFF"/>
                </a:solidFill>
                <a:latin typeface="EYInterstate Light" pitchFamily="2" charset="0"/>
              </a:rPr>
              <a:t>This material has been prepared for general informational purposes only and is not </a:t>
            </a:r>
            <a:r>
              <a:rPr lang="cs-CZ" sz="600" kern="0" dirty="0" smtClean="0">
                <a:solidFill>
                  <a:srgbClr val="FFFFFF"/>
                </a:solidFill>
                <a:latin typeface="EYInterstate Light" pitchFamily="2" charset="0"/>
              </a:rPr>
              <a:t/>
            </a:r>
            <a:br>
              <a:rPr lang="cs-CZ" sz="600" kern="0" dirty="0" smtClean="0">
                <a:solidFill>
                  <a:srgbClr val="FFFFFF"/>
                </a:solidFill>
                <a:latin typeface="EYInterstate Light" pitchFamily="2" charset="0"/>
              </a:rPr>
            </a:br>
            <a:r>
              <a:rPr lang="en-GB" sz="600" kern="0" dirty="0" smtClean="0">
                <a:solidFill>
                  <a:srgbClr val="FFFFFF"/>
                </a:solidFill>
                <a:latin typeface="EYInterstate Light" pitchFamily="2" charset="0"/>
              </a:rPr>
              <a:t>intended to be relied upon as accounting, tax, or other professional advice. Please refer </a:t>
            </a:r>
            <a:r>
              <a:rPr lang="cs-CZ" sz="600" kern="0" dirty="0" smtClean="0">
                <a:solidFill>
                  <a:srgbClr val="FFFFFF"/>
                </a:solidFill>
                <a:latin typeface="EYInterstate Light" pitchFamily="2" charset="0"/>
              </a:rPr>
              <a:t/>
            </a:r>
            <a:br>
              <a:rPr lang="cs-CZ" sz="600" kern="0" dirty="0" smtClean="0">
                <a:solidFill>
                  <a:srgbClr val="FFFFFF"/>
                </a:solidFill>
                <a:latin typeface="EYInterstate Light" pitchFamily="2" charset="0"/>
              </a:rPr>
            </a:br>
            <a:r>
              <a:rPr lang="en-GB" sz="600" kern="0" dirty="0" smtClean="0">
                <a:solidFill>
                  <a:srgbClr val="FFFFFF"/>
                </a:solidFill>
                <a:latin typeface="EYInterstate Light" pitchFamily="2" charset="0"/>
              </a:rPr>
              <a:t>to your advisors for specific advice</a:t>
            </a:r>
            <a:r>
              <a:rPr lang="cs-CZ" sz="600" kern="0" dirty="0" smtClean="0">
                <a:solidFill>
                  <a:srgbClr val="FFFFFF"/>
                </a:solidFill>
                <a:latin typeface="EYInterstate Light" pitchFamily="2" charset="0"/>
              </a:rPr>
              <a:t>.</a:t>
            </a: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/>
            </a:r>
            <a:b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</a:br>
            <a:endParaRPr lang="en-GB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en-GB" sz="900" kern="0" dirty="0" smtClean="0">
                <a:solidFill>
                  <a:srgbClr val="FFFFFF"/>
                </a:solidFill>
                <a:latin typeface="EYInterstate" pitchFamily="2" charset="0"/>
              </a:rPr>
              <a:t>ey.com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1600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73560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cover_C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 userDrawn="1"/>
        </p:nvSpPr>
        <p:spPr bwMode="auto">
          <a:xfrm>
            <a:off x="2" y="1"/>
            <a:ext cx="5524981" cy="474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68000" tIns="468000" rIns="309600" bIns="0" numCol="1" anchor="t" anchorCtr="0" compatLnSpc="1">
            <a:prstTxWarp prst="textNoShape">
              <a:avLst/>
            </a:prstTxWarp>
          </a:bodyPr>
          <a:lstStyle/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cs-CZ" sz="900" kern="0" dirty="0" smtClean="0">
                <a:solidFill>
                  <a:srgbClr val="FFFFFF"/>
                </a:solidFill>
                <a:latin typeface="EYInterstate" pitchFamily="2" charset="0"/>
              </a:rPr>
              <a:t>EY</a:t>
            </a:r>
            <a:r>
              <a:rPr lang="cs-CZ" sz="900" kern="0" dirty="0" smtClean="0">
                <a:solidFill>
                  <a:srgbClr val="FFFFFF"/>
                </a:solidFill>
                <a:latin typeface="EYInterstate Regular" charset="0"/>
              </a:rPr>
              <a:t> </a:t>
            </a:r>
            <a:r>
              <a:rPr lang="cs-CZ" sz="900" kern="0" dirty="0" smtClean="0">
                <a:solidFill>
                  <a:srgbClr val="FFFFFF"/>
                </a:solidFill>
                <a:latin typeface="EYInterstate Light" pitchFamily="2" charset="0"/>
              </a:rPr>
              <a:t>| Assurance | Tax | Transactions | Advisory</a:t>
            </a:r>
            <a:endParaRPr lang="cs-CZ" sz="900" kern="0" dirty="0" smtClean="0">
              <a:solidFill>
                <a:srgbClr val="FFFFFF"/>
              </a:solidFill>
              <a:latin typeface="EYInterstate-Light" charset="0"/>
            </a:endParaRPr>
          </a:p>
          <a:p>
            <a:pPr defTabSz="914400" fontAlgn="base">
              <a:spcBef>
                <a:spcPct val="0"/>
              </a:spcBef>
              <a:spcAft>
                <a:spcPts val="1000"/>
              </a:spcAft>
              <a:defRPr/>
            </a:pPr>
            <a:endParaRPr lang="cs-CZ" sz="900" kern="0" dirty="0" smtClean="0">
              <a:solidFill>
                <a:srgbClr val="FFFFFF"/>
              </a:solidFill>
              <a:latin typeface="Times New Roman" pitchFamily="18" charset="0"/>
            </a:endParaRPr>
          </a:p>
          <a:p>
            <a:pPr defTabSz="914400" fontAlgn="base">
              <a:spcBef>
                <a:spcPct val="0"/>
              </a:spcBef>
              <a:spcAft>
                <a:spcPts val="100"/>
              </a:spcAft>
              <a:defRPr/>
            </a:pPr>
            <a:r>
              <a:rPr lang="cs-CZ" sz="700" kern="0" dirty="0" smtClean="0">
                <a:solidFill>
                  <a:srgbClr val="FFFFFF"/>
                </a:solidFill>
                <a:latin typeface="EYInterstate" pitchFamily="2" charset="0"/>
              </a:rPr>
              <a:t>Informace o EY</a:t>
            </a:r>
          </a:p>
          <a:p>
            <a:pPr defTabSz="914400" fontAlgn="base">
              <a:spcBef>
                <a:spcPct val="0"/>
              </a:spcBef>
            </a:pP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EY je předním celosvětovým poskytovatelem odborných poradenských služeb </a:t>
            </a:r>
          </a:p>
          <a:p>
            <a:pPr defTabSz="914400" fontAlgn="base">
              <a:spcBef>
                <a:spcPct val="0"/>
              </a:spcBef>
            </a:pP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v oblasti auditu, daní, transakčního a podnikového poradenství. Znalost </a:t>
            </a:r>
          </a:p>
          <a:p>
            <a:pPr defTabSz="914400" fontAlgn="base">
              <a:spcBef>
                <a:spcPct val="0"/>
              </a:spcBef>
            </a:pP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problematiky a kvalita služeb, které poskytujeme, přispívají k posilování důvěry </a:t>
            </a:r>
          </a:p>
          <a:p>
            <a:pPr defTabSz="914400" fontAlgn="base">
              <a:spcBef>
                <a:spcPct val="0"/>
              </a:spcBef>
            </a:pP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v kapitálové trhy i v ekonomiky celého světa. Výjimečný lidský a odborný potenciál nám umožňuje hrát významnou roli při vytváření lepšího prostředí pro naše zaměstnance, klienty i pro širší společnost.</a:t>
            </a: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Název EY zahrnuje celosvětovou organizaci a může zahrnovat jednu či více členských firem Ernst &amp; Young Global Limited, z nichž každá je samostatnou právnickou osobou. Ernst &amp; Young Global Limited, britská společnost s ručením omezeným garancí, služby klientům neposkytuje. Pro podrobnější informace o naší organizaci navštivte prosím naše webové stránky ey.com.</a:t>
            </a:r>
          </a:p>
          <a:p>
            <a:pPr defTabSz="914400" fontAlgn="base">
              <a:spcBef>
                <a:spcPct val="0"/>
              </a:spcBef>
              <a:spcAft>
                <a:spcPts val="1013"/>
              </a:spcAft>
              <a:defRPr/>
            </a:pP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© 2013  Ernst &amp; Young, s.r.o. </a:t>
            </a:r>
            <a:r>
              <a:rPr lang="cs-CZ" sz="900" kern="0" dirty="0" smtClean="0">
                <a:solidFill>
                  <a:srgbClr val="FFFFFF"/>
                </a:solidFill>
                <a:latin typeface="EYInterstate Light" pitchFamily="2" charset="0"/>
              </a:rPr>
              <a:t>|</a:t>
            </a: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 Ernst &amp; Young Audit, s.r.o. </a:t>
            </a:r>
            <a:r>
              <a:rPr lang="cs-CZ" sz="900" kern="0" dirty="0" smtClean="0">
                <a:solidFill>
                  <a:srgbClr val="FFFFFF"/>
                </a:solidFill>
                <a:latin typeface="EYInterstate Light" pitchFamily="2" charset="0"/>
              </a:rPr>
              <a:t>|</a:t>
            </a: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 E &amp; Y Valuations s.r.o.</a:t>
            </a:r>
            <a:b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</a:br>
            <a:r>
              <a:rPr lang="cs-CZ" sz="700" kern="0" dirty="0" smtClean="0">
                <a:solidFill>
                  <a:srgbClr val="FFFFFF"/>
                </a:solidFill>
                <a:latin typeface="EYInterstate Light" pitchFamily="2" charset="0"/>
              </a:rPr>
              <a:t>Všechna práva vyhrazena.</a:t>
            </a:r>
          </a:p>
          <a:p>
            <a:pPr defTabSz="914400" fontAlgn="base">
              <a:spcBef>
                <a:spcPct val="0"/>
              </a:spcBef>
              <a:spcAft>
                <a:spcPts val="1013"/>
              </a:spcAft>
              <a:defRPr/>
            </a:pP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/>
            <a:r>
              <a:rPr lang="cs-CZ" sz="600" kern="0" dirty="0" smtClean="0">
                <a:solidFill>
                  <a:srgbClr val="FFFFFF"/>
                </a:solidFill>
                <a:latin typeface="EYInterstate Light" pitchFamily="2" charset="0"/>
              </a:rPr>
              <a:t>Tento materiál má pouze všeobecný informační charakter, na který není možné spoléhat se jako na poskytnutí účetního, daňového ani jiného odborného poradenství. V případě potřeby se prosím obraťte na svého konkrétního poradce.</a:t>
            </a:r>
          </a:p>
          <a:p>
            <a:pPr defTabSz="914400">
              <a:spcAft>
                <a:spcPts val="525"/>
              </a:spcAft>
            </a:pPr>
            <a:endParaRPr lang="cs-CZ" sz="700" kern="0" dirty="0" smtClean="0">
              <a:solidFill>
                <a:srgbClr val="FFFFFF"/>
              </a:solidFill>
              <a:latin typeface="EYInterstate Light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ts val="525"/>
              </a:spcAft>
              <a:defRPr/>
            </a:pPr>
            <a:r>
              <a:rPr lang="cs-CZ" sz="900" kern="0" dirty="0" smtClean="0">
                <a:solidFill>
                  <a:srgbClr val="FFFFFF"/>
                </a:solidFill>
                <a:latin typeface="EYInterstate" pitchFamily="2" charset="0"/>
              </a:rPr>
              <a:t>ey.com</a:t>
            </a:r>
            <a:endParaRPr lang="cs-CZ" sz="700" kern="0" dirty="0" smtClean="0">
              <a:solidFill>
                <a:srgbClr val="FFFFFF"/>
              </a:solidFill>
              <a:latin typeface="EYInterstate" pitchFamily="2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cs-CZ" sz="1600" kern="0" dirty="0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7046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458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6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14714"/>
            <a:ext cx="10972800" cy="4698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51200" y="6415200"/>
            <a:ext cx="4579200" cy="2016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defRPr sz="1100">
                <a:solidFill>
                  <a:schemeClr val="bg1"/>
                </a:solidFill>
              </a:defRPr>
            </a:lvl1pPr>
          </a:lstStyle>
          <a:p>
            <a:pPr defTabSz="914400"/>
            <a:r>
              <a:rPr lang="en-GB" smtClean="0">
                <a:solidFill>
                  <a:srgbClr val="FFFFFF"/>
                </a:solidFill>
              </a:rPr>
              <a:t>Presentation title</a:t>
            </a: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6415200"/>
            <a:ext cx="960000" cy="198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defTabSz="914400"/>
            <a:r>
              <a:rPr lang="en-GB" sz="1100" dirty="0" smtClean="0">
                <a:solidFill>
                  <a:srgbClr val="FFFFFF"/>
                </a:solidFill>
              </a:rPr>
              <a:t>Page </a:t>
            </a:r>
            <a:fld id="{9AE4D82F-B047-469B-AC52-A46321747EAF}" type="slidenum">
              <a:rPr lang="en-GB" sz="1100" smtClean="0">
                <a:solidFill>
                  <a:srgbClr val="FFFFFF"/>
                </a:solidFill>
              </a:rPr>
              <a:pPr defTabSz="914400"/>
              <a:t>‹#›</a:t>
            </a:fld>
            <a:endParaRPr lang="en-GB" sz="1100" dirty="0">
              <a:solidFill>
                <a:srgbClr val="FFFFFF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 bwMode="black">
          <a:xfrm>
            <a:off x="11131552" y="6450014"/>
            <a:ext cx="450849" cy="204787"/>
            <a:chOff x="8348663" y="6450013"/>
            <a:chExt cx="338137" cy="204787"/>
          </a:xfrm>
          <a:solidFill>
            <a:srgbClr val="FFFFFF"/>
          </a:solidFill>
        </p:grpSpPr>
        <p:sp>
          <p:nvSpPr>
            <p:cNvPr id="10" name="Freeform 5"/>
            <p:cNvSpPr>
              <a:spLocks/>
            </p:cNvSpPr>
            <p:nvPr userDrawn="1"/>
          </p:nvSpPr>
          <p:spPr bwMode="black">
            <a:xfrm>
              <a:off x="8348663" y="6450013"/>
              <a:ext cx="163512" cy="204787"/>
            </a:xfrm>
            <a:custGeom>
              <a:avLst/>
              <a:gdLst/>
              <a:ahLst/>
              <a:cxnLst>
                <a:cxn ang="0">
                  <a:pos x="39" y="78"/>
                </a:cxn>
                <a:cxn ang="0">
                  <a:pos x="85" y="78"/>
                </a:cxn>
                <a:cxn ang="0">
                  <a:pos x="85" y="51"/>
                </a:cxn>
                <a:cxn ang="0">
                  <a:pos x="39" y="51"/>
                </a:cxn>
                <a:cxn ang="0">
                  <a:pos x="39" y="30"/>
                </a:cxn>
                <a:cxn ang="0">
                  <a:pos x="90" y="30"/>
                </a:cxn>
                <a:cxn ang="0">
                  <a:pos x="73" y="0"/>
                </a:cxn>
                <a:cxn ang="0">
                  <a:pos x="0" y="0"/>
                </a:cxn>
                <a:cxn ang="0">
                  <a:pos x="0" y="129"/>
                </a:cxn>
                <a:cxn ang="0">
                  <a:pos x="103" y="129"/>
                </a:cxn>
                <a:cxn ang="0">
                  <a:pos x="103" y="99"/>
                </a:cxn>
                <a:cxn ang="0">
                  <a:pos x="39" y="99"/>
                </a:cxn>
                <a:cxn ang="0">
                  <a:pos x="39" y="78"/>
                </a:cxn>
              </a:cxnLst>
              <a:rect l="0" t="0" r="r" b="b"/>
              <a:pathLst>
                <a:path w="103" h="129">
                  <a:moveTo>
                    <a:pt x="39" y="78"/>
                  </a:moveTo>
                  <a:lnTo>
                    <a:pt x="85" y="78"/>
                  </a:lnTo>
                  <a:lnTo>
                    <a:pt x="85" y="51"/>
                  </a:lnTo>
                  <a:lnTo>
                    <a:pt x="39" y="51"/>
                  </a:lnTo>
                  <a:lnTo>
                    <a:pt x="39" y="30"/>
                  </a:lnTo>
                  <a:lnTo>
                    <a:pt x="90" y="30"/>
                  </a:lnTo>
                  <a:lnTo>
                    <a:pt x="73" y="0"/>
                  </a:lnTo>
                  <a:lnTo>
                    <a:pt x="0" y="0"/>
                  </a:lnTo>
                  <a:lnTo>
                    <a:pt x="0" y="129"/>
                  </a:lnTo>
                  <a:lnTo>
                    <a:pt x="103" y="129"/>
                  </a:lnTo>
                  <a:lnTo>
                    <a:pt x="103" y="99"/>
                  </a:lnTo>
                  <a:lnTo>
                    <a:pt x="39" y="99"/>
                  </a:lnTo>
                  <a:lnTo>
                    <a:pt x="39" y="78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800">
                <a:solidFill>
                  <a:srgbClr val="FFFFFF"/>
                </a:solidFill>
              </a:endParaRPr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black">
            <a:xfrm>
              <a:off x="8483600" y="6450013"/>
              <a:ext cx="203200" cy="204787"/>
            </a:xfrm>
            <a:custGeom>
              <a:avLst/>
              <a:gdLst/>
              <a:ahLst/>
              <a:cxnLst>
                <a:cxn ang="0">
                  <a:pos x="86" y="0"/>
                </a:cxn>
                <a:cxn ang="0">
                  <a:pos x="64" y="42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45" y="78"/>
                </a:cxn>
                <a:cxn ang="0">
                  <a:pos x="45" y="129"/>
                </a:cxn>
                <a:cxn ang="0">
                  <a:pos x="83" y="129"/>
                </a:cxn>
                <a:cxn ang="0">
                  <a:pos x="83" y="78"/>
                </a:cxn>
                <a:cxn ang="0">
                  <a:pos x="128" y="0"/>
                </a:cxn>
                <a:cxn ang="0">
                  <a:pos x="86" y="0"/>
                </a:cxn>
              </a:cxnLst>
              <a:rect l="0" t="0" r="r" b="b"/>
              <a:pathLst>
                <a:path w="128" h="129">
                  <a:moveTo>
                    <a:pt x="86" y="0"/>
                  </a:moveTo>
                  <a:lnTo>
                    <a:pt x="64" y="42"/>
                  </a:lnTo>
                  <a:lnTo>
                    <a:pt x="42" y="0"/>
                  </a:lnTo>
                  <a:lnTo>
                    <a:pt x="0" y="0"/>
                  </a:lnTo>
                  <a:lnTo>
                    <a:pt x="45" y="78"/>
                  </a:lnTo>
                  <a:lnTo>
                    <a:pt x="45" y="129"/>
                  </a:lnTo>
                  <a:lnTo>
                    <a:pt x="83" y="129"/>
                  </a:lnTo>
                  <a:lnTo>
                    <a:pt x="83" y="78"/>
                  </a:lnTo>
                  <a:lnTo>
                    <a:pt x="128" y="0"/>
                  </a:lnTo>
                  <a:lnTo>
                    <a:pt x="86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defTabSz="914400"/>
              <a:endParaRPr lang="en-GB" sz="18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2614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000" b="1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None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360363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720725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081088" indent="-360363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4pPr>
      <a:lvl5pPr marL="1431925" indent="-350838" algn="l" defTabSz="914400" rtl="0" eaLnBrk="1" latinLnBrk="0" hangingPunct="1">
        <a:spcBef>
          <a:spcPct val="20000"/>
        </a:spcBef>
        <a:buClr>
          <a:schemeClr val="accent2"/>
        </a:buClr>
        <a:buSzPct val="70000"/>
        <a:buFont typeface="Arial" pitchFamily="34" charset="0"/>
        <a:buChar char="►"/>
        <a:defRPr sz="16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Effective Social and Communication Styles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Facilitator: Ms. Doris Martin, CPT</a:t>
            </a:r>
          </a:p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DM Consultancy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3226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Responsiveness behaviors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9459" name="Text Box 33"/>
          <p:cNvSpPr txBox="1">
            <a:spLocks noChangeArrowheads="1"/>
          </p:cNvSpPr>
          <p:nvPr/>
        </p:nvSpPr>
        <p:spPr bwMode="gray">
          <a:xfrm>
            <a:off x="1981200" y="5954486"/>
            <a:ext cx="82296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endParaRPr lang="en-US" sz="700" i="1" dirty="0"/>
          </a:p>
          <a:p>
            <a:pPr eaLnBrk="0" hangingPunct="0"/>
            <a:r>
              <a:rPr lang="en-US" sz="700" i="1" dirty="0"/>
              <a:t>Content for this page was provided by TRACOM Group. Copyright </a:t>
            </a:r>
            <a:r>
              <a:rPr lang="en-US" sz="700" i="1" dirty="0">
                <a:cs typeface="Arial" pitchFamily="34" charset="0"/>
              </a:rPr>
              <a:t>© 2010 by TRACOM Corporation. </a:t>
            </a:r>
          </a:p>
        </p:txBody>
      </p:sp>
      <p:grpSp>
        <p:nvGrpSpPr>
          <p:cNvPr id="2" name="Group 76"/>
          <p:cNvGrpSpPr>
            <a:grpSpLocks/>
          </p:cNvGrpSpPr>
          <p:nvPr/>
        </p:nvGrpSpPr>
        <p:grpSpPr bwMode="auto">
          <a:xfrm>
            <a:off x="1725613" y="1190770"/>
            <a:ext cx="8763000" cy="4514105"/>
            <a:chOff x="304800" y="1154257"/>
            <a:chExt cx="8763000" cy="4514043"/>
          </a:xfrm>
        </p:grpSpPr>
        <p:grpSp>
          <p:nvGrpSpPr>
            <p:cNvPr id="3" name="Group 71"/>
            <p:cNvGrpSpPr>
              <a:grpSpLocks/>
            </p:cNvGrpSpPr>
            <p:nvPr/>
          </p:nvGrpSpPr>
          <p:grpSpPr bwMode="auto">
            <a:xfrm>
              <a:off x="304800" y="1777432"/>
              <a:ext cx="2057400" cy="3353936"/>
              <a:chOff x="5602536" y="1737192"/>
              <a:chExt cx="2129928" cy="3353936"/>
            </a:xfrm>
          </p:grpSpPr>
          <p:sp>
            <p:nvSpPr>
              <p:cNvPr id="19497" name="Freeform 45"/>
              <p:cNvSpPr>
                <a:spLocks/>
              </p:cNvSpPr>
              <p:nvPr/>
            </p:nvSpPr>
            <p:spPr bwMode="gray">
              <a:xfrm rot="5400000">
                <a:off x="5819979" y="1519749"/>
                <a:ext cx="1688386" cy="2123272"/>
              </a:xfrm>
              <a:custGeom>
                <a:avLst/>
                <a:gdLst>
                  <a:gd name="T0" fmla="*/ 1688386 w 2592"/>
                  <a:gd name="T1" fmla="*/ 347325 h 648"/>
                  <a:gd name="T2" fmla="*/ 565401 w 2592"/>
                  <a:gd name="T3" fmla="*/ 347325 h 648"/>
                  <a:gd name="T4" fmla="*/ 565401 w 2592"/>
                  <a:gd name="T5" fmla="*/ 0 h 648"/>
                  <a:gd name="T6" fmla="*/ 0 w 2592"/>
                  <a:gd name="T7" fmla="*/ 1061636 h 648"/>
                  <a:gd name="T8" fmla="*/ 565401 w 2592"/>
                  <a:gd name="T9" fmla="*/ 2123272 h 648"/>
                  <a:gd name="T10" fmla="*/ 565401 w 2592"/>
                  <a:gd name="T11" fmla="*/ 1769393 h 648"/>
                  <a:gd name="T12" fmla="*/ 1688386 w 2592"/>
                  <a:gd name="T13" fmla="*/ 1769393 h 648"/>
                  <a:gd name="T14" fmla="*/ 1688386 w 2592"/>
                  <a:gd name="T15" fmla="*/ 347325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E8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98" name="Freeform 48"/>
              <p:cNvSpPr>
                <a:spLocks/>
              </p:cNvSpPr>
              <p:nvPr/>
            </p:nvSpPr>
            <p:spPr bwMode="gray">
              <a:xfrm rot="5400000">
                <a:off x="5832344" y="3191008"/>
                <a:ext cx="1676968" cy="2123272"/>
              </a:xfrm>
              <a:custGeom>
                <a:avLst/>
                <a:gdLst>
                  <a:gd name="T0" fmla="*/ 1676968 w 2556"/>
                  <a:gd name="T1" fmla="*/ 1061636 h 648"/>
                  <a:gd name="T2" fmla="*/ 1107481 w 2556"/>
                  <a:gd name="T3" fmla="*/ 0 h 648"/>
                  <a:gd name="T4" fmla="*/ 1107481 w 2556"/>
                  <a:gd name="T5" fmla="*/ 347325 h 648"/>
                  <a:gd name="T6" fmla="*/ 0 w 2556"/>
                  <a:gd name="T7" fmla="*/ 347325 h 648"/>
                  <a:gd name="T8" fmla="*/ 0 w 2556"/>
                  <a:gd name="T9" fmla="*/ 1769393 h 648"/>
                  <a:gd name="T10" fmla="*/ 1107481 w 2556"/>
                  <a:gd name="T11" fmla="*/ 1769393 h 648"/>
                  <a:gd name="T12" fmla="*/ 1107481 w 2556"/>
                  <a:gd name="T13" fmla="*/ 2123272 h 648"/>
                  <a:gd name="T14" fmla="*/ 1676968 w 2556"/>
                  <a:gd name="T15" fmla="*/ 106163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4" name="Group 68"/>
            <p:cNvGrpSpPr>
              <a:grpSpLocks/>
            </p:cNvGrpSpPr>
            <p:nvPr/>
          </p:nvGrpSpPr>
          <p:grpSpPr bwMode="auto">
            <a:xfrm>
              <a:off x="1676400" y="1777432"/>
              <a:ext cx="2057400" cy="3353936"/>
              <a:chOff x="5602536" y="1737192"/>
              <a:chExt cx="2129928" cy="3353936"/>
            </a:xfrm>
          </p:grpSpPr>
          <p:sp>
            <p:nvSpPr>
              <p:cNvPr id="19495" name="Freeform 45"/>
              <p:cNvSpPr>
                <a:spLocks/>
              </p:cNvSpPr>
              <p:nvPr/>
            </p:nvSpPr>
            <p:spPr bwMode="gray">
              <a:xfrm rot="5400000">
                <a:off x="5819979" y="1519749"/>
                <a:ext cx="1688386" cy="2123272"/>
              </a:xfrm>
              <a:custGeom>
                <a:avLst/>
                <a:gdLst>
                  <a:gd name="T0" fmla="*/ 1688386 w 2592"/>
                  <a:gd name="T1" fmla="*/ 347325 h 648"/>
                  <a:gd name="T2" fmla="*/ 565401 w 2592"/>
                  <a:gd name="T3" fmla="*/ 347325 h 648"/>
                  <a:gd name="T4" fmla="*/ 565401 w 2592"/>
                  <a:gd name="T5" fmla="*/ 0 h 648"/>
                  <a:gd name="T6" fmla="*/ 0 w 2592"/>
                  <a:gd name="T7" fmla="*/ 1061636 h 648"/>
                  <a:gd name="T8" fmla="*/ 565401 w 2592"/>
                  <a:gd name="T9" fmla="*/ 2123272 h 648"/>
                  <a:gd name="T10" fmla="*/ 565401 w 2592"/>
                  <a:gd name="T11" fmla="*/ 1769393 h 648"/>
                  <a:gd name="T12" fmla="*/ 1688386 w 2592"/>
                  <a:gd name="T13" fmla="*/ 1769393 h 648"/>
                  <a:gd name="T14" fmla="*/ 1688386 w 2592"/>
                  <a:gd name="T15" fmla="*/ 347325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E8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96" name="Freeform 48"/>
              <p:cNvSpPr>
                <a:spLocks/>
              </p:cNvSpPr>
              <p:nvPr/>
            </p:nvSpPr>
            <p:spPr bwMode="gray">
              <a:xfrm rot="5400000">
                <a:off x="5832344" y="3191008"/>
                <a:ext cx="1676968" cy="2123272"/>
              </a:xfrm>
              <a:custGeom>
                <a:avLst/>
                <a:gdLst>
                  <a:gd name="T0" fmla="*/ 1676968 w 2556"/>
                  <a:gd name="T1" fmla="*/ 1061636 h 648"/>
                  <a:gd name="T2" fmla="*/ 1107481 w 2556"/>
                  <a:gd name="T3" fmla="*/ 0 h 648"/>
                  <a:gd name="T4" fmla="*/ 1107481 w 2556"/>
                  <a:gd name="T5" fmla="*/ 347325 h 648"/>
                  <a:gd name="T6" fmla="*/ 0 w 2556"/>
                  <a:gd name="T7" fmla="*/ 347325 h 648"/>
                  <a:gd name="T8" fmla="*/ 0 w 2556"/>
                  <a:gd name="T9" fmla="*/ 1769393 h 648"/>
                  <a:gd name="T10" fmla="*/ 1107481 w 2556"/>
                  <a:gd name="T11" fmla="*/ 1769393 h 648"/>
                  <a:gd name="T12" fmla="*/ 1107481 w 2556"/>
                  <a:gd name="T13" fmla="*/ 2123272 h 648"/>
                  <a:gd name="T14" fmla="*/ 1676968 w 2556"/>
                  <a:gd name="T15" fmla="*/ 106163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5" name="Group 65"/>
            <p:cNvGrpSpPr>
              <a:grpSpLocks/>
            </p:cNvGrpSpPr>
            <p:nvPr/>
          </p:nvGrpSpPr>
          <p:grpSpPr bwMode="auto">
            <a:xfrm>
              <a:off x="2971800" y="1777432"/>
              <a:ext cx="2057400" cy="3353936"/>
              <a:chOff x="5602536" y="1737192"/>
              <a:chExt cx="2129928" cy="3353936"/>
            </a:xfrm>
          </p:grpSpPr>
          <p:sp>
            <p:nvSpPr>
              <p:cNvPr id="19493" name="Freeform 45"/>
              <p:cNvSpPr>
                <a:spLocks/>
              </p:cNvSpPr>
              <p:nvPr/>
            </p:nvSpPr>
            <p:spPr bwMode="gray">
              <a:xfrm rot="5400000">
                <a:off x="5819979" y="1519749"/>
                <a:ext cx="1688386" cy="2123272"/>
              </a:xfrm>
              <a:custGeom>
                <a:avLst/>
                <a:gdLst>
                  <a:gd name="T0" fmla="*/ 1688386 w 2592"/>
                  <a:gd name="T1" fmla="*/ 347325 h 648"/>
                  <a:gd name="T2" fmla="*/ 565401 w 2592"/>
                  <a:gd name="T3" fmla="*/ 347325 h 648"/>
                  <a:gd name="T4" fmla="*/ 565401 w 2592"/>
                  <a:gd name="T5" fmla="*/ 0 h 648"/>
                  <a:gd name="T6" fmla="*/ 0 w 2592"/>
                  <a:gd name="T7" fmla="*/ 1061636 h 648"/>
                  <a:gd name="T8" fmla="*/ 565401 w 2592"/>
                  <a:gd name="T9" fmla="*/ 2123272 h 648"/>
                  <a:gd name="T10" fmla="*/ 565401 w 2592"/>
                  <a:gd name="T11" fmla="*/ 1769393 h 648"/>
                  <a:gd name="T12" fmla="*/ 1688386 w 2592"/>
                  <a:gd name="T13" fmla="*/ 1769393 h 648"/>
                  <a:gd name="T14" fmla="*/ 1688386 w 2592"/>
                  <a:gd name="T15" fmla="*/ 347325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E8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94" name="Freeform 48"/>
              <p:cNvSpPr>
                <a:spLocks/>
              </p:cNvSpPr>
              <p:nvPr/>
            </p:nvSpPr>
            <p:spPr bwMode="gray">
              <a:xfrm rot="5400000">
                <a:off x="5832344" y="3191008"/>
                <a:ext cx="1676968" cy="2123272"/>
              </a:xfrm>
              <a:custGeom>
                <a:avLst/>
                <a:gdLst>
                  <a:gd name="T0" fmla="*/ 1676968 w 2556"/>
                  <a:gd name="T1" fmla="*/ 1061636 h 648"/>
                  <a:gd name="T2" fmla="*/ 1107481 w 2556"/>
                  <a:gd name="T3" fmla="*/ 0 h 648"/>
                  <a:gd name="T4" fmla="*/ 1107481 w 2556"/>
                  <a:gd name="T5" fmla="*/ 347325 h 648"/>
                  <a:gd name="T6" fmla="*/ 0 w 2556"/>
                  <a:gd name="T7" fmla="*/ 347325 h 648"/>
                  <a:gd name="T8" fmla="*/ 0 w 2556"/>
                  <a:gd name="T9" fmla="*/ 1769393 h 648"/>
                  <a:gd name="T10" fmla="*/ 1107481 w 2556"/>
                  <a:gd name="T11" fmla="*/ 1769393 h 648"/>
                  <a:gd name="T12" fmla="*/ 1107481 w 2556"/>
                  <a:gd name="T13" fmla="*/ 2123272 h 648"/>
                  <a:gd name="T14" fmla="*/ 1676968 w 2556"/>
                  <a:gd name="T15" fmla="*/ 106163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6" name="Group 62"/>
            <p:cNvGrpSpPr>
              <a:grpSpLocks/>
            </p:cNvGrpSpPr>
            <p:nvPr/>
          </p:nvGrpSpPr>
          <p:grpSpPr bwMode="auto">
            <a:xfrm>
              <a:off x="7010400" y="1777432"/>
              <a:ext cx="2057400" cy="3353936"/>
              <a:chOff x="5602536" y="1737192"/>
              <a:chExt cx="2129928" cy="3353936"/>
            </a:xfrm>
          </p:grpSpPr>
          <p:sp>
            <p:nvSpPr>
              <p:cNvPr id="19491" name="Freeform 45"/>
              <p:cNvSpPr>
                <a:spLocks/>
              </p:cNvSpPr>
              <p:nvPr/>
            </p:nvSpPr>
            <p:spPr bwMode="gray">
              <a:xfrm rot="5400000">
                <a:off x="5819979" y="1519749"/>
                <a:ext cx="1688386" cy="2123272"/>
              </a:xfrm>
              <a:custGeom>
                <a:avLst/>
                <a:gdLst>
                  <a:gd name="T0" fmla="*/ 1688386 w 2592"/>
                  <a:gd name="T1" fmla="*/ 347325 h 648"/>
                  <a:gd name="T2" fmla="*/ 565401 w 2592"/>
                  <a:gd name="T3" fmla="*/ 347325 h 648"/>
                  <a:gd name="T4" fmla="*/ 565401 w 2592"/>
                  <a:gd name="T5" fmla="*/ 0 h 648"/>
                  <a:gd name="T6" fmla="*/ 0 w 2592"/>
                  <a:gd name="T7" fmla="*/ 1061636 h 648"/>
                  <a:gd name="T8" fmla="*/ 565401 w 2592"/>
                  <a:gd name="T9" fmla="*/ 2123272 h 648"/>
                  <a:gd name="T10" fmla="*/ 565401 w 2592"/>
                  <a:gd name="T11" fmla="*/ 1769393 h 648"/>
                  <a:gd name="T12" fmla="*/ 1688386 w 2592"/>
                  <a:gd name="T13" fmla="*/ 1769393 h 648"/>
                  <a:gd name="T14" fmla="*/ 1688386 w 2592"/>
                  <a:gd name="T15" fmla="*/ 347325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E8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92" name="Freeform 48"/>
              <p:cNvSpPr>
                <a:spLocks/>
              </p:cNvSpPr>
              <p:nvPr/>
            </p:nvSpPr>
            <p:spPr bwMode="gray">
              <a:xfrm rot="5400000">
                <a:off x="5832344" y="3191008"/>
                <a:ext cx="1676968" cy="2123272"/>
              </a:xfrm>
              <a:custGeom>
                <a:avLst/>
                <a:gdLst>
                  <a:gd name="T0" fmla="*/ 1676968 w 2556"/>
                  <a:gd name="T1" fmla="*/ 1061636 h 648"/>
                  <a:gd name="T2" fmla="*/ 1107481 w 2556"/>
                  <a:gd name="T3" fmla="*/ 0 h 648"/>
                  <a:gd name="T4" fmla="*/ 1107481 w 2556"/>
                  <a:gd name="T5" fmla="*/ 347325 h 648"/>
                  <a:gd name="T6" fmla="*/ 0 w 2556"/>
                  <a:gd name="T7" fmla="*/ 347325 h 648"/>
                  <a:gd name="T8" fmla="*/ 0 w 2556"/>
                  <a:gd name="T9" fmla="*/ 1769393 h 648"/>
                  <a:gd name="T10" fmla="*/ 1107481 w 2556"/>
                  <a:gd name="T11" fmla="*/ 1769393 h 648"/>
                  <a:gd name="T12" fmla="*/ 1107481 w 2556"/>
                  <a:gd name="T13" fmla="*/ 2123272 h 648"/>
                  <a:gd name="T14" fmla="*/ 1676968 w 2556"/>
                  <a:gd name="T15" fmla="*/ 106163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7" name="Group 59"/>
            <p:cNvGrpSpPr>
              <a:grpSpLocks/>
            </p:cNvGrpSpPr>
            <p:nvPr/>
          </p:nvGrpSpPr>
          <p:grpSpPr bwMode="auto">
            <a:xfrm>
              <a:off x="5637740" y="1777432"/>
              <a:ext cx="2057400" cy="3353936"/>
              <a:chOff x="5602536" y="1737192"/>
              <a:chExt cx="2129928" cy="3353936"/>
            </a:xfrm>
          </p:grpSpPr>
          <p:sp>
            <p:nvSpPr>
              <p:cNvPr id="19489" name="Freeform 45"/>
              <p:cNvSpPr>
                <a:spLocks/>
              </p:cNvSpPr>
              <p:nvPr/>
            </p:nvSpPr>
            <p:spPr bwMode="gray">
              <a:xfrm rot="5400000">
                <a:off x="5819979" y="1519749"/>
                <a:ext cx="1688386" cy="2123272"/>
              </a:xfrm>
              <a:custGeom>
                <a:avLst/>
                <a:gdLst>
                  <a:gd name="T0" fmla="*/ 1688386 w 2592"/>
                  <a:gd name="T1" fmla="*/ 347325 h 648"/>
                  <a:gd name="T2" fmla="*/ 565401 w 2592"/>
                  <a:gd name="T3" fmla="*/ 347325 h 648"/>
                  <a:gd name="T4" fmla="*/ 565401 w 2592"/>
                  <a:gd name="T5" fmla="*/ 0 h 648"/>
                  <a:gd name="T6" fmla="*/ 0 w 2592"/>
                  <a:gd name="T7" fmla="*/ 1061636 h 648"/>
                  <a:gd name="T8" fmla="*/ 565401 w 2592"/>
                  <a:gd name="T9" fmla="*/ 2123272 h 648"/>
                  <a:gd name="T10" fmla="*/ 565401 w 2592"/>
                  <a:gd name="T11" fmla="*/ 1769393 h 648"/>
                  <a:gd name="T12" fmla="*/ 1688386 w 2592"/>
                  <a:gd name="T13" fmla="*/ 1769393 h 648"/>
                  <a:gd name="T14" fmla="*/ 1688386 w 2592"/>
                  <a:gd name="T15" fmla="*/ 347325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E8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90" name="Freeform 48"/>
              <p:cNvSpPr>
                <a:spLocks/>
              </p:cNvSpPr>
              <p:nvPr/>
            </p:nvSpPr>
            <p:spPr bwMode="gray">
              <a:xfrm rot="5400000">
                <a:off x="5832344" y="3191008"/>
                <a:ext cx="1676968" cy="2123272"/>
              </a:xfrm>
              <a:custGeom>
                <a:avLst/>
                <a:gdLst>
                  <a:gd name="T0" fmla="*/ 1676968 w 2556"/>
                  <a:gd name="T1" fmla="*/ 1061636 h 648"/>
                  <a:gd name="T2" fmla="*/ 1107481 w 2556"/>
                  <a:gd name="T3" fmla="*/ 0 h 648"/>
                  <a:gd name="T4" fmla="*/ 1107481 w 2556"/>
                  <a:gd name="T5" fmla="*/ 347325 h 648"/>
                  <a:gd name="T6" fmla="*/ 0 w 2556"/>
                  <a:gd name="T7" fmla="*/ 347325 h 648"/>
                  <a:gd name="T8" fmla="*/ 0 w 2556"/>
                  <a:gd name="T9" fmla="*/ 1769393 h 648"/>
                  <a:gd name="T10" fmla="*/ 1107481 w 2556"/>
                  <a:gd name="T11" fmla="*/ 1769393 h 648"/>
                  <a:gd name="T12" fmla="*/ 1107481 w 2556"/>
                  <a:gd name="T13" fmla="*/ 2123272 h 648"/>
                  <a:gd name="T14" fmla="*/ 1676968 w 2556"/>
                  <a:gd name="T15" fmla="*/ 106163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grpSp>
          <p:nvGrpSpPr>
            <p:cNvPr id="8" name="Group 58"/>
            <p:cNvGrpSpPr>
              <a:grpSpLocks/>
            </p:cNvGrpSpPr>
            <p:nvPr/>
          </p:nvGrpSpPr>
          <p:grpSpPr bwMode="auto">
            <a:xfrm>
              <a:off x="4265082" y="1777432"/>
              <a:ext cx="2057400" cy="3353936"/>
              <a:chOff x="5602536" y="1737192"/>
              <a:chExt cx="2129928" cy="3353936"/>
            </a:xfrm>
          </p:grpSpPr>
          <p:sp>
            <p:nvSpPr>
              <p:cNvPr id="19487" name="Freeform 45"/>
              <p:cNvSpPr>
                <a:spLocks/>
              </p:cNvSpPr>
              <p:nvPr/>
            </p:nvSpPr>
            <p:spPr bwMode="gray">
              <a:xfrm rot="5400000">
                <a:off x="5819979" y="1519749"/>
                <a:ext cx="1688386" cy="2123272"/>
              </a:xfrm>
              <a:custGeom>
                <a:avLst/>
                <a:gdLst>
                  <a:gd name="T0" fmla="*/ 1688386 w 2592"/>
                  <a:gd name="T1" fmla="*/ 347325 h 648"/>
                  <a:gd name="T2" fmla="*/ 565401 w 2592"/>
                  <a:gd name="T3" fmla="*/ 347325 h 648"/>
                  <a:gd name="T4" fmla="*/ 565401 w 2592"/>
                  <a:gd name="T5" fmla="*/ 0 h 648"/>
                  <a:gd name="T6" fmla="*/ 0 w 2592"/>
                  <a:gd name="T7" fmla="*/ 1061636 h 648"/>
                  <a:gd name="T8" fmla="*/ 565401 w 2592"/>
                  <a:gd name="T9" fmla="*/ 2123272 h 648"/>
                  <a:gd name="T10" fmla="*/ 565401 w 2592"/>
                  <a:gd name="T11" fmla="*/ 1769393 h 648"/>
                  <a:gd name="T12" fmla="*/ 1688386 w 2592"/>
                  <a:gd name="T13" fmla="*/ 1769393 h 648"/>
                  <a:gd name="T14" fmla="*/ 1688386 w 2592"/>
                  <a:gd name="T15" fmla="*/ 347325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E87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88" name="Freeform 48"/>
              <p:cNvSpPr>
                <a:spLocks/>
              </p:cNvSpPr>
              <p:nvPr/>
            </p:nvSpPr>
            <p:spPr bwMode="gray">
              <a:xfrm rot="5400000">
                <a:off x="5832344" y="3191008"/>
                <a:ext cx="1676968" cy="2123272"/>
              </a:xfrm>
              <a:custGeom>
                <a:avLst/>
                <a:gdLst>
                  <a:gd name="T0" fmla="*/ 1676968 w 2556"/>
                  <a:gd name="T1" fmla="*/ 1061636 h 648"/>
                  <a:gd name="T2" fmla="*/ 1107481 w 2556"/>
                  <a:gd name="T3" fmla="*/ 0 h 648"/>
                  <a:gd name="T4" fmla="*/ 1107481 w 2556"/>
                  <a:gd name="T5" fmla="*/ 347325 h 648"/>
                  <a:gd name="T6" fmla="*/ 0 w 2556"/>
                  <a:gd name="T7" fmla="*/ 347325 h 648"/>
                  <a:gd name="T8" fmla="*/ 0 w 2556"/>
                  <a:gd name="T9" fmla="*/ 1769393 h 648"/>
                  <a:gd name="T10" fmla="*/ 1107481 w 2556"/>
                  <a:gd name="T11" fmla="*/ 1769393 h 648"/>
                  <a:gd name="T12" fmla="*/ 1107481 w 2556"/>
                  <a:gd name="T13" fmla="*/ 2123272 h 648"/>
                  <a:gd name="T14" fmla="*/ 1676968 w 2556"/>
                  <a:gd name="T15" fmla="*/ 106163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C0C0C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94216" name="Text Box 34"/>
            <p:cNvSpPr txBox="1">
              <a:spLocks noChangeAspect="1" noChangeArrowheads="1"/>
            </p:cNvSpPr>
            <p:nvPr/>
          </p:nvSpPr>
          <p:spPr bwMode="gray">
            <a:xfrm>
              <a:off x="509587" y="1193801"/>
              <a:ext cx="2673350" cy="523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en-US" sz="2800" dirty="0">
                  <a:latin typeface="Arial" charset="0"/>
                </a:rPr>
                <a:t>Verbal</a:t>
              </a:r>
            </a:p>
          </p:txBody>
        </p:sp>
        <p:sp>
          <p:nvSpPr>
            <p:cNvPr id="19469" name="Text Box 35"/>
            <p:cNvSpPr txBox="1">
              <a:spLocks noChangeArrowheads="1"/>
            </p:cNvSpPr>
            <p:nvPr/>
          </p:nvSpPr>
          <p:spPr bwMode="gray">
            <a:xfrm>
              <a:off x="3352800" y="5145087"/>
              <a:ext cx="2688305" cy="52321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r>
                <a:rPr lang="en-US" altLang="en-US" sz="2800" i="1" dirty="0"/>
                <a:t>More</a:t>
              </a:r>
              <a:r>
                <a:rPr lang="en-US" altLang="en-US" sz="2800" i="1" dirty="0">
                  <a:solidFill>
                    <a:schemeClr val="bg1"/>
                  </a:solidFill>
                </a:rPr>
                <a:t> </a:t>
              </a:r>
              <a:r>
                <a:rPr lang="en-US" altLang="en-US" sz="2800" i="1" dirty="0"/>
                <a:t>emoting</a:t>
              </a:r>
              <a:endParaRPr lang="en-US" sz="2800" i="1" dirty="0">
                <a:latin typeface="Times New Roman" pitchFamily="18" charset="0"/>
              </a:endParaRPr>
            </a:p>
          </p:txBody>
        </p:sp>
        <p:sp>
          <p:nvSpPr>
            <p:cNvPr id="19470" name="Rectangle 36"/>
            <p:cNvSpPr>
              <a:spLocks noChangeArrowheads="1"/>
            </p:cNvSpPr>
            <p:nvPr/>
          </p:nvSpPr>
          <p:spPr bwMode="gray">
            <a:xfrm>
              <a:off x="3182937" y="1343959"/>
              <a:ext cx="2861681" cy="523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en-US" sz="2800" i="1" dirty="0"/>
                <a:t>More controlling</a:t>
              </a:r>
              <a:endParaRPr lang="en-US" sz="2800" i="1" dirty="0"/>
            </a:p>
          </p:txBody>
        </p:sp>
        <p:sp>
          <p:nvSpPr>
            <p:cNvPr id="94219" name="Text Box 37"/>
            <p:cNvSpPr txBox="1">
              <a:spLocks noChangeAspect="1" noChangeArrowheads="1"/>
            </p:cNvSpPr>
            <p:nvPr/>
          </p:nvSpPr>
          <p:spPr bwMode="gray">
            <a:xfrm>
              <a:off x="6316053" y="1154257"/>
              <a:ext cx="2673350" cy="523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en-US" sz="2800" dirty="0">
                  <a:latin typeface="Arial" charset="0"/>
                </a:rPr>
                <a:t>Non-verbal</a:t>
              </a:r>
            </a:p>
          </p:txBody>
        </p:sp>
        <p:sp>
          <p:nvSpPr>
            <p:cNvPr id="19472" name="Text Box 38"/>
            <p:cNvSpPr txBox="1">
              <a:spLocks noChangeArrowheads="1"/>
            </p:cNvSpPr>
            <p:nvPr/>
          </p:nvSpPr>
          <p:spPr bwMode="gray">
            <a:xfrm>
              <a:off x="847725" y="2667000"/>
              <a:ext cx="981075" cy="1587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monotone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emotion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in voice</a:t>
              </a: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inflection</a:t>
              </a:r>
            </a:p>
          </p:txBody>
        </p:sp>
        <p:sp>
          <p:nvSpPr>
            <p:cNvPr id="19473" name="Text Box 39"/>
            <p:cNvSpPr txBox="1">
              <a:spLocks noChangeAspect="1" noChangeArrowheads="1"/>
            </p:cNvSpPr>
            <p:nvPr/>
          </p:nvSpPr>
          <p:spPr bwMode="gray">
            <a:xfrm>
              <a:off x="2176463" y="2615042"/>
              <a:ext cx="947737" cy="16388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task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  <a:spcBef>
                  <a:spcPts val="4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subjects</a:t>
              </a:r>
            </a:p>
            <a:p>
              <a:pPr algn="ctr">
                <a:lnSpc>
                  <a:spcPct val="78000"/>
                </a:lnSpc>
                <a:spcBef>
                  <a:spcPts val="4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of speech</a:t>
              </a: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people</a:t>
              </a:r>
            </a:p>
          </p:txBody>
        </p:sp>
        <p:sp>
          <p:nvSpPr>
            <p:cNvPr id="19474" name="Text Box 40"/>
            <p:cNvSpPr txBox="1">
              <a:spLocks noChangeAspect="1" noChangeArrowheads="1"/>
            </p:cNvSpPr>
            <p:nvPr/>
          </p:nvSpPr>
          <p:spPr bwMode="gray">
            <a:xfrm>
              <a:off x="3352800" y="2667000"/>
              <a:ext cx="1073150" cy="17796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facts/data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form of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descriptive</a:t>
              </a: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opinions/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stories</a:t>
              </a:r>
            </a:p>
          </p:txBody>
        </p:sp>
        <p:sp>
          <p:nvSpPr>
            <p:cNvPr id="19475" name="Text Box 41"/>
            <p:cNvSpPr txBox="1">
              <a:spLocks noChangeAspect="1" noChangeArrowheads="1"/>
            </p:cNvSpPr>
            <p:nvPr/>
          </p:nvSpPr>
          <p:spPr bwMode="gray">
            <a:xfrm>
              <a:off x="5029200" y="2694697"/>
              <a:ext cx="598488" cy="1587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less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use of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hands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more</a:t>
              </a:r>
            </a:p>
          </p:txBody>
        </p:sp>
        <p:sp>
          <p:nvSpPr>
            <p:cNvPr id="19476" name="Text Box 42"/>
            <p:cNvSpPr txBox="1">
              <a:spLocks noChangeAspect="1" noChangeArrowheads="1"/>
            </p:cNvSpPr>
            <p:nvPr/>
          </p:nvSpPr>
          <p:spPr bwMode="gray">
            <a:xfrm>
              <a:off x="6324600" y="2683939"/>
              <a:ext cx="744538" cy="1587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rigid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body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posture</a:t>
              </a: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casual</a:t>
              </a:r>
            </a:p>
          </p:txBody>
        </p:sp>
        <p:sp>
          <p:nvSpPr>
            <p:cNvPr id="19477" name="Text Box 43"/>
            <p:cNvSpPr txBox="1">
              <a:spLocks noChangeAspect="1" noChangeArrowheads="1"/>
            </p:cNvSpPr>
            <p:nvPr/>
          </p:nvSpPr>
          <p:spPr bwMode="gray">
            <a:xfrm>
              <a:off x="7467600" y="2673181"/>
              <a:ext cx="1071563" cy="15875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controlled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</a:pPr>
              <a:r>
                <a:rPr lang="en-US" altLang="en-US" sz="1600" dirty="0">
                  <a:solidFill>
                    <a:srgbClr val="000000"/>
                  </a:solidFill>
                </a:rPr>
                <a:t> 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facial</a:t>
              </a:r>
            </a:p>
            <a:p>
              <a:pPr algn="ctr">
                <a:lnSpc>
                  <a:spcPct val="78000"/>
                </a:lnSpc>
                <a:spcBef>
                  <a:spcPts val="200"/>
                </a:spcBef>
              </a:pPr>
              <a:r>
                <a:rPr lang="en-US" altLang="en-US" sz="1600" dirty="0">
                  <a:solidFill>
                    <a:srgbClr val="000000"/>
                  </a:solidFill>
                </a:rPr>
                <a:t>expression</a:t>
              </a: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endParaRPr lang="en-US" altLang="en-US" sz="1600" dirty="0">
                <a:solidFill>
                  <a:srgbClr val="000000"/>
                </a:solidFill>
              </a:endParaRPr>
            </a:p>
            <a:p>
              <a:pPr algn="ctr">
                <a:lnSpc>
                  <a:spcPct val="78000"/>
                </a:lnSpc>
              </a:pPr>
              <a:r>
                <a:rPr lang="en-US" altLang="en-US" sz="1600" i="1" dirty="0">
                  <a:solidFill>
                    <a:srgbClr val="000000"/>
                  </a:solidFill>
                </a:rPr>
                <a:t>animated</a:t>
              </a:r>
            </a:p>
          </p:txBody>
        </p:sp>
        <p:sp>
          <p:nvSpPr>
            <p:cNvPr id="19478" name="Rectangle 74"/>
            <p:cNvSpPr>
              <a:spLocks noChangeArrowheads="1"/>
            </p:cNvSpPr>
            <p:nvPr/>
          </p:nvSpPr>
          <p:spPr bwMode="auto">
            <a:xfrm>
              <a:off x="4114800" y="2133600"/>
              <a:ext cx="457200" cy="304800"/>
            </a:xfrm>
            <a:prstGeom prst="rect">
              <a:avLst/>
            </a:prstGeom>
            <a:solidFill>
              <a:srgbClr val="FFE87F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nl-BE"/>
            </a:p>
          </p:txBody>
        </p:sp>
        <p:sp>
          <p:nvSpPr>
            <p:cNvPr id="19479" name="Rectangle 75"/>
            <p:cNvSpPr>
              <a:spLocks noChangeArrowheads="1"/>
            </p:cNvSpPr>
            <p:nvPr/>
          </p:nvSpPr>
          <p:spPr bwMode="auto">
            <a:xfrm>
              <a:off x="4114800" y="4495800"/>
              <a:ext cx="457200" cy="304800"/>
            </a:xfrm>
            <a:prstGeom prst="rect">
              <a:avLst/>
            </a:prstGeom>
            <a:solidFill>
              <a:srgbClr val="C0C0C0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algn="l"/>
              <a:endParaRPr lang="nl-BE"/>
            </a:p>
          </p:txBody>
        </p:sp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4422778" y="1765301"/>
              <a:ext cx="525463" cy="3378199"/>
              <a:chOff x="2738" y="1088"/>
              <a:chExt cx="331" cy="2367"/>
            </a:xfrm>
          </p:grpSpPr>
          <p:sp>
            <p:nvSpPr>
              <p:cNvPr id="19481" name="Freeform 45"/>
              <p:cNvSpPr>
                <a:spLocks/>
              </p:cNvSpPr>
              <p:nvPr/>
            </p:nvSpPr>
            <p:spPr bwMode="gray">
              <a:xfrm rot="5400000">
                <a:off x="2312" y="1527"/>
                <a:ext cx="1183" cy="319"/>
              </a:xfrm>
              <a:custGeom>
                <a:avLst/>
                <a:gdLst>
                  <a:gd name="T0" fmla="*/ 1183 w 2592"/>
                  <a:gd name="T1" fmla="*/ 52 h 648"/>
                  <a:gd name="T2" fmla="*/ 396 w 2592"/>
                  <a:gd name="T3" fmla="*/ 52 h 648"/>
                  <a:gd name="T4" fmla="*/ 396 w 2592"/>
                  <a:gd name="T5" fmla="*/ 0 h 648"/>
                  <a:gd name="T6" fmla="*/ 0 w 2592"/>
                  <a:gd name="T7" fmla="*/ 160 h 648"/>
                  <a:gd name="T8" fmla="*/ 396 w 2592"/>
                  <a:gd name="T9" fmla="*/ 319 h 648"/>
                  <a:gd name="T10" fmla="*/ 396 w 2592"/>
                  <a:gd name="T11" fmla="*/ 266 h 648"/>
                  <a:gd name="T12" fmla="*/ 1183 w 2592"/>
                  <a:gd name="T13" fmla="*/ 266 h 648"/>
                  <a:gd name="T14" fmla="*/ 1183 w 2592"/>
                  <a:gd name="T15" fmla="*/ 52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D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82" name="Freeform 46"/>
              <p:cNvSpPr>
                <a:spLocks noEditPoints="1"/>
              </p:cNvSpPr>
              <p:nvPr/>
            </p:nvSpPr>
            <p:spPr bwMode="gray">
              <a:xfrm rot="5400000">
                <a:off x="2309" y="1517"/>
                <a:ext cx="1190" cy="331"/>
              </a:xfrm>
              <a:custGeom>
                <a:avLst/>
                <a:gdLst>
                  <a:gd name="T0" fmla="*/ 1189 w 2608"/>
                  <a:gd name="T1" fmla="*/ 276 h 672"/>
                  <a:gd name="T2" fmla="*/ 410 w 2608"/>
                  <a:gd name="T3" fmla="*/ 276 h 672"/>
                  <a:gd name="T4" fmla="*/ 410 w 2608"/>
                  <a:gd name="T5" fmla="*/ 331 h 672"/>
                  <a:gd name="T6" fmla="*/ 0 w 2608"/>
                  <a:gd name="T7" fmla="*/ 166 h 672"/>
                  <a:gd name="T8" fmla="*/ 0 w 2608"/>
                  <a:gd name="T9" fmla="*/ 166 h 672"/>
                  <a:gd name="T10" fmla="*/ 410 w 2608"/>
                  <a:gd name="T11" fmla="*/ 0 h 672"/>
                  <a:gd name="T12" fmla="*/ 410 w 2608"/>
                  <a:gd name="T13" fmla="*/ 54 h 672"/>
                  <a:gd name="T14" fmla="*/ 1190 w 2608"/>
                  <a:gd name="T15" fmla="*/ 54 h 672"/>
                  <a:gd name="T16" fmla="*/ 1189 w 2608"/>
                  <a:gd name="T17" fmla="*/ 276 h 672"/>
                  <a:gd name="T18" fmla="*/ 402 w 2608"/>
                  <a:gd name="T19" fmla="*/ 62 h 672"/>
                  <a:gd name="T20" fmla="*/ 402 w 2608"/>
                  <a:gd name="T21" fmla="*/ 12 h 672"/>
                  <a:gd name="T22" fmla="*/ 21 w 2608"/>
                  <a:gd name="T23" fmla="*/ 166 h 672"/>
                  <a:gd name="T24" fmla="*/ 21 w 2608"/>
                  <a:gd name="T25" fmla="*/ 166 h 672"/>
                  <a:gd name="T26" fmla="*/ 402 w 2608"/>
                  <a:gd name="T27" fmla="*/ 319 h 672"/>
                  <a:gd name="T28" fmla="*/ 402 w 2608"/>
                  <a:gd name="T29" fmla="*/ 268 h 672"/>
                  <a:gd name="T30" fmla="*/ 1189 w 2608"/>
                  <a:gd name="T31" fmla="*/ 268 h 672"/>
                  <a:gd name="T32" fmla="*/ 1189 w 2608"/>
                  <a:gd name="T33" fmla="*/ 62 h 672"/>
                  <a:gd name="T34" fmla="*/ 402 w 2608"/>
                  <a:gd name="T35" fmla="*/ 62 h 6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608"/>
                  <a:gd name="T55" fmla="*/ 0 h 672"/>
                  <a:gd name="T56" fmla="*/ 2608 w 2608"/>
                  <a:gd name="T57" fmla="*/ 672 h 6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608" h="672">
                    <a:moveTo>
                      <a:pt x="2606" y="560"/>
                    </a:moveTo>
                    <a:lnTo>
                      <a:pt x="898" y="560"/>
                    </a:lnTo>
                    <a:lnTo>
                      <a:pt x="898" y="672"/>
                    </a:lnTo>
                    <a:lnTo>
                      <a:pt x="0" y="336"/>
                    </a:lnTo>
                    <a:lnTo>
                      <a:pt x="898" y="0"/>
                    </a:lnTo>
                    <a:lnTo>
                      <a:pt x="898" y="110"/>
                    </a:lnTo>
                    <a:lnTo>
                      <a:pt x="2608" y="110"/>
                    </a:lnTo>
                    <a:lnTo>
                      <a:pt x="2606" y="560"/>
                    </a:lnTo>
                    <a:close/>
                    <a:moveTo>
                      <a:pt x="882" y="126"/>
                    </a:moveTo>
                    <a:lnTo>
                      <a:pt x="882" y="24"/>
                    </a:lnTo>
                    <a:lnTo>
                      <a:pt x="46" y="336"/>
                    </a:lnTo>
                    <a:lnTo>
                      <a:pt x="882" y="648"/>
                    </a:lnTo>
                    <a:lnTo>
                      <a:pt x="882" y="544"/>
                    </a:lnTo>
                    <a:lnTo>
                      <a:pt x="2606" y="544"/>
                    </a:lnTo>
                    <a:lnTo>
                      <a:pt x="2606" y="126"/>
                    </a:lnTo>
                    <a:lnTo>
                      <a:pt x="882" y="126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83" name="Text Box 47"/>
              <p:cNvSpPr txBox="1">
                <a:spLocks noChangeArrowheads="1"/>
              </p:cNvSpPr>
              <p:nvPr/>
            </p:nvSpPr>
            <p:spPr bwMode="gray">
              <a:xfrm rot="16200000">
                <a:off x="2501" y="1728"/>
                <a:ext cx="79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 anchorCtr="1">
                <a:spAutoFit/>
              </a:bodyPr>
              <a:lstStyle/>
              <a:p>
                <a:pPr algn="r" eaLnBrk="0" hangingPunct="0"/>
                <a:r>
                  <a:rPr lang="en-US" altLang="en-US" sz="2400">
                    <a:solidFill>
                      <a:srgbClr val="000000"/>
                    </a:solidFill>
                    <a:latin typeface="Arial Narrow" pitchFamily="34" charset="0"/>
                  </a:rPr>
                  <a:t>Controls</a:t>
                </a:r>
              </a:p>
            </p:txBody>
          </p:sp>
          <p:sp>
            <p:nvSpPr>
              <p:cNvPr id="19484" name="Freeform 48"/>
              <p:cNvSpPr>
                <a:spLocks/>
              </p:cNvSpPr>
              <p:nvPr/>
            </p:nvSpPr>
            <p:spPr bwMode="gray">
              <a:xfrm rot="5400000">
                <a:off x="2317" y="2698"/>
                <a:ext cx="1175" cy="319"/>
              </a:xfrm>
              <a:custGeom>
                <a:avLst/>
                <a:gdLst>
                  <a:gd name="T0" fmla="*/ 1175 w 2556"/>
                  <a:gd name="T1" fmla="*/ 160 h 648"/>
                  <a:gd name="T2" fmla="*/ 776 w 2556"/>
                  <a:gd name="T3" fmla="*/ 0 h 648"/>
                  <a:gd name="T4" fmla="*/ 776 w 2556"/>
                  <a:gd name="T5" fmla="*/ 52 h 648"/>
                  <a:gd name="T6" fmla="*/ 0 w 2556"/>
                  <a:gd name="T7" fmla="*/ 52 h 648"/>
                  <a:gd name="T8" fmla="*/ 0 w 2556"/>
                  <a:gd name="T9" fmla="*/ 266 h 648"/>
                  <a:gd name="T10" fmla="*/ 776 w 2556"/>
                  <a:gd name="T11" fmla="*/ 266 h 648"/>
                  <a:gd name="T12" fmla="*/ 776 w 2556"/>
                  <a:gd name="T13" fmla="*/ 319 h 648"/>
                  <a:gd name="T14" fmla="*/ 1175 w 2556"/>
                  <a:gd name="T15" fmla="*/ 160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85" name="Freeform 49"/>
              <p:cNvSpPr>
                <a:spLocks noEditPoints="1"/>
              </p:cNvSpPr>
              <p:nvPr/>
            </p:nvSpPr>
            <p:spPr bwMode="gray">
              <a:xfrm rot="5400000">
                <a:off x="2311" y="2697"/>
                <a:ext cx="1185" cy="331"/>
              </a:xfrm>
              <a:custGeom>
                <a:avLst/>
                <a:gdLst>
                  <a:gd name="T0" fmla="*/ 772 w 2578"/>
                  <a:gd name="T1" fmla="*/ 276 h 672"/>
                  <a:gd name="T2" fmla="*/ 0 w 2578"/>
                  <a:gd name="T3" fmla="*/ 276 h 672"/>
                  <a:gd name="T4" fmla="*/ 0 w 2578"/>
                  <a:gd name="T5" fmla="*/ 54 h 672"/>
                  <a:gd name="T6" fmla="*/ 772 w 2578"/>
                  <a:gd name="T7" fmla="*/ 54 h 672"/>
                  <a:gd name="T8" fmla="*/ 772 w 2578"/>
                  <a:gd name="T9" fmla="*/ 0 h 672"/>
                  <a:gd name="T10" fmla="*/ 1176 w 2578"/>
                  <a:gd name="T11" fmla="*/ 163 h 672"/>
                  <a:gd name="T12" fmla="*/ 1175 w 2578"/>
                  <a:gd name="T13" fmla="*/ 166 h 672"/>
                  <a:gd name="T14" fmla="*/ 1176 w 2578"/>
                  <a:gd name="T15" fmla="*/ 163 h 672"/>
                  <a:gd name="T16" fmla="*/ 1185 w 2578"/>
                  <a:gd name="T17" fmla="*/ 166 h 672"/>
                  <a:gd name="T18" fmla="*/ 772 w 2578"/>
                  <a:gd name="T19" fmla="*/ 331 h 672"/>
                  <a:gd name="T20" fmla="*/ 772 w 2578"/>
                  <a:gd name="T21" fmla="*/ 276 h 672"/>
                  <a:gd name="T22" fmla="*/ 772 w 2578"/>
                  <a:gd name="T23" fmla="*/ 276 h 672"/>
                  <a:gd name="T24" fmla="*/ 0 w 2578"/>
                  <a:gd name="T25" fmla="*/ 268 h 672"/>
                  <a:gd name="T26" fmla="*/ 780 w 2578"/>
                  <a:gd name="T27" fmla="*/ 268 h 672"/>
                  <a:gd name="T28" fmla="*/ 780 w 2578"/>
                  <a:gd name="T29" fmla="*/ 319 h 672"/>
                  <a:gd name="T30" fmla="*/ 1164 w 2578"/>
                  <a:gd name="T31" fmla="*/ 166 h 672"/>
                  <a:gd name="T32" fmla="*/ 780 w 2578"/>
                  <a:gd name="T33" fmla="*/ 12 h 672"/>
                  <a:gd name="T34" fmla="*/ 780 w 2578"/>
                  <a:gd name="T35" fmla="*/ 62 h 672"/>
                  <a:gd name="T36" fmla="*/ 0 w 2578"/>
                  <a:gd name="T37" fmla="*/ 62 h 672"/>
                  <a:gd name="T38" fmla="*/ 0 w 2578"/>
                  <a:gd name="T39" fmla="*/ 268 h 672"/>
                  <a:gd name="T40" fmla="*/ 0 w 2578"/>
                  <a:gd name="T41" fmla="*/ 268 h 67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78"/>
                  <a:gd name="T64" fmla="*/ 0 h 672"/>
                  <a:gd name="T65" fmla="*/ 2578 w 2578"/>
                  <a:gd name="T66" fmla="*/ 672 h 67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78" h="672">
                    <a:moveTo>
                      <a:pt x="1680" y="560"/>
                    </a:moveTo>
                    <a:lnTo>
                      <a:pt x="0" y="560"/>
                    </a:lnTo>
                    <a:lnTo>
                      <a:pt x="0" y="110"/>
                    </a:lnTo>
                    <a:lnTo>
                      <a:pt x="1680" y="110"/>
                    </a:lnTo>
                    <a:lnTo>
                      <a:pt x="1680" y="0"/>
                    </a:lnTo>
                    <a:lnTo>
                      <a:pt x="2558" y="330"/>
                    </a:lnTo>
                    <a:lnTo>
                      <a:pt x="2556" y="336"/>
                    </a:lnTo>
                    <a:lnTo>
                      <a:pt x="2558" y="330"/>
                    </a:lnTo>
                    <a:lnTo>
                      <a:pt x="2578" y="336"/>
                    </a:lnTo>
                    <a:lnTo>
                      <a:pt x="1680" y="672"/>
                    </a:lnTo>
                    <a:lnTo>
                      <a:pt x="1680" y="560"/>
                    </a:lnTo>
                    <a:close/>
                    <a:moveTo>
                      <a:pt x="0" y="544"/>
                    </a:moveTo>
                    <a:lnTo>
                      <a:pt x="1696" y="544"/>
                    </a:lnTo>
                    <a:lnTo>
                      <a:pt x="1696" y="648"/>
                    </a:lnTo>
                    <a:lnTo>
                      <a:pt x="2532" y="336"/>
                    </a:lnTo>
                    <a:lnTo>
                      <a:pt x="1696" y="24"/>
                    </a:lnTo>
                    <a:lnTo>
                      <a:pt x="1696" y="126"/>
                    </a:lnTo>
                    <a:lnTo>
                      <a:pt x="0" y="126"/>
                    </a:lnTo>
                    <a:lnTo>
                      <a:pt x="0" y="54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9486" name="Text Box 50"/>
              <p:cNvSpPr txBox="1">
                <a:spLocks noChangeArrowheads="1"/>
              </p:cNvSpPr>
              <p:nvPr/>
            </p:nvSpPr>
            <p:spPr bwMode="gray">
              <a:xfrm rot="5400000">
                <a:off x="2559" y="2535"/>
                <a:ext cx="730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 anchorCtr="1">
                <a:spAutoFit/>
              </a:bodyPr>
              <a:lstStyle/>
              <a:p>
                <a:pPr eaLnBrk="0" hangingPunct="0"/>
                <a:r>
                  <a:rPr lang="en-US" altLang="en-US" sz="2400">
                    <a:solidFill>
                      <a:srgbClr val="000000"/>
                    </a:solidFill>
                    <a:latin typeface="Arial Narrow" pitchFamily="34" charset="0"/>
                  </a:rPr>
                  <a:t>Emotes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182939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6366" y="276225"/>
            <a:ext cx="9824434" cy="939800"/>
          </a:xfrm>
        </p:spPr>
        <p:txBody>
          <a:bodyPr>
            <a:normAutofit fontScale="90000"/>
          </a:bodyPr>
          <a:lstStyle/>
          <a:p>
            <a:r>
              <a:rPr lang="nl-BE" dirty="0" smtClean="0">
                <a:solidFill>
                  <a:schemeClr val="tx1"/>
                </a:solidFill>
              </a:rPr>
              <a:t>Where do you think others would </a:t>
            </a:r>
            <a:r>
              <a:rPr lang="nl-BE" dirty="0" smtClean="0">
                <a:solidFill>
                  <a:schemeClr val="tx1"/>
                </a:solidFill>
              </a:rPr>
              <a:t>place you </a:t>
            </a:r>
            <a:r>
              <a:rPr lang="nl-BE" dirty="0" smtClean="0">
                <a:solidFill>
                  <a:schemeClr val="tx1"/>
                </a:solidFill>
              </a:rPr>
              <a:t>on the control-emote scale?</a:t>
            </a:r>
            <a:r>
              <a:rPr lang="nl-BE" dirty="0" smtClean="0"/>
              <a:t/>
            </a:r>
            <a:br>
              <a:rPr lang="nl-BE" dirty="0" smtClean="0"/>
            </a:br>
            <a:endParaRPr lang="nl-BE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160589"/>
            <a:ext cx="8775759" cy="4021270"/>
          </a:xfrm>
        </p:spPr>
        <p:txBody>
          <a:bodyPr/>
          <a:lstStyle/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 smtClean="0">
                <a:ea typeface="ＭＳ Ｐゴシック" pitchFamily="-44" charset="-128"/>
              </a:rPr>
              <a:t>The front of the room stands for the “Controls” end of the scale and the back for the “Emotes” end.</a:t>
            </a:r>
            <a:endParaRPr lang="nl-BE" sz="2400" dirty="0" smtClean="0">
              <a:ea typeface="ＭＳ Ｐゴシック" pitchFamily="-44" charset="-128"/>
            </a:endParaRPr>
          </a:p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 smtClean="0">
                <a:ea typeface="ＭＳ Ｐゴシック" pitchFamily="-44" charset="-128"/>
              </a:rPr>
              <a:t>Stand in a place which corresponds to the level to which you show your </a:t>
            </a:r>
            <a:r>
              <a:rPr lang="en-US" sz="2400" kern="1200" dirty="0" smtClean="0"/>
              <a:t>feelings </a:t>
            </a:r>
            <a:r>
              <a:rPr lang="en-US" sz="2400" b="1" kern="1200" dirty="0" smtClean="0"/>
              <a:t>in the eyes of others. </a:t>
            </a:r>
            <a:r>
              <a:rPr lang="en-US" sz="2400" b="1" kern="1200" dirty="0" smtClean="0">
                <a:solidFill>
                  <a:srgbClr val="808080"/>
                </a:solidFill>
              </a:rPr>
              <a:t> </a:t>
            </a:r>
            <a:endParaRPr lang="nl-BE" sz="2400" b="1" kern="1200" dirty="0" smtClean="0">
              <a:solidFill>
                <a:srgbClr val="808080"/>
              </a:solidFill>
            </a:endParaRPr>
          </a:p>
          <a:p>
            <a:pPr>
              <a:buNone/>
              <a:defRPr/>
            </a:pPr>
            <a:r>
              <a:rPr lang="en-US" kern="1200" dirty="0" smtClean="0">
                <a:solidFill>
                  <a:srgbClr val="808080"/>
                </a:solidFill>
              </a:rPr>
              <a:t> </a:t>
            </a:r>
            <a:endParaRPr lang="nl-BE" kern="1200" dirty="0" smtClean="0">
              <a:solidFill>
                <a:srgbClr val="808080"/>
              </a:solidFill>
            </a:endParaRPr>
          </a:p>
          <a:p>
            <a:pPr>
              <a:buFont typeface="Arial" charset="0"/>
              <a:buChar char="►"/>
              <a:defRPr/>
            </a:pPr>
            <a:endParaRPr lang="nl-BE" kern="12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►"/>
              <a:defRPr/>
            </a:pPr>
            <a:endParaRPr lang="nl-BE" kern="12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►"/>
              <a:defRPr/>
            </a:pPr>
            <a:endParaRPr lang="nl-BE" kern="1200" dirty="0" smtClean="0">
              <a:solidFill>
                <a:schemeClr val="tx1"/>
              </a:solidFill>
            </a:endParaRPr>
          </a:p>
          <a:p>
            <a:pPr>
              <a:buFont typeface="Arial" charset="0"/>
              <a:buChar char="►"/>
              <a:defRPr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16022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reeform 4"/>
          <p:cNvSpPr>
            <a:spLocks/>
          </p:cNvSpPr>
          <p:nvPr/>
        </p:nvSpPr>
        <p:spPr bwMode="gray">
          <a:xfrm>
            <a:off x="3200400" y="3074031"/>
            <a:ext cx="2889250" cy="756608"/>
          </a:xfrm>
          <a:custGeom>
            <a:avLst/>
            <a:gdLst>
              <a:gd name="T0" fmla="*/ 2147483647 w 2592"/>
              <a:gd name="T1" fmla="*/ 2147483647 h 648"/>
              <a:gd name="T2" fmla="*/ 2147483647 w 2592"/>
              <a:gd name="T3" fmla="*/ 2147483647 h 648"/>
              <a:gd name="T4" fmla="*/ 2147483647 w 2592"/>
              <a:gd name="T5" fmla="*/ 0 h 648"/>
              <a:gd name="T6" fmla="*/ 0 w 2592"/>
              <a:gd name="T7" fmla="*/ 2147483647 h 648"/>
              <a:gd name="T8" fmla="*/ 2147483647 w 2592"/>
              <a:gd name="T9" fmla="*/ 2147483647 h 648"/>
              <a:gd name="T10" fmla="*/ 2147483647 w 2592"/>
              <a:gd name="T11" fmla="*/ 2147483647 h 648"/>
              <a:gd name="T12" fmla="*/ 2147483647 w 2592"/>
              <a:gd name="T13" fmla="*/ 2147483647 h 648"/>
              <a:gd name="T14" fmla="*/ 2147483647 w 2592"/>
              <a:gd name="T15" fmla="*/ 2147483647 h 6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92"/>
              <a:gd name="T25" fmla="*/ 0 h 648"/>
              <a:gd name="T26" fmla="*/ 2592 w 2592"/>
              <a:gd name="T27" fmla="*/ 648 h 64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92" h="648">
                <a:moveTo>
                  <a:pt x="2592" y="106"/>
                </a:moveTo>
                <a:lnTo>
                  <a:pt x="868" y="106"/>
                </a:lnTo>
                <a:lnTo>
                  <a:pt x="868" y="0"/>
                </a:lnTo>
                <a:lnTo>
                  <a:pt x="0" y="324"/>
                </a:lnTo>
                <a:lnTo>
                  <a:pt x="868" y="648"/>
                </a:lnTo>
                <a:lnTo>
                  <a:pt x="868" y="540"/>
                </a:lnTo>
                <a:lnTo>
                  <a:pt x="2592" y="540"/>
                </a:lnTo>
                <a:lnTo>
                  <a:pt x="2592" y="106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1507" name="Freeform 5"/>
          <p:cNvSpPr>
            <a:spLocks/>
          </p:cNvSpPr>
          <p:nvPr/>
        </p:nvSpPr>
        <p:spPr bwMode="gray">
          <a:xfrm>
            <a:off x="6073776" y="3074032"/>
            <a:ext cx="3070225" cy="756607"/>
          </a:xfrm>
          <a:custGeom>
            <a:avLst/>
            <a:gdLst>
              <a:gd name="T0" fmla="*/ 2147483647 w 2556"/>
              <a:gd name="T1" fmla="*/ 2147483647 h 648"/>
              <a:gd name="T2" fmla="*/ 2147483647 w 2556"/>
              <a:gd name="T3" fmla="*/ 0 h 648"/>
              <a:gd name="T4" fmla="*/ 2147483647 w 2556"/>
              <a:gd name="T5" fmla="*/ 2147483647 h 648"/>
              <a:gd name="T6" fmla="*/ 0 w 2556"/>
              <a:gd name="T7" fmla="*/ 2147483647 h 648"/>
              <a:gd name="T8" fmla="*/ 0 w 2556"/>
              <a:gd name="T9" fmla="*/ 2147483647 h 648"/>
              <a:gd name="T10" fmla="*/ 2147483647 w 2556"/>
              <a:gd name="T11" fmla="*/ 2147483647 h 648"/>
              <a:gd name="T12" fmla="*/ 2147483647 w 2556"/>
              <a:gd name="T13" fmla="*/ 2147483647 h 648"/>
              <a:gd name="T14" fmla="*/ 2147483647 w 2556"/>
              <a:gd name="T15" fmla="*/ 2147483647 h 6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56"/>
              <a:gd name="T25" fmla="*/ 0 h 648"/>
              <a:gd name="T26" fmla="*/ 2556 w 2556"/>
              <a:gd name="T27" fmla="*/ 648 h 64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56" h="648">
                <a:moveTo>
                  <a:pt x="2556" y="324"/>
                </a:moveTo>
                <a:lnTo>
                  <a:pt x="1688" y="0"/>
                </a:lnTo>
                <a:lnTo>
                  <a:pt x="1688" y="106"/>
                </a:lnTo>
                <a:lnTo>
                  <a:pt x="0" y="106"/>
                </a:lnTo>
                <a:lnTo>
                  <a:pt x="0" y="540"/>
                </a:lnTo>
                <a:lnTo>
                  <a:pt x="1688" y="540"/>
                </a:lnTo>
                <a:lnTo>
                  <a:pt x="1688" y="648"/>
                </a:lnTo>
                <a:lnTo>
                  <a:pt x="2556" y="324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1508" name="Freeform 6"/>
          <p:cNvSpPr>
            <a:spLocks/>
          </p:cNvSpPr>
          <p:nvPr/>
        </p:nvSpPr>
        <p:spPr bwMode="gray">
          <a:xfrm rot="5400000">
            <a:off x="4945200" y="2071827"/>
            <a:ext cx="2151063" cy="750611"/>
          </a:xfrm>
          <a:custGeom>
            <a:avLst/>
            <a:gdLst>
              <a:gd name="T0" fmla="*/ 2147483647 w 2592"/>
              <a:gd name="T1" fmla="*/ 2147483647 h 648"/>
              <a:gd name="T2" fmla="*/ 2147483647 w 2592"/>
              <a:gd name="T3" fmla="*/ 2147483647 h 648"/>
              <a:gd name="T4" fmla="*/ 2147483647 w 2592"/>
              <a:gd name="T5" fmla="*/ 0 h 648"/>
              <a:gd name="T6" fmla="*/ 0 w 2592"/>
              <a:gd name="T7" fmla="*/ 2147483647 h 648"/>
              <a:gd name="T8" fmla="*/ 2147483647 w 2592"/>
              <a:gd name="T9" fmla="*/ 2147483647 h 648"/>
              <a:gd name="T10" fmla="*/ 2147483647 w 2592"/>
              <a:gd name="T11" fmla="*/ 2147483647 h 648"/>
              <a:gd name="T12" fmla="*/ 2147483647 w 2592"/>
              <a:gd name="T13" fmla="*/ 2147483647 h 648"/>
              <a:gd name="T14" fmla="*/ 2147483647 w 2592"/>
              <a:gd name="T15" fmla="*/ 2147483647 h 6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92"/>
              <a:gd name="T25" fmla="*/ 0 h 648"/>
              <a:gd name="T26" fmla="*/ 2592 w 2592"/>
              <a:gd name="T27" fmla="*/ 648 h 64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92" h="648">
                <a:moveTo>
                  <a:pt x="2592" y="106"/>
                </a:moveTo>
                <a:lnTo>
                  <a:pt x="868" y="106"/>
                </a:lnTo>
                <a:lnTo>
                  <a:pt x="868" y="0"/>
                </a:lnTo>
                <a:lnTo>
                  <a:pt x="0" y="324"/>
                </a:lnTo>
                <a:lnTo>
                  <a:pt x="868" y="648"/>
                </a:lnTo>
                <a:lnTo>
                  <a:pt x="868" y="540"/>
                </a:lnTo>
                <a:lnTo>
                  <a:pt x="2592" y="540"/>
                </a:lnTo>
                <a:lnTo>
                  <a:pt x="2592" y="106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/>
          </a:p>
        </p:txBody>
      </p:sp>
      <p:sp>
        <p:nvSpPr>
          <p:cNvPr id="21509" name="Freeform 7"/>
          <p:cNvSpPr>
            <a:spLocks/>
          </p:cNvSpPr>
          <p:nvPr/>
        </p:nvSpPr>
        <p:spPr bwMode="gray">
          <a:xfrm rot="5400000">
            <a:off x="4845982" y="4322107"/>
            <a:ext cx="2347912" cy="749025"/>
          </a:xfrm>
          <a:custGeom>
            <a:avLst/>
            <a:gdLst>
              <a:gd name="T0" fmla="*/ 2147483647 w 2556"/>
              <a:gd name="T1" fmla="*/ 2147483647 h 648"/>
              <a:gd name="T2" fmla="*/ 2147483647 w 2556"/>
              <a:gd name="T3" fmla="*/ 0 h 648"/>
              <a:gd name="T4" fmla="*/ 2147483647 w 2556"/>
              <a:gd name="T5" fmla="*/ 2147483647 h 648"/>
              <a:gd name="T6" fmla="*/ 0 w 2556"/>
              <a:gd name="T7" fmla="*/ 2147483647 h 648"/>
              <a:gd name="T8" fmla="*/ 0 w 2556"/>
              <a:gd name="T9" fmla="*/ 2147483647 h 648"/>
              <a:gd name="T10" fmla="*/ 2147483647 w 2556"/>
              <a:gd name="T11" fmla="*/ 2147483647 h 648"/>
              <a:gd name="T12" fmla="*/ 2147483647 w 2556"/>
              <a:gd name="T13" fmla="*/ 2147483647 h 648"/>
              <a:gd name="T14" fmla="*/ 2147483647 w 2556"/>
              <a:gd name="T15" fmla="*/ 2147483647 h 648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2556"/>
              <a:gd name="T25" fmla="*/ 0 h 648"/>
              <a:gd name="T26" fmla="*/ 2556 w 2556"/>
              <a:gd name="T27" fmla="*/ 648 h 648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556" h="648">
                <a:moveTo>
                  <a:pt x="2556" y="324"/>
                </a:moveTo>
                <a:lnTo>
                  <a:pt x="1688" y="0"/>
                </a:lnTo>
                <a:lnTo>
                  <a:pt x="1688" y="106"/>
                </a:lnTo>
                <a:lnTo>
                  <a:pt x="0" y="106"/>
                </a:lnTo>
                <a:lnTo>
                  <a:pt x="0" y="540"/>
                </a:lnTo>
                <a:lnTo>
                  <a:pt x="1688" y="540"/>
                </a:lnTo>
                <a:lnTo>
                  <a:pt x="1688" y="648"/>
                </a:lnTo>
                <a:lnTo>
                  <a:pt x="2556" y="324"/>
                </a:lnTo>
                <a:close/>
              </a:path>
            </a:pathLst>
          </a:custGeom>
          <a:solidFill>
            <a:srgbClr val="FFD2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nl-BE" b="1" dirty="0"/>
          </a:p>
        </p:txBody>
      </p:sp>
      <p:sp>
        <p:nvSpPr>
          <p:cNvPr id="21510" name="Text Box 8"/>
          <p:cNvSpPr txBox="1">
            <a:spLocks noChangeAspect="1" noChangeArrowheads="1"/>
          </p:cNvSpPr>
          <p:nvPr/>
        </p:nvSpPr>
        <p:spPr bwMode="gray">
          <a:xfrm>
            <a:off x="3276601" y="1135038"/>
            <a:ext cx="2612571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3200" dirty="0">
                <a:solidFill>
                  <a:srgbClr val="00A3BB"/>
                </a:solidFill>
              </a:rPr>
              <a:t>Analytical</a:t>
            </a:r>
          </a:p>
          <a:p>
            <a:pPr eaLnBrk="0" hangingPunct="0"/>
            <a:r>
              <a:rPr lang="en-US" altLang="en-US" sz="2200" dirty="0"/>
              <a:t>serious</a:t>
            </a:r>
            <a:endParaRPr lang="en-US" altLang="en-US" sz="2200" dirty="0"/>
          </a:p>
          <a:p>
            <a:pPr eaLnBrk="0" hangingPunct="0"/>
            <a:r>
              <a:rPr lang="en-US" altLang="en-US" sz="2200" dirty="0"/>
              <a:t>exacting</a:t>
            </a:r>
          </a:p>
          <a:p>
            <a:pPr eaLnBrk="0" hangingPunct="0"/>
            <a:r>
              <a:rPr lang="en-US" altLang="en-US" sz="2200" dirty="0"/>
              <a:t>indecisive</a:t>
            </a:r>
          </a:p>
          <a:p>
            <a:pPr eaLnBrk="0" hangingPunct="0"/>
            <a:r>
              <a:rPr lang="en-US" altLang="en-US" sz="2200" dirty="0"/>
              <a:t>logical</a:t>
            </a:r>
          </a:p>
        </p:txBody>
      </p:sp>
      <p:sp>
        <p:nvSpPr>
          <p:cNvPr id="21511" name="Text Box 9"/>
          <p:cNvSpPr txBox="1">
            <a:spLocks noChangeAspect="1" noChangeArrowheads="1"/>
          </p:cNvSpPr>
          <p:nvPr/>
        </p:nvSpPr>
        <p:spPr bwMode="gray">
          <a:xfrm>
            <a:off x="6612845" y="1043415"/>
            <a:ext cx="199208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3200" dirty="0">
                <a:solidFill>
                  <a:srgbClr val="AC98DB"/>
                </a:solidFill>
              </a:rPr>
              <a:t>Driving</a:t>
            </a:r>
          </a:p>
          <a:p>
            <a:pPr eaLnBrk="0" hangingPunct="0"/>
            <a:r>
              <a:rPr lang="en-US" altLang="en-US" sz="2200" dirty="0"/>
              <a:t>independent</a:t>
            </a:r>
            <a:endParaRPr lang="en-US" altLang="en-US" sz="2200" dirty="0"/>
          </a:p>
          <a:p>
            <a:pPr eaLnBrk="0" hangingPunct="0"/>
            <a:r>
              <a:rPr lang="en-US" altLang="en-US" sz="2200" dirty="0"/>
              <a:t>formal</a:t>
            </a:r>
          </a:p>
          <a:p>
            <a:pPr eaLnBrk="0" hangingPunct="0"/>
            <a:r>
              <a:rPr lang="en-US" altLang="en-US" sz="2200" dirty="0"/>
              <a:t>practical</a:t>
            </a:r>
          </a:p>
          <a:p>
            <a:pPr eaLnBrk="0" hangingPunct="0"/>
            <a:r>
              <a:rPr lang="en-US" altLang="en-US" sz="2200" dirty="0"/>
              <a:t>dominating</a:t>
            </a:r>
          </a:p>
        </p:txBody>
      </p:sp>
      <p:sp>
        <p:nvSpPr>
          <p:cNvPr id="21512" name="Text Box 10"/>
          <p:cNvSpPr txBox="1">
            <a:spLocks noChangeAspect="1" noChangeArrowheads="1"/>
          </p:cNvSpPr>
          <p:nvPr/>
        </p:nvSpPr>
        <p:spPr bwMode="gray">
          <a:xfrm>
            <a:off x="6629400" y="3820886"/>
            <a:ext cx="226354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altLang="en-US" sz="3200" dirty="0">
                <a:solidFill>
                  <a:schemeClr val="tx1">
                    <a:lumMod val="85000"/>
                  </a:schemeClr>
                </a:solidFill>
              </a:rPr>
              <a:t>Expressive</a:t>
            </a:r>
          </a:p>
          <a:p>
            <a:pPr eaLnBrk="0" hangingPunct="0"/>
            <a:r>
              <a:rPr lang="en-US" altLang="en-US" sz="2200" dirty="0" smtClean="0"/>
              <a:t>animated</a:t>
            </a:r>
          </a:p>
          <a:p>
            <a:pPr eaLnBrk="0" hangingPunct="0"/>
            <a:r>
              <a:rPr lang="en-US" altLang="en-US" sz="2200" dirty="0" smtClean="0"/>
              <a:t>forceful</a:t>
            </a:r>
            <a:endParaRPr lang="en-US" altLang="en-US" sz="2200" dirty="0"/>
          </a:p>
          <a:p>
            <a:pPr eaLnBrk="0" hangingPunct="0"/>
            <a:r>
              <a:rPr lang="en-US" altLang="en-US" sz="2200" dirty="0" smtClean="0"/>
              <a:t>adventurous</a:t>
            </a:r>
          </a:p>
          <a:p>
            <a:pPr eaLnBrk="0" hangingPunct="0"/>
            <a:r>
              <a:rPr lang="en-US" altLang="en-US" sz="2200" dirty="0" smtClean="0"/>
              <a:t>impulsive</a:t>
            </a:r>
            <a:endParaRPr lang="en-US" altLang="en-US" sz="2200" dirty="0"/>
          </a:p>
        </p:txBody>
      </p:sp>
      <p:sp>
        <p:nvSpPr>
          <p:cNvPr id="21513" name="Text Box 11"/>
          <p:cNvSpPr txBox="1">
            <a:spLocks noChangeAspect="1" noChangeArrowheads="1"/>
          </p:cNvSpPr>
          <p:nvPr/>
        </p:nvSpPr>
        <p:spPr bwMode="gray">
          <a:xfrm>
            <a:off x="3276600" y="3830638"/>
            <a:ext cx="16764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en-US" sz="3200" dirty="0">
                <a:solidFill>
                  <a:srgbClr val="92D050"/>
                </a:solidFill>
              </a:rPr>
              <a:t>Amiable</a:t>
            </a:r>
          </a:p>
          <a:p>
            <a:pPr eaLnBrk="0" hangingPunct="0"/>
            <a:r>
              <a:rPr lang="en-US" altLang="en-US" sz="2200" dirty="0"/>
              <a:t>dependable</a:t>
            </a:r>
            <a:endParaRPr lang="en-US" altLang="en-US" sz="2200" dirty="0"/>
          </a:p>
          <a:p>
            <a:pPr eaLnBrk="0" hangingPunct="0"/>
            <a:r>
              <a:rPr lang="en-US" altLang="en-US" sz="2200" dirty="0"/>
              <a:t>supportive</a:t>
            </a:r>
          </a:p>
          <a:p>
            <a:pPr eaLnBrk="0" hangingPunct="0"/>
            <a:r>
              <a:rPr lang="en-US" altLang="en-US" sz="2200" dirty="0"/>
              <a:t>pliable</a:t>
            </a:r>
          </a:p>
          <a:p>
            <a:pPr eaLnBrk="0" hangingPunct="0"/>
            <a:r>
              <a:rPr lang="en-US" altLang="en-US" sz="2200" dirty="0"/>
              <a:t>open</a:t>
            </a:r>
          </a:p>
        </p:txBody>
      </p:sp>
      <p:sp>
        <p:nvSpPr>
          <p:cNvPr id="21514" name="Text Box 12"/>
          <p:cNvSpPr txBox="1">
            <a:spLocks noChangeArrowheads="1"/>
          </p:cNvSpPr>
          <p:nvPr/>
        </p:nvSpPr>
        <p:spPr bwMode="gray">
          <a:xfrm rot="-5400000">
            <a:off x="5312879" y="1959125"/>
            <a:ext cx="13805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r" eaLnBrk="0" hangingPunct="0"/>
            <a:r>
              <a:rPr lang="en-US" altLang="en-US" sz="2400" b="1" dirty="0"/>
              <a:t>Controls</a:t>
            </a:r>
          </a:p>
        </p:txBody>
      </p:sp>
      <p:sp>
        <p:nvSpPr>
          <p:cNvPr id="21515" name="Text Box 13"/>
          <p:cNvSpPr txBox="1">
            <a:spLocks noChangeArrowheads="1"/>
          </p:cNvSpPr>
          <p:nvPr/>
        </p:nvSpPr>
        <p:spPr bwMode="gray">
          <a:xfrm rot="5400000">
            <a:off x="5411789" y="4631683"/>
            <a:ext cx="12298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 eaLnBrk="0" hangingPunct="0"/>
            <a:r>
              <a:rPr lang="en-US" altLang="en-US" sz="2400" b="1" dirty="0"/>
              <a:t>Emotes</a:t>
            </a:r>
          </a:p>
        </p:txBody>
      </p:sp>
      <p:sp>
        <p:nvSpPr>
          <p:cNvPr id="21516" name="Text Box 14"/>
          <p:cNvSpPr txBox="1">
            <a:spLocks noChangeArrowheads="1"/>
          </p:cNvSpPr>
          <p:nvPr/>
        </p:nvSpPr>
        <p:spPr bwMode="gray">
          <a:xfrm>
            <a:off x="3276600" y="3194200"/>
            <a:ext cx="1428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 algn="r" eaLnBrk="0" hangingPunct="0"/>
            <a:r>
              <a:rPr lang="en-US" altLang="en-US" sz="2400" b="1" dirty="0"/>
              <a:t>Asks</a:t>
            </a:r>
            <a:endParaRPr lang="en-US" altLang="en-US" sz="2400" b="1" dirty="0"/>
          </a:p>
        </p:txBody>
      </p:sp>
      <p:sp>
        <p:nvSpPr>
          <p:cNvPr id="21517" name="Text Box 15"/>
          <p:cNvSpPr txBox="1">
            <a:spLocks noChangeArrowheads="1"/>
          </p:cNvSpPr>
          <p:nvPr/>
        </p:nvSpPr>
        <p:spPr bwMode="gray">
          <a:xfrm>
            <a:off x="7543800" y="3194200"/>
            <a:ext cx="8623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 anchorCtr="1">
            <a:spAutoFit/>
          </a:bodyPr>
          <a:lstStyle/>
          <a:p>
            <a:pPr algn="l" eaLnBrk="0" hangingPunct="0"/>
            <a:r>
              <a:rPr lang="en-US" altLang="en-US" sz="2400" b="1" dirty="0"/>
              <a:t>Tells</a:t>
            </a:r>
          </a:p>
        </p:txBody>
      </p:sp>
      <p:sp>
        <p:nvSpPr>
          <p:cNvPr id="21518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Social Style Model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21519" name="Text Box 4"/>
          <p:cNvSpPr txBox="1">
            <a:spLocks noChangeArrowheads="1"/>
          </p:cNvSpPr>
          <p:nvPr/>
        </p:nvSpPr>
        <p:spPr bwMode="gray">
          <a:xfrm>
            <a:off x="2057400" y="5965372"/>
            <a:ext cx="82296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/>
            <a:r>
              <a:rPr lang="en-US" sz="1000" i="1" dirty="0"/>
              <a:t>Content for this page was provided by TRACOM Group. Copyright </a:t>
            </a:r>
            <a:r>
              <a:rPr lang="en-US" sz="1000" i="1" dirty="0">
                <a:cs typeface="Arial" pitchFamily="34" charset="0"/>
              </a:rPr>
              <a:t>© 2005 by TRACOM Corporation. </a:t>
            </a:r>
          </a:p>
          <a:p>
            <a:pPr algn="l" eaLnBrk="0" hangingPunct="0"/>
            <a:r>
              <a:rPr lang="en-US" sz="1000" i="1" dirty="0"/>
              <a:t>SOCIAL STYLE is a service mark and SOCIAL STYLE MODEL is a trademark of The TRACOM Corporation.</a:t>
            </a:r>
          </a:p>
        </p:txBody>
      </p:sp>
    </p:spTree>
    <p:extLst>
      <p:ext uri="{BB962C8B-B14F-4D97-AF65-F5344CB8AC3E}">
        <p14:creationId xmlns:p14="http://schemas.microsoft.com/office/powerpoint/2010/main" val="418832465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Improving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your effectiveness with others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81200" y="1295401"/>
            <a:ext cx="59436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363" indent="-360363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en-GB" altLang="ja-JP" sz="1600" b="1" dirty="0">
                <a:ea typeface="ＭＳ Ｐゴシック" pitchFamily="-44" charset="-128"/>
              </a:rPr>
              <a:t>Do something for others: </a:t>
            </a:r>
            <a:r>
              <a:rPr lang="en-GB" altLang="ja-JP" sz="1600" dirty="0">
                <a:ea typeface="ＭＳ Ｐゴシック" pitchFamily="-44" charset="-128"/>
              </a:rPr>
              <a:t>Once you know what makes another person comfortable, try to accommodate his/her preferences </a:t>
            </a:r>
            <a:endParaRPr lang="en-GB" altLang="ja-JP" sz="1600" b="1" dirty="0">
              <a:ea typeface="ＭＳ Ｐゴシック" pitchFamily="-44" charset="-128"/>
            </a:endParaRPr>
          </a:p>
        </p:txBody>
      </p:sp>
      <p:sp>
        <p:nvSpPr>
          <p:cNvPr id="23556" name="Rectangle 32"/>
          <p:cNvSpPr>
            <a:spLocks noChangeArrowheads="1"/>
          </p:cNvSpPr>
          <p:nvPr/>
        </p:nvSpPr>
        <p:spPr bwMode="auto">
          <a:xfrm>
            <a:off x="1981200" y="3213100"/>
            <a:ext cx="4724400" cy="120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</a:pPr>
            <a:endParaRPr lang="en-GB" altLang="ja-JP" sz="800" b="1" baseline="-25000" dirty="0">
              <a:solidFill>
                <a:srgbClr val="646464"/>
              </a:solidFill>
              <a:ea typeface="ＭＳ Ｐゴシック" pitchFamily="-44" charset="-128"/>
            </a:endParaRPr>
          </a:p>
          <a:p>
            <a:pPr marL="360363" indent="-360363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</a:pPr>
            <a:r>
              <a:rPr lang="en-GB" altLang="ja-JP" sz="1600" b="1" dirty="0">
                <a:ea typeface="ＭＳ Ｐゴシック" pitchFamily="-44" charset="-128"/>
              </a:rPr>
              <a:t>Control yourself: </a:t>
            </a:r>
            <a:r>
              <a:rPr lang="en-GB" altLang="ja-JP" sz="1600" dirty="0">
                <a:ea typeface="ＭＳ Ｐゴシック" pitchFamily="-44" charset="-128"/>
              </a:rPr>
              <a:t>Learn to be tolerant of others’ </a:t>
            </a:r>
            <a:r>
              <a:rPr lang="en-GB" altLang="ja-JP" sz="1600" dirty="0" err="1">
                <a:ea typeface="ＭＳ Ｐゴシック" pitchFamily="-44" charset="-128"/>
              </a:rPr>
              <a:t>behavior</a:t>
            </a:r>
            <a:r>
              <a:rPr lang="en-GB" altLang="ja-JP" sz="1600" dirty="0">
                <a:ea typeface="ＭＳ Ｐゴシック" pitchFamily="-44" charset="-128"/>
              </a:rPr>
              <a:t> without becoming tense, and how to control your own style preferences that make others tense</a:t>
            </a:r>
            <a:endParaRPr lang="en-US" altLang="ja-JP" sz="1600" dirty="0">
              <a:ea typeface="ＭＳ Ｐゴシック" pitchFamily="-44" charset="-128"/>
            </a:endParaRP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5857876" y="1447800"/>
            <a:ext cx="4276725" cy="3886200"/>
            <a:chOff x="4333875" y="1447800"/>
            <a:chExt cx="4276725" cy="3886200"/>
          </a:xfrm>
        </p:grpSpPr>
        <p:sp>
          <p:nvSpPr>
            <p:cNvPr id="23560" name="Line 10"/>
            <p:cNvSpPr>
              <a:spLocks noChangeShapeType="1"/>
            </p:cNvSpPr>
            <p:nvPr/>
          </p:nvSpPr>
          <p:spPr bwMode="auto">
            <a:xfrm flipH="1">
              <a:off x="6432550" y="2341563"/>
              <a:ext cx="1098550" cy="0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1" name="Line 9"/>
            <p:cNvSpPr>
              <a:spLocks noChangeShapeType="1"/>
            </p:cNvSpPr>
            <p:nvPr/>
          </p:nvSpPr>
          <p:spPr bwMode="auto">
            <a:xfrm flipH="1">
              <a:off x="6445250" y="2322513"/>
              <a:ext cx="0" cy="1079500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2" name="Line 10"/>
            <p:cNvSpPr>
              <a:spLocks noChangeShapeType="1"/>
            </p:cNvSpPr>
            <p:nvPr/>
          </p:nvSpPr>
          <p:spPr bwMode="auto">
            <a:xfrm flipH="1">
              <a:off x="5392738" y="3389313"/>
              <a:ext cx="1066800" cy="0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3" name="Line 9"/>
            <p:cNvSpPr>
              <a:spLocks noChangeShapeType="1"/>
            </p:cNvSpPr>
            <p:nvPr/>
          </p:nvSpPr>
          <p:spPr bwMode="auto">
            <a:xfrm flipH="1">
              <a:off x="5378450" y="3368675"/>
              <a:ext cx="0" cy="1079500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4" name="Line 10"/>
            <p:cNvSpPr>
              <a:spLocks noChangeShapeType="1"/>
            </p:cNvSpPr>
            <p:nvPr/>
          </p:nvSpPr>
          <p:spPr bwMode="auto">
            <a:xfrm flipH="1">
              <a:off x="4333875" y="4456113"/>
              <a:ext cx="1066800" cy="0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5" name="Line 9"/>
            <p:cNvSpPr>
              <a:spLocks noChangeShapeType="1"/>
            </p:cNvSpPr>
            <p:nvPr/>
          </p:nvSpPr>
          <p:spPr bwMode="auto">
            <a:xfrm flipH="1">
              <a:off x="4341813" y="4433888"/>
              <a:ext cx="0" cy="900112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6" name="Line 9"/>
            <p:cNvSpPr>
              <a:spLocks noChangeShapeType="1"/>
            </p:cNvSpPr>
            <p:nvPr/>
          </p:nvSpPr>
          <p:spPr bwMode="auto">
            <a:xfrm flipH="1">
              <a:off x="7534275" y="1447800"/>
              <a:ext cx="0" cy="900113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  <p:sp>
          <p:nvSpPr>
            <p:cNvPr id="23567" name="Line 10"/>
            <p:cNvSpPr>
              <a:spLocks noChangeShapeType="1"/>
            </p:cNvSpPr>
            <p:nvPr/>
          </p:nvSpPr>
          <p:spPr bwMode="auto">
            <a:xfrm flipH="1">
              <a:off x="7512050" y="1447800"/>
              <a:ext cx="1098550" cy="0"/>
            </a:xfrm>
            <a:prstGeom prst="line">
              <a:avLst/>
            </a:prstGeom>
            <a:noFill/>
            <a:ln w="50800">
              <a:solidFill>
                <a:srgbClr val="FFD200"/>
              </a:solidFill>
              <a:round/>
              <a:headEnd/>
              <a:tailEnd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nl-BE" b="1" baseline="-25000">
                <a:solidFill>
                  <a:srgbClr val="646464"/>
                </a:solidFill>
              </a:endParaRPr>
            </a:p>
          </p:txBody>
        </p:sp>
      </p:grpSp>
      <p:sp>
        <p:nvSpPr>
          <p:cNvPr id="23558" name="Rectangle 12"/>
          <p:cNvSpPr>
            <a:spLocks noChangeArrowheads="1"/>
          </p:cNvSpPr>
          <p:nvPr/>
        </p:nvSpPr>
        <p:spPr bwMode="auto">
          <a:xfrm>
            <a:off x="1981200" y="4343400"/>
            <a:ext cx="3886200" cy="1208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0363" indent="-360363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</a:pPr>
            <a:endParaRPr lang="en-GB" altLang="ja-JP" sz="800" b="1" baseline="-25000" dirty="0">
              <a:solidFill>
                <a:srgbClr val="646464"/>
              </a:solidFill>
              <a:ea typeface="ＭＳ Ｐゴシック" pitchFamily="-44" charset="-128"/>
            </a:endParaRPr>
          </a:p>
          <a:p>
            <a:pPr marL="360363" indent="-360363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pitchFamily="34" charset="0"/>
              <a:buChar char="►"/>
            </a:pPr>
            <a:r>
              <a:rPr lang="en-GB" altLang="ja-JP" sz="1600" b="1" dirty="0">
                <a:ea typeface="ＭＳ Ｐゴシック" pitchFamily="-44" charset="-128"/>
              </a:rPr>
              <a:t>Know yourself: </a:t>
            </a:r>
            <a:r>
              <a:rPr lang="en-GB" altLang="ja-JP" sz="1600" dirty="0">
                <a:ea typeface="ＭＳ Ｐゴシック" pitchFamily="-44" charset="-128"/>
              </a:rPr>
              <a:t>Know the impression you make on others, how your </a:t>
            </a:r>
            <a:r>
              <a:rPr lang="en-GB" altLang="ja-JP" sz="1600" dirty="0" err="1">
                <a:ea typeface="ＭＳ Ｐゴシック" pitchFamily="-44" charset="-128"/>
              </a:rPr>
              <a:t>behavioral</a:t>
            </a:r>
            <a:r>
              <a:rPr lang="en-GB" altLang="ja-JP" sz="1600" dirty="0">
                <a:ea typeface="ＭＳ Ｐゴシック" pitchFamily="-44" charset="-128"/>
              </a:rPr>
              <a:t> preferences can cause tension for others</a:t>
            </a:r>
            <a:endParaRPr lang="en-US" altLang="ja-JP" sz="1600" dirty="0">
              <a:ea typeface="ＭＳ Ｐゴシック" pitchFamily="-44" charset="-12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81200" y="2209801"/>
            <a:ext cx="55626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363" indent="-360363"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buFont typeface="Arial" charset="0"/>
              <a:buChar char="►"/>
              <a:defRPr/>
            </a:pPr>
            <a:r>
              <a:rPr lang="en-GB" altLang="ja-JP" sz="1600" b="1" dirty="0">
                <a:ea typeface="ＭＳ Ｐゴシック" pitchFamily="-44" charset="-128"/>
              </a:rPr>
              <a:t>Know others: </a:t>
            </a:r>
            <a:r>
              <a:rPr lang="en-GB" altLang="ja-JP" sz="1600" dirty="0">
                <a:ea typeface="ＭＳ Ｐゴシック" pitchFamily="-44" charset="-128"/>
              </a:rPr>
              <a:t>Observe others' </a:t>
            </a:r>
            <a:r>
              <a:rPr lang="en-GB" altLang="ja-JP" sz="1600" dirty="0">
                <a:ea typeface="ＭＳ Ｐゴシック" pitchFamily="-44" charset="-128"/>
              </a:rPr>
              <a:t>behaviours </a:t>
            </a:r>
            <a:r>
              <a:rPr lang="en-GB" altLang="ja-JP" sz="1600" dirty="0">
                <a:ea typeface="ＭＳ Ｐゴシック" pitchFamily="-44" charset="-128"/>
              </a:rPr>
              <a:t>to learn about their tension levels, how they respond to your messages, and what you can do to make the interaction more comfortable and effective</a:t>
            </a:r>
          </a:p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FFD200"/>
              </a:buClr>
              <a:buSzPct val="75000"/>
              <a:defRPr/>
            </a:pPr>
            <a:endParaRPr lang="en-GB" altLang="ja-JP" sz="2000" b="1" baseline="-25000" dirty="0">
              <a:ea typeface="ＭＳ Ｐゴシック" pitchFamily="-4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4521226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Activity: list the strengths and blind spots of your style  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>
                <a:ea typeface="ＭＳ Ｐゴシック" pitchFamily="-44" charset="-128"/>
              </a:rPr>
              <a:t>Each style gathers together in one area of the room.</a:t>
            </a:r>
          </a:p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>
                <a:ea typeface="ＭＳ Ｐゴシック" pitchFamily="-44" charset="-128"/>
              </a:rPr>
              <a:t>Develop a descriptive phrase or quote for a bumper sticker that would describe your style</a:t>
            </a:r>
          </a:p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>
                <a:ea typeface="ＭＳ Ｐゴシック" pitchFamily="-44" charset="-128"/>
              </a:rPr>
              <a:t>List five strengths of your style</a:t>
            </a:r>
          </a:p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>
                <a:ea typeface="ＭＳ Ｐゴシック" pitchFamily="-44" charset="-128"/>
              </a:rPr>
              <a:t>List five </a:t>
            </a:r>
            <a:r>
              <a:rPr lang="en-US" sz="2400" dirty="0" smtClean="0"/>
              <a:t>challenges in your style</a:t>
            </a:r>
          </a:p>
          <a:p>
            <a:pPr>
              <a:buSzPct val="75000"/>
              <a:buFont typeface="Arial" pitchFamily="34" charset="0"/>
              <a:buChar char="►"/>
              <a:defRPr/>
            </a:pPr>
            <a:r>
              <a:rPr lang="en-US" sz="2400" dirty="0" smtClean="0"/>
              <a:t>What do you expect to learn from this course?</a:t>
            </a:r>
          </a:p>
        </p:txBody>
      </p:sp>
    </p:spTree>
    <p:extLst>
      <p:ext uri="{BB962C8B-B14F-4D97-AF65-F5344CB8AC3E}">
        <p14:creationId xmlns:p14="http://schemas.microsoft.com/office/powerpoint/2010/main" val="152117925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Any Questions?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Thank you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189383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Lesson objectives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9614" y="1636116"/>
            <a:ext cx="8231187" cy="3831647"/>
          </a:xfrm>
        </p:spPr>
        <p:txBody>
          <a:bodyPr>
            <a:normAutofit/>
          </a:bodyPr>
          <a:lstStyle/>
          <a:p>
            <a:pPr>
              <a:buSzPct val="75000"/>
              <a:buFont typeface="Arial" pitchFamily="34" charset="0"/>
              <a:buChar char="►"/>
            </a:pPr>
            <a:r>
              <a:rPr lang="en-GB" altLang="ja-JP" sz="2800" dirty="0" smtClean="0">
                <a:ea typeface="ＭＳ Ｐゴシック" pitchFamily="-44" charset="-128"/>
              </a:rPr>
              <a:t>Think about </a:t>
            </a:r>
            <a:r>
              <a:rPr lang="en-GB" altLang="ja-JP" sz="2800" dirty="0" smtClean="0">
                <a:ea typeface="ＭＳ Ｐゴシック" pitchFamily="-44" charset="-128"/>
              </a:rPr>
              <a:t>your personal style</a:t>
            </a:r>
            <a:endParaRPr lang="en-US" sz="2800" dirty="0" smtClean="0"/>
          </a:p>
          <a:p>
            <a:pPr>
              <a:buSzPct val="75000"/>
              <a:buFont typeface="Arial" pitchFamily="34" charset="0"/>
              <a:buChar char="►"/>
            </a:pPr>
            <a:r>
              <a:rPr lang="en-US" sz="2400" dirty="0" smtClean="0">
                <a:ea typeface="ＭＳ Ｐゴシック" pitchFamily="-44" charset="-128"/>
              </a:rPr>
              <a:t>Consider how you could adapt your style to build better relationships and build </a:t>
            </a:r>
            <a:r>
              <a:rPr lang="en-US" sz="2400" dirty="0" smtClean="0"/>
              <a:t>high-performing teams</a:t>
            </a:r>
            <a:r>
              <a:rPr lang="en-US" sz="2400" dirty="0" smtClean="0"/>
              <a:t>?</a:t>
            </a:r>
            <a:endParaRPr lang="en-US" sz="2400" dirty="0" smtClean="0">
              <a:ea typeface="ＭＳ Ｐゴシック" pitchFamily="-44" charset="-128"/>
            </a:endParaRPr>
          </a:p>
          <a:p>
            <a:pPr>
              <a:buSzPct val="75000"/>
              <a:buFont typeface="Arial" pitchFamily="34" charset="0"/>
              <a:buChar char="►"/>
            </a:pPr>
            <a:r>
              <a:rPr lang="en-US" sz="2400" dirty="0" smtClean="0">
                <a:ea typeface="ＭＳ Ｐゴシック" pitchFamily="-44" charset="-128"/>
              </a:rPr>
              <a:t>Consider </a:t>
            </a:r>
            <a:r>
              <a:rPr lang="en-US" sz="2400" dirty="0" smtClean="0">
                <a:ea typeface="ＭＳ Ｐゴシック" pitchFamily="-44" charset="-128"/>
              </a:rPr>
              <a:t>how </a:t>
            </a:r>
            <a:r>
              <a:rPr lang="en-US" sz="2400" dirty="0" smtClean="0">
                <a:ea typeface="ＭＳ Ｐゴシック" pitchFamily="-44" charset="-128"/>
              </a:rPr>
              <a:t>flexing your personal style helps you deliver Exceptional team Service</a:t>
            </a:r>
            <a:endParaRPr lang="en-US" sz="2400" strike="sngStrike" dirty="0" smtClean="0">
              <a:ea typeface="ＭＳ Ｐゴシック" pitchFamily="-4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051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What is Social Style?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SzPct val="75000"/>
              <a:buFont typeface="Arial" pitchFamily="34" charset="0"/>
              <a:buChar char="►"/>
            </a:pPr>
            <a:r>
              <a:rPr lang="en-US" sz="2400" dirty="0">
                <a:ea typeface="ＭＳ Ｐゴシック" pitchFamily="-44" charset="-128"/>
              </a:rPr>
              <a:t>A </a:t>
            </a:r>
            <a:r>
              <a:rPr lang="en-US" sz="2400" b="1" dirty="0">
                <a:ea typeface="ＭＳ Ｐゴシック" pitchFamily="-44" charset="-128"/>
              </a:rPr>
              <a:t>model</a:t>
            </a:r>
            <a:r>
              <a:rPr lang="en-US" sz="2400" dirty="0">
                <a:ea typeface="ＭＳ Ｐゴシック" pitchFamily="-44" charset="-128"/>
              </a:rPr>
              <a:t> for understanding people’s different behavioral styles and using this information to interact more effectively and inclusively with others</a:t>
            </a:r>
          </a:p>
          <a:p>
            <a:pPr>
              <a:buSzPct val="75000"/>
              <a:buFont typeface="Arial" pitchFamily="34" charset="0"/>
              <a:buChar char="►"/>
            </a:pPr>
            <a:r>
              <a:rPr lang="en-US" sz="2400" dirty="0">
                <a:ea typeface="ＭＳ Ｐゴシック" pitchFamily="-44" charset="-128"/>
              </a:rPr>
              <a:t>The </a:t>
            </a:r>
            <a:r>
              <a:rPr lang="en-US" sz="2400" b="1" dirty="0">
                <a:ea typeface="ＭＳ Ｐゴシック" pitchFamily="-44" charset="-128"/>
              </a:rPr>
              <a:t>pattern of behavior </a:t>
            </a:r>
            <a:r>
              <a:rPr lang="en-US" sz="2400" dirty="0">
                <a:ea typeface="ＭＳ Ｐゴシック" pitchFamily="-44" charset="-128"/>
              </a:rPr>
              <a:t>that people </a:t>
            </a:r>
            <a:r>
              <a:rPr lang="en-US" sz="2400" b="1" dirty="0">
                <a:ea typeface="ＭＳ Ｐゴシック" pitchFamily="-44" charset="-128"/>
              </a:rPr>
              <a:t>tend</a:t>
            </a:r>
            <a:r>
              <a:rPr lang="en-US" sz="2400" dirty="0">
                <a:ea typeface="ＭＳ Ｐゴシック" pitchFamily="-44" charset="-128"/>
              </a:rPr>
              <a:t> to use in their interactions with others</a:t>
            </a:r>
          </a:p>
          <a:p>
            <a:pPr>
              <a:buSzPct val="75000"/>
              <a:buFont typeface="Arial" pitchFamily="34" charset="0"/>
              <a:buChar char="►"/>
            </a:pPr>
            <a:r>
              <a:rPr lang="en-US" sz="2400" dirty="0">
                <a:ea typeface="ＭＳ Ｐゴシック" pitchFamily="-44" charset="-128"/>
              </a:rPr>
              <a:t>Determined by </a:t>
            </a:r>
            <a:r>
              <a:rPr lang="en-US" sz="2400" b="1" dirty="0">
                <a:ea typeface="ＭＳ Ｐゴシック" pitchFamily="-44" charset="-128"/>
              </a:rPr>
              <a:t>observable behaviors</a:t>
            </a:r>
            <a:r>
              <a:rPr lang="en-US" sz="2400" dirty="0">
                <a:ea typeface="ＭＳ Ｐゴシック" pitchFamily="-44" charset="-128"/>
              </a:rPr>
              <a:t>, verbal and non-verbal, that co-workers and team members agree upon as </a:t>
            </a:r>
            <a:r>
              <a:rPr lang="en-US" sz="2400" b="1" dirty="0">
                <a:ea typeface="ＭＳ Ｐゴシック" pitchFamily="-44" charset="-128"/>
              </a:rPr>
              <a:t>typical </a:t>
            </a:r>
            <a:r>
              <a:rPr lang="en-US" sz="2400" dirty="0" smtClean="0"/>
              <a:t>of a person’s behavior</a:t>
            </a:r>
          </a:p>
        </p:txBody>
      </p:sp>
      <p:sp>
        <p:nvSpPr>
          <p:cNvPr id="12292" name="Text Box 33"/>
          <p:cNvSpPr txBox="1">
            <a:spLocks noChangeArrowheads="1"/>
          </p:cNvSpPr>
          <p:nvPr/>
        </p:nvSpPr>
        <p:spPr bwMode="gray">
          <a:xfrm>
            <a:off x="1981200" y="5543550"/>
            <a:ext cx="82296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endParaRPr lang="en-US" sz="700" i="1"/>
          </a:p>
          <a:p>
            <a:pPr eaLnBrk="0" hangingPunct="0"/>
            <a:r>
              <a:rPr lang="en-US" sz="700" i="1"/>
              <a:t>Content for this page was provided by TRACOM Group. Copyright </a:t>
            </a:r>
            <a:r>
              <a:rPr lang="en-US" sz="700" i="1">
                <a:cs typeface="Arial" pitchFamily="34" charset="0"/>
              </a:rPr>
              <a:t>© 2010 by TRACOM Corporation. </a:t>
            </a:r>
          </a:p>
        </p:txBody>
      </p:sp>
    </p:spTree>
    <p:extLst>
      <p:ext uri="{BB962C8B-B14F-4D97-AF65-F5344CB8AC3E}">
        <p14:creationId xmlns:p14="http://schemas.microsoft.com/office/powerpoint/2010/main" val="14146265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Why is Social Style valuable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75000"/>
              <a:buFont typeface="Arial" pitchFamily="34" charset="0"/>
              <a:buChar char="►"/>
            </a:pPr>
            <a:r>
              <a:rPr lang="en-US" sz="2400" dirty="0" smtClean="0">
                <a:ea typeface="ＭＳ Ｐゴシック" pitchFamily="-44" charset="-128"/>
              </a:rPr>
              <a:t>Knowing how people typically behave allows you to predict their behavior in future situations</a:t>
            </a:r>
          </a:p>
          <a:p>
            <a:pPr>
              <a:buSzPct val="75000"/>
              <a:buFont typeface="Arial" pitchFamily="34" charset="0"/>
              <a:buChar char="►"/>
            </a:pPr>
            <a:r>
              <a:rPr lang="en-US" sz="2400" dirty="0" smtClean="0">
                <a:ea typeface="ＭＳ Ｐゴシック" pitchFamily="-44" charset="-128"/>
              </a:rPr>
              <a:t>Helps you build better relationships by demonstrating inclusive behaviors – observing, recognizing diverse styles, flexing your own style and working with others in their preferred </a:t>
            </a:r>
            <a:r>
              <a:rPr lang="en-US" sz="2400" dirty="0" smtClean="0"/>
              <a:t>ways</a:t>
            </a:r>
            <a:endParaRPr lang="en-US" sz="2400" dirty="0" smtClean="0"/>
          </a:p>
        </p:txBody>
      </p:sp>
      <p:sp>
        <p:nvSpPr>
          <p:cNvPr id="13316" name="Text Box 33"/>
          <p:cNvSpPr txBox="1">
            <a:spLocks noChangeArrowheads="1"/>
          </p:cNvSpPr>
          <p:nvPr/>
        </p:nvSpPr>
        <p:spPr bwMode="gray">
          <a:xfrm>
            <a:off x="1981200" y="5543550"/>
            <a:ext cx="82296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endParaRPr lang="en-US" sz="700" i="1"/>
          </a:p>
          <a:p>
            <a:pPr eaLnBrk="0" hangingPunct="0"/>
            <a:r>
              <a:rPr lang="en-US" sz="700" i="1"/>
              <a:t>Content for this page was provided by TRACOM Group. Copyright </a:t>
            </a:r>
            <a:r>
              <a:rPr lang="en-US" sz="700" i="1">
                <a:cs typeface="Arial" pitchFamily="34" charset="0"/>
              </a:rPr>
              <a:t>© 2010 by TRACOM Corporation. </a:t>
            </a:r>
          </a:p>
        </p:txBody>
      </p:sp>
    </p:spTree>
    <p:extLst>
      <p:ext uri="{BB962C8B-B14F-4D97-AF65-F5344CB8AC3E}">
        <p14:creationId xmlns:p14="http://schemas.microsoft.com/office/powerpoint/2010/main" val="4697177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979614" y="1423987"/>
            <a:ext cx="4266639" cy="3727561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SzPct val="75000"/>
              <a:buFont typeface="Arial" pitchFamily="34" charset="0"/>
              <a:buChar char="►"/>
            </a:pPr>
            <a:r>
              <a:rPr lang="en-GB" altLang="ja-JP" b="1" dirty="0" err="1">
                <a:ea typeface="ＭＳ Ｐゴシック" pitchFamily="-44" charset="-128"/>
              </a:rPr>
              <a:t>Behavior</a:t>
            </a:r>
            <a:r>
              <a:rPr lang="en-GB" altLang="ja-JP" b="1" dirty="0">
                <a:ea typeface="ＭＳ Ｐゴシック" pitchFamily="-44" charset="-128"/>
              </a:rPr>
              <a:t>: </a:t>
            </a:r>
            <a:r>
              <a:rPr lang="en-GB" altLang="ja-JP" dirty="0">
                <a:ea typeface="ＭＳ Ｐゴシック" pitchFamily="-44" charset="-128"/>
              </a:rPr>
              <a:t>What you say (verbal) and what you do (non-verbal)</a:t>
            </a:r>
          </a:p>
          <a:p>
            <a:pPr marL="285750" indent="-285750">
              <a:buSzPct val="75000"/>
              <a:buFont typeface="Arial" pitchFamily="34" charset="0"/>
              <a:buChar char="►"/>
            </a:pPr>
            <a:r>
              <a:rPr lang="en-US" sz="1900" b="1" dirty="0" smtClean="0">
                <a:ea typeface="ＭＳ Ｐゴシック" pitchFamily="-44" charset="-128"/>
              </a:rPr>
              <a:t>Interpersonal behavior: </a:t>
            </a:r>
            <a:r>
              <a:rPr lang="en-US" sz="1900" dirty="0" smtClean="0">
                <a:ea typeface="ＭＳ Ｐゴシック" pitchFamily="-44" charset="-128"/>
              </a:rPr>
              <a:t>What you say and do when interacting with one or more people</a:t>
            </a:r>
          </a:p>
          <a:p>
            <a:pPr marL="360363" indent="-360363">
              <a:spcBef>
                <a:spcPct val="20000"/>
              </a:spcBef>
              <a:buClr>
                <a:srgbClr val="FFD200"/>
              </a:buClr>
              <a:buSzPct val="75000"/>
              <a:buFont typeface="Arial" pitchFamily="34" charset="0"/>
              <a:buChar char="►"/>
            </a:pPr>
            <a:r>
              <a:rPr lang="en-GB" sz="1900" b="1" dirty="0" smtClean="0">
                <a:ea typeface="ＭＳ Ｐゴシック" pitchFamily="-44" charset="-128"/>
              </a:rPr>
              <a:t>Social Style™: </a:t>
            </a:r>
            <a:r>
              <a:rPr lang="en-GB" sz="1900" dirty="0" smtClean="0">
                <a:ea typeface="ＭＳ Ｐゴシック" pitchFamily="-44" charset="-128"/>
              </a:rPr>
              <a:t>A particular pattern</a:t>
            </a:r>
            <a:r>
              <a:rPr lang="en-US" sz="1900" b="1" dirty="0" smtClean="0">
                <a:ea typeface="ＭＳ Ｐゴシック" pitchFamily="-44" charset="-128"/>
              </a:rPr>
              <a:t> </a:t>
            </a:r>
            <a:r>
              <a:rPr lang="en-GB" sz="1900" dirty="0" smtClean="0">
                <a:ea typeface="ＭＳ Ｐゴシック" pitchFamily="-44" charset="-128"/>
              </a:rPr>
              <a:t>of actions that others can observe and agree upon for describing behaviour</a:t>
            </a:r>
          </a:p>
          <a:p>
            <a:pPr marL="360363" indent="-360363">
              <a:spcBef>
                <a:spcPct val="20000"/>
              </a:spcBef>
              <a:buClr>
                <a:srgbClr val="FFD200"/>
              </a:buClr>
              <a:buSzPct val="75000"/>
              <a:buFont typeface="Arial" pitchFamily="34" charset="0"/>
              <a:buChar char="►"/>
            </a:pPr>
            <a:r>
              <a:rPr lang="en-GB" altLang="ja-JP" sz="1900" b="1" dirty="0" smtClean="0">
                <a:solidFill>
                  <a:schemeClr val="tx1"/>
                </a:solidFill>
                <a:ea typeface="ＭＳ Ｐゴシック" pitchFamily="-44" charset="-128"/>
              </a:rPr>
              <a:t>Personality: Combination of values</a:t>
            </a:r>
            <a:r>
              <a:rPr lang="en-GB" altLang="ja-JP" sz="1900" dirty="0" smtClean="0">
                <a:solidFill>
                  <a:schemeClr val="tx1"/>
                </a:solidFill>
                <a:ea typeface="ＭＳ Ｐゴシック" pitchFamily="-44" charset="-128"/>
              </a:rPr>
              <a:t>, ideas, motivations, attitudes and abilities, as well as the </a:t>
            </a:r>
            <a:r>
              <a:rPr lang="en-GB" altLang="ja-JP" sz="1900" dirty="0" err="1" smtClean="0">
                <a:solidFill>
                  <a:schemeClr val="tx1"/>
                </a:solidFill>
                <a:ea typeface="ＭＳ Ｐゴシック" pitchFamily="-44" charset="-128"/>
              </a:rPr>
              <a:t>behavior</a:t>
            </a:r>
            <a:r>
              <a:rPr lang="en-GB" altLang="ja-JP" sz="1900" dirty="0" smtClean="0">
                <a:solidFill>
                  <a:schemeClr val="tx1"/>
                </a:solidFill>
                <a:ea typeface="ＭＳ Ｐゴシック" pitchFamily="-44" charset="-128"/>
              </a:rPr>
              <a:t> that others can observe that encompasses everything a person is</a:t>
            </a:r>
          </a:p>
          <a:p>
            <a:pPr marL="0" indent="0">
              <a:buSzPct val="75000"/>
              <a:buNone/>
            </a:pPr>
            <a:endParaRPr lang="en-US" dirty="0" smtClean="0">
              <a:solidFill>
                <a:schemeClr val="tx1"/>
              </a:solidFill>
              <a:latin typeface="Antique Olive Roman" charset="0"/>
            </a:endParaRPr>
          </a:p>
          <a:p>
            <a:pPr eaLnBrk="1" hangingPunct="1"/>
            <a:endParaRPr lang="en-US" dirty="0">
              <a:solidFill>
                <a:schemeClr val="tx1"/>
              </a:solidFill>
              <a:ea typeface="ＭＳ Ｐゴシック" pitchFamily="-44" charset="-128"/>
            </a:endParaRPr>
          </a:p>
        </p:txBody>
      </p:sp>
      <p:sp>
        <p:nvSpPr>
          <p:cNvPr id="14339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Behavior and personality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gray">
          <a:xfrm>
            <a:off x="1981200" y="5486401"/>
            <a:ext cx="82296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/>
            <a:r>
              <a:rPr lang="en-US" sz="1000" i="1"/>
              <a:t>Content for this page was provided by TRACOM Group. Copyright </a:t>
            </a:r>
            <a:r>
              <a:rPr lang="en-US" sz="1000" i="1">
                <a:cs typeface="Arial" pitchFamily="34" charset="0"/>
              </a:rPr>
              <a:t>© 2005 by TRACOM Corporation. </a:t>
            </a:r>
          </a:p>
          <a:p>
            <a:pPr algn="l" eaLnBrk="0" hangingPunct="0"/>
            <a:r>
              <a:rPr lang="en-US" sz="1000" i="1"/>
              <a:t>SOCIAL STYLE is a service mark and SOCIAL STYLE MODEL is a trademark of The TRACOM Corporation.</a:t>
            </a:r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 bwMode="auto">
          <a:xfrm>
            <a:off x="3622675" y="2936875"/>
            <a:ext cx="228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360363" indent="-360363">
              <a:spcBef>
                <a:spcPct val="20000"/>
              </a:spcBef>
              <a:buClr>
                <a:srgbClr val="FFD200"/>
              </a:buClr>
              <a:buSzPct val="75000"/>
              <a:defRPr/>
            </a:pPr>
            <a:endParaRPr lang="en-US" sz="1000" kern="0" dirty="0">
              <a:solidFill>
                <a:srgbClr val="646464"/>
              </a:solidFill>
              <a:ea typeface="ＭＳ Ｐゴシック" pitchFamily="-4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2347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184857" y="2463801"/>
            <a:ext cx="8489370" cy="2624138"/>
            <a:chOff x="472" y="1664"/>
            <a:chExt cx="4662" cy="1653"/>
          </a:xfrm>
        </p:grpSpPr>
        <p:sp>
          <p:nvSpPr>
            <p:cNvPr id="15366" name="Text Box 6"/>
            <p:cNvSpPr txBox="1">
              <a:spLocks noChangeArrowheads="1"/>
            </p:cNvSpPr>
            <p:nvPr/>
          </p:nvSpPr>
          <p:spPr bwMode="gray">
            <a:xfrm>
              <a:off x="1728" y="1664"/>
              <a:ext cx="1344" cy="7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altLang="en-US" sz="2200" dirty="0">
                  <a:solidFill>
                    <a:schemeClr val="bg1"/>
                  </a:solidFill>
                </a:rPr>
                <a:t>asking with</a:t>
              </a:r>
              <a:br>
                <a:rPr lang="en-US" altLang="en-US" sz="2200" dirty="0">
                  <a:solidFill>
                    <a:schemeClr val="bg1"/>
                  </a:solidFill>
                </a:rPr>
              </a:br>
              <a:r>
                <a:rPr lang="en-US" altLang="en-US" sz="2200" dirty="0" err="1" smtClean="0">
                  <a:solidFill>
                    <a:schemeClr val="bg1"/>
                  </a:solidFill>
                </a:rPr>
                <a:t>some</a:t>
              </a:r>
              <a:r>
                <a:rPr lang="en-US" altLang="en-US" sz="2200" dirty="0" err="1" smtClean="0"/>
                <a:t>Asking</a:t>
              </a:r>
              <a:r>
                <a:rPr lang="en-US" altLang="en-US" sz="2200" dirty="0" smtClean="0"/>
                <a:t> with some telling</a:t>
              </a:r>
              <a:endParaRPr lang="en-US" altLang="en-US" sz="2400" dirty="0">
                <a:solidFill>
                  <a:schemeClr val="bg1"/>
                </a:solidFill>
              </a:endParaRP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gray">
            <a:xfrm>
              <a:off x="3636" y="1664"/>
              <a:ext cx="1072" cy="2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altLang="en-US" sz="2200" dirty="0" smtClean="0"/>
                <a:t>More Telling</a:t>
              </a:r>
              <a:endParaRPr lang="en-US" altLang="en-US" sz="2000" dirty="0"/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gray">
            <a:xfrm>
              <a:off x="1296" y="2896"/>
              <a:ext cx="1174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altLang="en-US" sz="2200" dirty="0" err="1" smtClean="0">
                  <a:solidFill>
                    <a:schemeClr val="bg1"/>
                  </a:solidFill>
                </a:rPr>
                <a:t>M</a:t>
              </a:r>
              <a:r>
                <a:rPr lang="en-US" altLang="en-US" sz="2200" dirty="0" err="1"/>
                <a:t>M</a:t>
              </a:r>
              <a:r>
                <a:rPr lang="en-US" altLang="en-US" sz="2200" dirty="0" err="1" smtClean="0"/>
                <a:t>ore</a:t>
              </a:r>
              <a:r>
                <a:rPr lang="en-US" altLang="en-US" sz="2200" dirty="0" smtClean="0"/>
                <a:t> asking</a:t>
              </a:r>
              <a:endParaRPr lang="en-US" altLang="en-US" sz="2200" dirty="0">
                <a:solidFill>
                  <a:schemeClr val="bg1"/>
                </a:solidFill>
              </a:endParaRPr>
            </a:p>
            <a:p>
              <a:pPr eaLnBrk="0" hangingPunct="0">
                <a:lnSpc>
                  <a:spcPct val="85000"/>
                </a:lnSpc>
              </a:pPr>
              <a:r>
                <a:rPr lang="en-US" altLang="en-US" sz="2200" dirty="0">
                  <a:solidFill>
                    <a:schemeClr val="bg1"/>
                  </a:solidFill>
                </a:rPr>
                <a:t>asking</a:t>
              </a:r>
              <a:endParaRPr lang="en-US" alt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gray">
            <a:xfrm>
              <a:off x="2526" y="2896"/>
              <a:ext cx="1410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85000"/>
                </a:lnSpc>
              </a:pPr>
              <a:r>
                <a:rPr lang="en-US" altLang="en-US" sz="2200" dirty="0" smtClean="0"/>
                <a:t>Telling with some asking</a:t>
              </a:r>
              <a:endParaRPr lang="en-US" altLang="en-US" sz="2000" dirty="0"/>
            </a:p>
          </p:txBody>
        </p:sp>
        <p:sp>
          <p:nvSpPr>
            <p:cNvPr id="15370" name="AutoShape 10"/>
            <p:cNvSpPr>
              <a:spLocks noChangeArrowheads="1"/>
            </p:cNvSpPr>
            <p:nvPr/>
          </p:nvSpPr>
          <p:spPr bwMode="gray">
            <a:xfrm flipH="1">
              <a:off x="1561" y="2752"/>
              <a:ext cx="144" cy="136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>
                <a:solidFill>
                  <a:schemeClr val="accent2"/>
                </a:solidFill>
              </a:endParaRPr>
            </a:p>
          </p:txBody>
        </p:sp>
        <p:sp>
          <p:nvSpPr>
            <p:cNvPr id="15371" name="AutoShape 11"/>
            <p:cNvSpPr>
              <a:spLocks noChangeArrowheads="1"/>
            </p:cNvSpPr>
            <p:nvPr/>
          </p:nvSpPr>
          <p:spPr bwMode="gray">
            <a:xfrm flipH="1">
              <a:off x="3159" y="2752"/>
              <a:ext cx="144" cy="136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nl-NL">
                <a:solidFill>
                  <a:schemeClr val="accent2"/>
                </a:solidFill>
              </a:endParaRPr>
            </a:p>
          </p:txBody>
        </p:sp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472" y="2176"/>
              <a:ext cx="4662" cy="581"/>
              <a:chOff x="472" y="2176"/>
              <a:chExt cx="4662" cy="581"/>
            </a:xfrm>
          </p:grpSpPr>
          <p:sp>
            <p:nvSpPr>
              <p:cNvPr id="15377" name="Rectangle 13"/>
              <p:cNvSpPr>
                <a:spLocks noChangeArrowheads="1"/>
              </p:cNvSpPr>
              <p:nvPr/>
            </p:nvSpPr>
            <p:spPr bwMode="gray">
              <a:xfrm>
                <a:off x="2037" y="2271"/>
                <a:ext cx="761" cy="389"/>
              </a:xfrm>
              <a:prstGeom prst="rect">
                <a:avLst/>
              </a:prstGeom>
              <a:solidFill>
                <a:srgbClr val="FFE693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378" name="Rectangle 14"/>
              <p:cNvSpPr>
                <a:spLocks noChangeArrowheads="1"/>
              </p:cNvSpPr>
              <p:nvPr/>
            </p:nvSpPr>
            <p:spPr bwMode="gray">
              <a:xfrm>
                <a:off x="1249" y="2271"/>
                <a:ext cx="752" cy="389"/>
              </a:xfrm>
              <a:prstGeom prst="rect">
                <a:avLst/>
              </a:prstGeom>
              <a:solidFill>
                <a:srgbClr val="FFD200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379" name="Rectangle 15"/>
              <p:cNvSpPr>
                <a:spLocks noChangeArrowheads="1"/>
              </p:cNvSpPr>
              <p:nvPr/>
            </p:nvSpPr>
            <p:spPr bwMode="gray">
              <a:xfrm>
                <a:off x="2834" y="2271"/>
                <a:ext cx="746" cy="389"/>
              </a:xfrm>
              <a:prstGeom prst="rect">
                <a:avLst/>
              </a:prstGeom>
              <a:solidFill>
                <a:srgbClr val="C9C8CB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380" name="Rectangle 16"/>
              <p:cNvSpPr>
                <a:spLocks noChangeArrowheads="1"/>
              </p:cNvSpPr>
              <p:nvPr/>
            </p:nvSpPr>
            <p:spPr bwMode="gray">
              <a:xfrm>
                <a:off x="3616" y="2271"/>
                <a:ext cx="748" cy="389"/>
              </a:xfrm>
              <a:prstGeom prst="rect">
                <a:avLst/>
              </a:prstGeom>
              <a:solidFill>
                <a:srgbClr val="A3A2A6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15381" name="Freeform 17"/>
              <p:cNvSpPr>
                <a:spLocks/>
              </p:cNvSpPr>
              <p:nvPr/>
            </p:nvSpPr>
            <p:spPr bwMode="gray">
              <a:xfrm>
                <a:off x="472" y="2176"/>
                <a:ext cx="779" cy="581"/>
              </a:xfrm>
              <a:custGeom>
                <a:avLst/>
                <a:gdLst>
                  <a:gd name="T0" fmla="*/ 0 w 868"/>
                  <a:gd name="T1" fmla="*/ 46 h 648"/>
                  <a:gd name="T2" fmla="*/ 123 w 868"/>
                  <a:gd name="T3" fmla="*/ 0 h 648"/>
                  <a:gd name="T4" fmla="*/ 123 w 868"/>
                  <a:gd name="T5" fmla="*/ 91 h 648"/>
                  <a:gd name="T6" fmla="*/ 0 w 868"/>
                  <a:gd name="T7" fmla="*/ 46 h 6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68"/>
                  <a:gd name="T13" fmla="*/ 0 h 648"/>
                  <a:gd name="T14" fmla="*/ 868 w 868"/>
                  <a:gd name="T15" fmla="*/ 648 h 6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68" h="648">
                    <a:moveTo>
                      <a:pt x="0" y="324"/>
                    </a:moveTo>
                    <a:lnTo>
                      <a:pt x="868" y="0"/>
                    </a:lnTo>
                    <a:lnTo>
                      <a:pt x="868" y="648"/>
                    </a:lnTo>
                    <a:lnTo>
                      <a:pt x="0" y="324"/>
                    </a:lnTo>
                    <a:close/>
                  </a:path>
                </a:pathLst>
              </a:custGeom>
              <a:solidFill>
                <a:srgbClr val="FFD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5382" name="Freeform 18"/>
              <p:cNvSpPr>
                <a:spLocks/>
              </p:cNvSpPr>
              <p:nvPr/>
            </p:nvSpPr>
            <p:spPr bwMode="gray">
              <a:xfrm>
                <a:off x="4355" y="2176"/>
                <a:ext cx="779" cy="581"/>
              </a:xfrm>
              <a:custGeom>
                <a:avLst/>
                <a:gdLst>
                  <a:gd name="T0" fmla="*/ 123 w 868"/>
                  <a:gd name="T1" fmla="*/ 46 h 648"/>
                  <a:gd name="T2" fmla="*/ 0 w 868"/>
                  <a:gd name="T3" fmla="*/ 0 h 648"/>
                  <a:gd name="T4" fmla="*/ 0 w 868"/>
                  <a:gd name="T5" fmla="*/ 91 h 648"/>
                  <a:gd name="T6" fmla="*/ 123 w 868"/>
                  <a:gd name="T7" fmla="*/ 46 h 64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68"/>
                  <a:gd name="T13" fmla="*/ 0 h 648"/>
                  <a:gd name="T14" fmla="*/ 868 w 868"/>
                  <a:gd name="T15" fmla="*/ 648 h 64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68" h="648">
                    <a:moveTo>
                      <a:pt x="868" y="324"/>
                    </a:moveTo>
                    <a:lnTo>
                      <a:pt x="0" y="0"/>
                    </a:lnTo>
                    <a:lnTo>
                      <a:pt x="0" y="648"/>
                    </a:lnTo>
                    <a:lnTo>
                      <a:pt x="868" y="324"/>
                    </a:lnTo>
                    <a:close/>
                  </a:path>
                </a:pathLst>
              </a:custGeom>
              <a:solidFill>
                <a:srgbClr val="A3A2A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15373" name="Text Box 23"/>
            <p:cNvSpPr txBox="1">
              <a:spLocks noChangeArrowheads="1"/>
            </p:cNvSpPr>
            <p:nvPr/>
          </p:nvSpPr>
          <p:spPr bwMode="gray">
            <a:xfrm>
              <a:off x="787" y="2266"/>
              <a:ext cx="48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2400" dirty="0">
                  <a:solidFill>
                    <a:srgbClr val="646464"/>
                  </a:solidFill>
                </a:rPr>
                <a:t>Asks</a:t>
              </a:r>
            </a:p>
          </p:txBody>
        </p:sp>
        <p:sp>
          <p:nvSpPr>
            <p:cNvPr id="15374" name="Text Box 24"/>
            <p:cNvSpPr txBox="1">
              <a:spLocks noChangeArrowheads="1"/>
            </p:cNvSpPr>
            <p:nvPr/>
          </p:nvSpPr>
          <p:spPr bwMode="gray">
            <a:xfrm>
              <a:off x="4308" y="2266"/>
              <a:ext cx="50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l" eaLnBrk="0" hangingPunct="0"/>
              <a:r>
                <a:rPr lang="en-US" altLang="en-US" sz="2400" dirty="0">
                  <a:solidFill>
                    <a:srgbClr val="646464"/>
                  </a:solidFill>
                </a:rPr>
                <a:t>Tells</a:t>
              </a:r>
            </a:p>
          </p:txBody>
        </p:sp>
        <p:sp>
          <p:nvSpPr>
            <p:cNvPr id="15375" name="AutoShape 25"/>
            <p:cNvSpPr>
              <a:spLocks noChangeArrowheads="1"/>
            </p:cNvSpPr>
            <p:nvPr/>
          </p:nvSpPr>
          <p:spPr bwMode="gray">
            <a:xfrm rot="10800000" flipH="1">
              <a:off x="3882" y="2088"/>
              <a:ext cx="144" cy="136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nl-NL">
                <a:solidFill>
                  <a:schemeClr val="accent2"/>
                </a:solidFill>
              </a:endParaRPr>
            </a:p>
          </p:txBody>
        </p:sp>
        <p:sp>
          <p:nvSpPr>
            <p:cNvPr id="15376" name="AutoShape 26"/>
            <p:cNvSpPr>
              <a:spLocks noChangeArrowheads="1"/>
            </p:cNvSpPr>
            <p:nvPr/>
          </p:nvSpPr>
          <p:spPr bwMode="gray">
            <a:xfrm rot="10800000" flipH="1">
              <a:off x="2328" y="2088"/>
              <a:ext cx="144" cy="136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noFill/>
              <a:miter lim="800000"/>
              <a:headEnd/>
              <a:tailEnd/>
            </a:ln>
          </p:spPr>
          <p:txBody>
            <a:bodyPr rot="10800000" wrap="none" anchor="ctr"/>
            <a:lstStyle/>
            <a:p>
              <a:endParaRPr lang="nl-NL">
                <a:solidFill>
                  <a:schemeClr val="accent2"/>
                </a:solidFill>
              </a:endParaRPr>
            </a:p>
          </p:txBody>
        </p:sp>
      </p:grpSp>
      <p:sp>
        <p:nvSpPr>
          <p:cNvPr id="15363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Assertiveness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7173" name="Rectangle 3"/>
          <p:cNvSpPr>
            <a:spLocks noChangeArrowheads="1"/>
          </p:cNvSpPr>
          <p:nvPr/>
        </p:nvSpPr>
        <p:spPr bwMode="gray">
          <a:xfrm>
            <a:off x="1981201" y="1371601"/>
            <a:ext cx="8321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altLang="en-US" kern="0" dirty="0">
                <a:solidFill>
                  <a:schemeClr val="bg1"/>
                </a:solidFill>
              </a:rPr>
              <a:t>A dimension of behavior that measures the degree to which others perceive a person as tending to ask or tell in interactions with others</a:t>
            </a:r>
            <a:r>
              <a:rPr lang="en-US" altLang="en-US" i="1" dirty="0">
                <a:solidFill>
                  <a:schemeClr val="bg1"/>
                </a:solidFill>
                <a:latin typeface="Arial" charset="0"/>
              </a:rPr>
              <a:t> </a:t>
            </a:r>
          </a:p>
        </p:txBody>
      </p:sp>
      <p:sp>
        <p:nvSpPr>
          <p:cNvPr id="15365" name="Text Box 4"/>
          <p:cNvSpPr txBox="1">
            <a:spLocks noChangeArrowheads="1"/>
          </p:cNvSpPr>
          <p:nvPr/>
        </p:nvSpPr>
        <p:spPr bwMode="gray">
          <a:xfrm>
            <a:off x="1981200" y="5410201"/>
            <a:ext cx="82296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/>
            <a:r>
              <a:rPr lang="en-US" sz="1000" i="1" dirty="0">
                <a:solidFill>
                  <a:schemeClr val="bg1"/>
                </a:solidFill>
              </a:rPr>
              <a:t>Content for this page was provided by TRACOM Group. Copyright </a:t>
            </a:r>
            <a:r>
              <a:rPr lang="en-US" sz="1000" i="1" dirty="0">
                <a:solidFill>
                  <a:schemeClr val="bg1"/>
                </a:solidFill>
                <a:cs typeface="Arial" pitchFamily="34" charset="0"/>
              </a:rPr>
              <a:t>© 2005 by TRACOM Corporation. </a:t>
            </a:r>
          </a:p>
          <a:p>
            <a:pPr algn="l" eaLnBrk="0" hangingPunct="0"/>
            <a:r>
              <a:rPr lang="en-US" sz="1000" i="1" dirty="0">
                <a:solidFill>
                  <a:schemeClr val="bg1"/>
                </a:solidFill>
              </a:rPr>
              <a:t>SOCIAL STYLE is a service mark and SOCIAL STYLE MODEL is a trademark of The TRACOM Corporation</a:t>
            </a:r>
            <a:r>
              <a:rPr lang="en-US" sz="10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9974604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1"/>
          <p:cNvGrpSpPr>
            <a:grpSpLocks/>
          </p:cNvGrpSpPr>
          <p:nvPr/>
        </p:nvGrpSpPr>
        <p:grpSpPr bwMode="auto">
          <a:xfrm>
            <a:off x="2424113" y="1795464"/>
            <a:ext cx="7385050" cy="962025"/>
            <a:chOff x="556" y="1893"/>
            <a:chExt cx="4652" cy="606"/>
          </a:xfrm>
        </p:grpSpPr>
        <p:sp>
          <p:nvSpPr>
            <p:cNvPr id="16441" name="Freeform 42"/>
            <p:cNvSpPr>
              <a:spLocks/>
            </p:cNvSpPr>
            <p:nvPr/>
          </p:nvSpPr>
          <p:spPr bwMode="gray">
            <a:xfrm>
              <a:off x="570" y="1904"/>
              <a:ext cx="2325" cy="584"/>
            </a:xfrm>
            <a:custGeom>
              <a:avLst/>
              <a:gdLst>
                <a:gd name="T0" fmla="*/ 2325 w 2592"/>
                <a:gd name="T1" fmla="*/ 96 h 648"/>
                <a:gd name="T2" fmla="*/ 779 w 2592"/>
                <a:gd name="T3" fmla="*/ 96 h 648"/>
                <a:gd name="T4" fmla="*/ 779 w 2592"/>
                <a:gd name="T5" fmla="*/ 0 h 648"/>
                <a:gd name="T6" fmla="*/ 0 w 2592"/>
                <a:gd name="T7" fmla="*/ 292 h 648"/>
                <a:gd name="T8" fmla="*/ 779 w 2592"/>
                <a:gd name="T9" fmla="*/ 584 h 648"/>
                <a:gd name="T10" fmla="*/ 779 w 2592"/>
                <a:gd name="T11" fmla="*/ 487 h 648"/>
                <a:gd name="T12" fmla="*/ 2325 w 2592"/>
                <a:gd name="T13" fmla="*/ 487 h 648"/>
                <a:gd name="T14" fmla="*/ 2325 w 2592"/>
                <a:gd name="T15" fmla="*/ 96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648"/>
                <a:gd name="T26" fmla="*/ 2592 w 2592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648">
                  <a:moveTo>
                    <a:pt x="2592" y="106"/>
                  </a:moveTo>
                  <a:lnTo>
                    <a:pt x="868" y="106"/>
                  </a:lnTo>
                  <a:lnTo>
                    <a:pt x="868" y="0"/>
                  </a:lnTo>
                  <a:lnTo>
                    <a:pt x="0" y="324"/>
                  </a:lnTo>
                  <a:lnTo>
                    <a:pt x="868" y="648"/>
                  </a:lnTo>
                  <a:lnTo>
                    <a:pt x="868" y="540"/>
                  </a:lnTo>
                  <a:lnTo>
                    <a:pt x="2592" y="540"/>
                  </a:lnTo>
                  <a:lnTo>
                    <a:pt x="2592" y="106"/>
                  </a:lnTo>
                  <a:close/>
                </a:path>
              </a:pathLst>
            </a:custGeom>
            <a:solidFill>
              <a:srgbClr val="FFE8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42" name="Freeform 43"/>
            <p:cNvSpPr>
              <a:spLocks noEditPoints="1"/>
            </p:cNvSpPr>
            <p:nvPr/>
          </p:nvSpPr>
          <p:spPr bwMode="gray">
            <a:xfrm>
              <a:off x="556" y="1893"/>
              <a:ext cx="2339" cy="606"/>
            </a:xfrm>
            <a:custGeom>
              <a:avLst/>
              <a:gdLst>
                <a:gd name="T0" fmla="*/ 2337 w 2608"/>
                <a:gd name="T1" fmla="*/ 505 h 672"/>
                <a:gd name="T2" fmla="*/ 805 w 2608"/>
                <a:gd name="T3" fmla="*/ 505 h 672"/>
                <a:gd name="T4" fmla="*/ 805 w 2608"/>
                <a:gd name="T5" fmla="*/ 606 h 672"/>
                <a:gd name="T6" fmla="*/ 0 w 2608"/>
                <a:gd name="T7" fmla="*/ 303 h 672"/>
                <a:gd name="T8" fmla="*/ 0 w 2608"/>
                <a:gd name="T9" fmla="*/ 303 h 672"/>
                <a:gd name="T10" fmla="*/ 805 w 2608"/>
                <a:gd name="T11" fmla="*/ 0 h 672"/>
                <a:gd name="T12" fmla="*/ 805 w 2608"/>
                <a:gd name="T13" fmla="*/ 99 h 672"/>
                <a:gd name="T14" fmla="*/ 2339 w 2608"/>
                <a:gd name="T15" fmla="*/ 99 h 672"/>
                <a:gd name="T16" fmla="*/ 2337 w 2608"/>
                <a:gd name="T17" fmla="*/ 505 h 672"/>
                <a:gd name="T18" fmla="*/ 791 w 2608"/>
                <a:gd name="T19" fmla="*/ 114 h 672"/>
                <a:gd name="T20" fmla="*/ 791 w 2608"/>
                <a:gd name="T21" fmla="*/ 22 h 672"/>
                <a:gd name="T22" fmla="*/ 41 w 2608"/>
                <a:gd name="T23" fmla="*/ 303 h 672"/>
                <a:gd name="T24" fmla="*/ 41 w 2608"/>
                <a:gd name="T25" fmla="*/ 303 h 672"/>
                <a:gd name="T26" fmla="*/ 791 w 2608"/>
                <a:gd name="T27" fmla="*/ 584 h 672"/>
                <a:gd name="T28" fmla="*/ 791 w 2608"/>
                <a:gd name="T29" fmla="*/ 491 h 672"/>
                <a:gd name="T30" fmla="*/ 2337 w 2608"/>
                <a:gd name="T31" fmla="*/ 491 h 672"/>
                <a:gd name="T32" fmla="*/ 2337 w 2608"/>
                <a:gd name="T33" fmla="*/ 114 h 672"/>
                <a:gd name="T34" fmla="*/ 791 w 2608"/>
                <a:gd name="T35" fmla="*/ 114 h 6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8"/>
                <a:gd name="T55" fmla="*/ 0 h 672"/>
                <a:gd name="T56" fmla="*/ 2608 w 2608"/>
                <a:gd name="T57" fmla="*/ 672 h 6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8" h="672">
                  <a:moveTo>
                    <a:pt x="2606" y="560"/>
                  </a:moveTo>
                  <a:lnTo>
                    <a:pt x="898" y="560"/>
                  </a:lnTo>
                  <a:lnTo>
                    <a:pt x="898" y="672"/>
                  </a:lnTo>
                  <a:lnTo>
                    <a:pt x="0" y="336"/>
                  </a:lnTo>
                  <a:lnTo>
                    <a:pt x="898" y="0"/>
                  </a:lnTo>
                  <a:lnTo>
                    <a:pt x="898" y="110"/>
                  </a:lnTo>
                  <a:lnTo>
                    <a:pt x="2608" y="110"/>
                  </a:lnTo>
                  <a:lnTo>
                    <a:pt x="2606" y="560"/>
                  </a:lnTo>
                  <a:close/>
                  <a:moveTo>
                    <a:pt x="882" y="126"/>
                  </a:moveTo>
                  <a:lnTo>
                    <a:pt x="882" y="24"/>
                  </a:lnTo>
                  <a:lnTo>
                    <a:pt x="46" y="336"/>
                  </a:lnTo>
                  <a:lnTo>
                    <a:pt x="882" y="648"/>
                  </a:lnTo>
                  <a:lnTo>
                    <a:pt x="882" y="544"/>
                  </a:lnTo>
                  <a:lnTo>
                    <a:pt x="2606" y="544"/>
                  </a:lnTo>
                  <a:lnTo>
                    <a:pt x="2606" y="126"/>
                  </a:lnTo>
                  <a:lnTo>
                    <a:pt x="882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43" name="Freeform 44"/>
            <p:cNvSpPr>
              <a:spLocks/>
            </p:cNvSpPr>
            <p:nvPr/>
          </p:nvSpPr>
          <p:spPr bwMode="gray">
            <a:xfrm>
              <a:off x="597" y="1915"/>
              <a:ext cx="2297" cy="562"/>
            </a:xfrm>
            <a:custGeom>
              <a:avLst/>
              <a:gdLst>
                <a:gd name="T0" fmla="*/ 750 w 2560"/>
                <a:gd name="T1" fmla="*/ 92 h 624"/>
                <a:gd name="T2" fmla="*/ 750 w 2560"/>
                <a:gd name="T3" fmla="*/ 0 h 624"/>
                <a:gd name="T4" fmla="*/ 0 w 2560"/>
                <a:gd name="T5" fmla="*/ 281 h 624"/>
                <a:gd name="T6" fmla="*/ 0 w 2560"/>
                <a:gd name="T7" fmla="*/ 281 h 624"/>
                <a:gd name="T8" fmla="*/ 750 w 2560"/>
                <a:gd name="T9" fmla="*/ 562 h 624"/>
                <a:gd name="T10" fmla="*/ 750 w 2560"/>
                <a:gd name="T11" fmla="*/ 468 h 624"/>
                <a:gd name="T12" fmla="*/ 2297 w 2560"/>
                <a:gd name="T13" fmla="*/ 468 h 624"/>
                <a:gd name="T14" fmla="*/ 2297 w 2560"/>
                <a:gd name="T15" fmla="*/ 92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0"/>
                <a:gd name="T25" fmla="*/ 0 h 624"/>
                <a:gd name="T26" fmla="*/ 2560 w 2560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0" h="624">
                  <a:moveTo>
                    <a:pt x="836" y="102"/>
                  </a:moveTo>
                  <a:lnTo>
                    <a:pt x="836" y="0"/>
                  </a:lnTo>
                  <a:lnTo>
                    <a:pt x="0" y="312"/>
                  </a:lnTo>
                  <a:lnTo>
                    <a:pt x="836" y="624"/>
                  </a:lnTo>
                  <a:lnTo>
                    <a:pt x="836" y="520"/>
                  </a:lnTo>
                  <a:lnTo>
                    <a:pt x="2560" y="520"/>
                  </a:lnTo>
                  <a:lnTo>
                    <a:pt x="2560" y="10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44" name="Freeform 45"/>
            <p:cNvSpPr>
              <a:spLocks/>
            </p:cNvSpPr>
            <p:nvPr/>
          </p:nvSpPr>
          <p:spPr bwMode="gray">
            <a:xfrm>
              <a:off x="2880" y="1904"/>
              <a:ext cx="2308" cy="584"/>
            </a:xfrm>
            <a:custGeom>
              <a:avLst/>
              <a:gdLst>
                <a:gd name="T0" fmla="*/ 2308 w 2556"/>
                <a:gd name="T1" fmla="*/ 292 h 648"/>
                <a:gd name="T2" fmla="*/ 1524 w 2556"/>
                <a:gd name="T3" fmla="*/ 0 h 648"/>
                <a:gd name="T4" fmla="*/ 1524 w 2556"/>
                <a:gd name="T5" fmla="*/ 96 h 648"/>
                <a:gd name="T6" fmla="*/ 0 w 2556"/>
                <a:gd name="T7" fmla="*/ 96 h 648"/>
                <a:gd name="T8" fmla="*/ 0 w 2556"/>
                <a:gd name="T9" fmla="*/ 487 h 648"/>
                <a:gd name="T10" fmla="*/ 1524 w 2556"/>
                <a:gd name="T11" fmla="*/ 487 h 648"/>
                <a:gd name="T12" fmla="*/ 1524 w 2556"/>
                <a:gd name="T13" fmla="*/ 584 h 648"/>
                <a:gd name="T14" fmla="*/ 2308 w 2556"/>
                <a:gd name="T15" fmla="*/ 292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56"/>
                <a:gd name="T25" fmla="*/ 0 h 648"/>
                <a:gd name="T26" fmla="*/ 2556 w 2556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56" h="648">
                  <a:moveTo>
                    <a:pt x="2556" y="324"/>
                  </a:moveTo>
                  <a:lnTo>
                    <a:pt x="1688" y="0"/>
                  </a:lnTo>
                  <a:lnTo>
                    <a:pt x="1688" y="106"/>
                  </a:lnTo>
                  <a:lnTo>
                    <a:pt x="0" y="106"/>
                  </a:lnTo>
                  <a:lnTo>
                    <a:pt x="0" y="540"/>
                  </a:lnTo>
                  <a:lnTo>
                    <a:pt x="1688" y="540"/>
                  </a:lnTo>
                  <a:lnTo>
                    <a:pt x="1688" y="648"/>
                  </a:lnTo>
                  <a:lnTo>
                    <a:pt x="2556" y="3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45" name="Freeform 46"/>
            <p:cNvSpPr>
              <a:spLocks noEditPoints="1"/>
            </p:cNvSpPr>
            <p:nvPr/>
          </p:nvSpPr>
          <p:spPr bwMode="gray">
            <a:xfrm>
              <a:off x="2879" y="1893"/>
              <a:ext cx="2329" cy="606"/>
            </a:xfrm>
            <a:custGeom>
              <a:avLst/>
              <a:gdLst>
                <a:gd name="T0" fmla="*/ 1518 w 2578"/>
                <a:gd name="T1" fmla="*/ 505 h 672"/>
                <a:gd name="T2" fmla="*/ 0 w 2578"/>
                <a:gd name="T3" fmla="*/ 505 h 672"/>
                <a:gd name="T4" fmla="*/ 0 w 2578"/>
                <a:gd name="T5" fmla="*/ 99 h 672"/>
                <a:gd name="T6" fmla="*/ 1518 w 2578"/>
                <a:gd name="T7" fmla="*/ 99 h 672"/>
                <a:gd name="T8" fmla="*/ 1518 w 2578"/>
                <a:gd name="T9" fmla="*/ 0 h 672"/>
                <a:gd name="T10" fmla="*/ 2311 w 2578"/>
                <a:gd name="T11" fmla="*/ 298 h 672"/>
                <a:gd name="T12" fmla="*/ 2309 w 2578"/>
                <a:gd name="T13" fmla="*/ 303 h 672"/>
                <a:gd name="T14" fmla="*/ 2311 w 2578"/>
                <a:gd name="T15" fmla="*/ 298 h 672"/>
                <a:gd name="T16" fmla="*/ 2329 w 2578"/>
                <a:gd name="T17" fmla="*/ 303 h 672"/>
                <a:gd name="T18" fmla="*/ 1518 w 2578"/>
                <a:gd name="T19" fmla="*/ 606 h 672"/>
                <a:gd name="T20" fmla="*/ 1518 w 2578"/>
                <a:gd name="T21" fmla="*/ 505 h 672"/>
                <a:gd name="T22" fmla="*/ 1518 w 2578"/>
                <a:gd name="T23" fmla="*/ 505 h 672"/>
                <a:gd name="T24" fmla="*/ 0 w 2578"/>
                <a:gd name="T25" fmla="*/ 491 h 672"/>
                <a:gd name="T26" fmla="*/ 1532 w 2578"/>
                <a:gd name="T27" fmla="*/ 491 h 672"/>
                <a:gd name="T28" fmla="*/ 1532 w 2578"/>
                <a:gd name="T29" fmla="*/ 584 h 672"/>
                <a:gd name="T30" fmla="*/ 2287 w 2578"/>
                <a:gd name="T31" fmla="*/ 303 h 672"/>
                <a:gd name="T32" fmla="*/ 1532 w 2578"/>
                <a:gd name="T33" fmla="*/ 22 h 672"/>
                <a:gd name="T34" fmla="*/ 1532 w 2578"/>
                <a:gd name="T35" fmla="*/ 114 h 672"/>
                <a:gd name="T36" fmla="*/ 0 w 2578"/>
                <a:gd name="T37" fmla="*/ 114 h 672"/>
                <a:gd name="T38" fmla="*/ 0 w 2578"/>
                <a:gd name="T39" fmla="*/ 491 h 672"/>
                <a:gd name="T40" fmla="*/ 0 w 2578"/>
                <a:gd name="T41" fmla="*/ 491 h 6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78"/>
                <a:gd name="T64" fmla="*/ 0 h 672"/>
                <a:gd name="T65" fmla="*/ 2578 w 2578"/>
                <a:gd name="T66" fmla="*/ 672 h 6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78" h="672">
                  <a:moveTo>
                    <a:pt x="1680" y="560"/>
                  </a:moveTo>
                  <a:lnTo>
                    <a:pt x="0" y="560"/>
                  </a:lnTo>
                  <a:lnTo>
                    <a:pt x="0" y="110"/>
                  </a:lnTo>
                  <a:lnTo>
                    <a:pt x="1680" y="110"/>
                  </a:lnTo>
                  <a:lnTo>
                    <a:pt x="1680" y="0"/>
                  </a:lnTo>
                  <a:lnTo>
                    <a:pt x="2558" y="330"/>
                  </a:lnTo>
                  <a:lnTo>
                    <a:pt x="2556" y="336"/>
                  </a:lnTo>
                  <a:lnTo>
                    <a:pt x="2558" y="330"/>
                  </a:lnTo>
                  <a:lnTo>
                    <a:pt x="2578" y="336"/>
                  </a:lnTo>
                  <a:lnTo>
                    <a:pt x="1680" y="672"/>
                  </a:lnTo>
                  <a:lnTo>
                    <a:pt x="1680" y="560"/>
                  </a:lnTo>
                  <a:close/>
                  <a:moveTo>
                    <a:pt x="0" y="544"/>
                  </a:moveTo>
                  <a:lnTo>
                    <a:pt x="1696" y="544"/>
                  </a:lnTo>
                  <a:lnTo>
                    <a:pt x="1696" y="648"/>
                  </a:lnTo>
                  <a:lnTo>
                    <a:pt x="2532" y="336"/>
                  </a:lnTo>
                  <a:lnTo>
                    <a:pt x="1696" y="24"/>
                  </a:lnTo>
                  <a:lnTo>
                    <a:pt x="1696" y="126"/>
                  </a:lnTo>
                  <a:lnTo>
                    <a:pt x="0" y="126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3" name="Group 41"/>
          <p:cNvGrpSpPr>
            <a:grpSpLocks/>
          </p:cNvGrpSpPr>
          <p:nvPr/>
        </p:nvGrpSpPr>
        <p:grpSpPr bwMode="auto">
          <a:xfrm>
            <a:off x="2424113" y="2171701"/>
            <a:ext cx="7385050" cy="962025"/>
            <a:chOff x="556" y="1893"/>
            <a:chExt cx="4652" cy="606"/>
          </a:xfrm>
        </p:grpSpPr>
        <p:sp>
          <p:nvSpPr>
            <p:cNvPr id="16436" name="Freeform 42"/>
            <p:cNvSpPr>
              <a:spLocks/>
            </p:cNvSpPr>
            <p:nvPr/>
          </p:nvSpPr>
          <p:spPr bwMode="gray">
            <a:xfrm>
              <a:off x="570" y="1904"/>
              <a:ext cx="2325" cy="584"/>
            </a:xfrm>
            <a:custGeom>
              <a:avLst/>
              <a:gdLst>
                <a:gd name="T0" fmla="*/ 2325 w 2592"/>
                <a:gd name="T1" fmla="*/ 96 h 648"/>
                <a:gd name="T2" fmla="*/ 779 w 2592"/>
                <a:gd name="T3" fmla="*/ 96 h 648"/>
                <a:gd name="T4" fmla="*/ 779 w 2592"/>
                <a:gd name="T5" fmla="*/ 0 h 648"/>
                <a:gd name="T6" fmla="*/ 0 w 2592"/>
                <a:gd name="T7" fmla="*/ 292 h 648"/>
                <a:gd name="T8" fmla="*/ 779 w 2592"/>
                <a:gd name="T9" fmla="*/ 584 h 648"/>
                <a:gd name="T10" fmla="*/ 779 w 2592"/>
                <a:gd name="T11" fmla="*/ 487 h 648"/>
                <a:gd name="T12" fmla="*/ 2325 w 2592"/>
                <a:gd name="T13" fmla="*/ 487 h 648"/>
                <a:gd name="T14" fmla="*/ 2325 w 2592"/>
                <a:gd name="T15" fmla="*/ 96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648"/>
                <a:gd name="T26" fmla="*/ 2592 w 2592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648">
                  <a:moveTo>
                    <a:pt x="2592" y="106"/>
                  </a:moveTo>
                  <a:lnTo>
                    <a:pt x="868" y="106"/>
                  </a:lnTo>
                  <a:lnTo>
                    <a:pt x="868" y="0"/>
                  </a:lnTo>
                  <a:lnTo>
                    <a:pt x="0" y="324"/>
                  </a:lnTo>
                  <a:lnTo>
                    <a:pt x="868" y="648"/>
                  </a:lnTo>
                  <a:lnTo>
                    <a:pt x="868" y="540"/>
                  </a:lnTo>
                  <a:lnTo>
                    <a:pt x="2592" y="540"/>
                  </a:lnTo>
                  <a:lnTo>
                    <a:pt x="2592" y="106"/>
                  </a:lnTo>
                  <a:close/>
                </a:path>
              </a:pathLst>
            </a:custGeom>
            <a:solidFill>
              <a:srgbClr val="FFE8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7" name="Freeform 43"/>
            <p:cNvSpPr>
              <a:spLocks noEditPoints="1"/>
            </p:cNvSpPr>
            <p:nvPr/>
          </p:nvSpPr>
          <p:spPr bwMode="gray">
            <a:xfrm>
              <a:off x="556" y="1893"/>
              <a:ext cx="2339" cy="606"/>
            </a:xfrm>
            <a:custGeom>
              <a:avLst/>
              <a:gdLst>
                <a:gd name="T0" fmla="*/ 2337 w 2608"/>
                <a:gd name="T1" fmla="*/ 505 h 672"/>
                <a:gd name="T2" fmla="*/ 805 w 2608"/>
                <a:gd name="T3" fmla="*/ 505 h 672"/>
                <a:gd name="T4" fmla="*/ 805 w 2608"/>
                <a:gd name="T5" fmla="*/ 606 h 672"/>
                <a:gd name="T6" fmla="*/ 0 w 2608"/>
                <a:gd name="T7" fmla="*/ 303 h 672"/>
                <a:gd name="T8" fmla="*/ 0 w 2608"/>
                <a:gd name="T9" fmla="*/ 303 h 672"/>
                <a:gd name="T10" fmla="*/ 805 w 2608"/>
                <a:gd name="T11" fmla="*/ 0 h 672"/>
                <a:gd name="T12" fmla="*/ 805 w 2608"/>
                <a:gd name="T13" fmla="*/ 99 h 672"/>
                <a:gd name="T14" fmla="*/ 2339 w 2608"/>
                <a:gd name="T15" fmla="*/ 99 h 672"/>
                <a:gd name="T16" fmla="*/ 2337 w 2608"/>
                <a:gd name="T17" fmla="*/ 505 h 672"/>
                <a:gd name="T18" fmla="*/ 791 w 2608"/>
                <a:gd name="T19" fmla="*/ 114 h 672"/>
                <a:gd name="T20" fmla="*/ 791 w 2608"/>
                <a:gd name="T21" fmla="*/ 22 h 672"/>
                <a:gd name="T22" fmla="*/ 41 w 2608"/>
                <a:gd name="T23" fmla="*/ 303 h 672"/>
                <a:gd name="T24" fmla="*/ 41 w 2608"/>
                <a:gd name="T25" fmla="*/ 303 h 672"/>
                <a:gd name="T26" fmla="*/ 791 w 2608"/>
                <a:gd name="T27" fmla="*/ 584 h 672"/>
                <a:gd name="T28" fmla="*/ 791 w 2608"/>
                <a:gd name="T29" fmla="*/ 491 h 672"/>
                <a:gd name="T30" fmla="*/ 2337 w 2608"/>
                <a:gd name="T31" fmla="*/ 491 h 672"/>
                <a:gd name="T32" fmla="*/ 2337 w 2608"/>
                <a:gd name="T33" fmla="*/ 114 h 672"/>
                <a:gd name="T34" fmla="*/ 791 w 2608"/>
                <a:gd name="T35" fmla="*/ 114 h 6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8"/>
                <a:gd name="T55" fmla="*/ 0 h 672"/>
                <a:gd name="T56" fmla="*/ 2608 w 2608"/>
                <a:gd name="T57" fmla="*/ 672 h 6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8" h="672">
                  <a:moveTo>
                    <a:pt x="2606" y="560"/>
                  </a:moveTo>
                  <a:lnTo>
                    <a:pt x="898" y="560"/>
                  </a:lnTo>
                  <a:lnTo>
                    <a:pt x="898" y="672"/>
                  </a:lnTo>
                  <a:lnTo>
                    <a:pt x="0" y="336"/>
                  </a:lnTo>
                  <a:lnTo>
                    <a:pt x="898" y="0"/>
                  </a:lnTo>
                  <a:lnTo>
                    <a:pt x="898" y="110"/>
                  </a:lnTo>
                  <a:lnTo>
                    <a:pt x="2608" y="110"/>
                  </a:lnTo>
                  <a:lnTo>
                    <a:pt x="2606" y="560"/>
                  </a:lnTo>
                  <a:close/>
                  <a:moveTo>
                    <a:pt x="882" y="126"/>
                  </a:moveTo>
                  <a:lnTo>
                    <a:pt x="882" y="24"/>
                  </a:lnTo>
                  <a:lnTo>
                    <a:pt x="46" y="336"/>
                  </a:lnTo>
                  <a:lnTo>
                    <a:pt x="882" y="648"/>
                  </a:lnTo>
                  <a:lnTo>
                    <a:pt x="882" y="544"/>
                  </a:lnTo>
                  <a:lnTo>
                    <a:pt x="2606" y="544"/>
                  </a:lnTo>
                  <a:lnTo>
                    <a:pt x="2606" y="126"/>
                  </a:lnTo>
                  <a:lnTo>
                    <a:pt x="882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8" name="Freeform 44"/>
            <p:cNvSpPr>
              <a:spLocks/>
            </p:cNvSpPr>
            <p:nvPr/>
          </p:nvSpPr>
          <p:spPr bwMode="gray">
            <a:xfrm>
              <a:off x="597" y="1915"/>
              <a:ext cx="2297" cy="562"/>
            </a:xfrm>
            <a:custGeom>
              <a:avLst/>
              <a:gdLst>
                <a:gd name="T0" fmla="*/ 750 w 2560"/>
                <a:gd name="T1" fmla="*/ 92 h 624"/>
                <a:gd name="T2" fmla="*/ 750 w 2560"/>
                <a:gd name="T3" fmla="*/ 0 h 624"/>
                <a:gd name="T4" fmla="*/ 0 w 2560"/>
                <a:gd name="T5" fmla="*/ 281 h 624"/>
                <a:gd name="T6" fmla="*/ 0 w 2560"/>
                <a:gd name="T7" fmla="*/ 281 h 624"/>
                <a:gd name="T8" fmla="*/ 750 w 2560"/>
                <a:gd name="T9" fmla="*/ 562 h 624"/>
                <a:gd name="T10" fmla="*/ 750 w 2560"/>
                <a:gd name="T11" fmla="*/ 468 h 624"/>
                <a:gd name="T12" fmla="*/ 2297 w 2560"/>
                <a:gd name="T13" fmla="*/ 468 h 624"/>
                <a:gd name="T14" fmla="*/ 2297 w 2560"/>
                <a:gd name="T15" fmla="*/ 92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0"/>
                <a:gd name="T25" fmla="*/ 0 h 624"/>
                <a:gd name="T26" fmla="*/ 2560 w 2560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0" h="624">
                  <a:moveTo>
                    <a:pt x="836" y="102"/>
                  </a:moveTo>
                  <a:lnTo>
                    <a:pt x="836" y="0"/>
                  </a:lnTo>
                  <a:lnTo>
                    <a:pt x="0" y="312"/>
                  </a:lnTo>
                  <a:lnTo>
                    <a:pt x="836" y="624"/>
                  </a:lnTo>
                  <a:lnTo>
                    <a:pt x="836" y="520"/>
                  </a:lnTo>
                  <a:lnTo>
                    <a:pt x="2560" y="520"/>
                  </a:lnTo>
                  <a:lnTo>
                    <a:pt x="2560" y="10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9" name="Freeform 45"/>
            <p:cNvSpPr>
              <a:spLocks/>
            </p:cNvSpPr>
            <p:nvPr/>
          </p:nvSpPr>
          <p:spPr bwMode="gray">
            <a:xfrm>
              <a:off x="2880" y="1904"/>
              <a:ext cx="2308" cy="584"/>
            </a:xfrm>
            <a:custGeom>
              <a:avLst/>
              <a:gdLst>
                <a:gd name="T0" fmla="*/ 2308 w 2556"/>
                <a:gd name="T1" fmla="*/ 292 h 648"/>
                <a:gd name="T2" fmla="*/ 1524 w 2556"/>
                <a:gd name="T3" fmla="*/ 0 h 648"/>
                <a:gd name="T4" fmla="*/ 1524 w 2556"/>
                <a:gd name="T5" fmla="*/ 96 h 648"/>
                <a:gd name="T6" fmla="*/ 0 w 2556"/>
                <a:gd name="T7" fmla="*/ 96 h 648"/>
                <a:gd name="T8" fmla="*/ 0 w 2556"/>
                <a:gd name="T9" fmla="*/ 487 h 648"/>
                <a:gd name="T10" fmla="*/ 1524 w 2556"/>
                <a:gd name="T11" fmla="*/ 487 h 648"/>
                <a:gd name="T12" fmla="*/ 1524 w 2556"/>
                <a:gd name="T13" fmla="*/ 584 h 648"/>
                <a:gd name="T14" fmla="*/ 2308 w 2556"/>
                <a:gd name="T15" fmla="*/ 292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56"/>
                <a:gd name="T25" fmla="*/ 0 h 648"/>
                <a:gd name="T26" fmla="*/ 2556 w 2556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56" h="648">
                  <a:moveTo>
                    <a:pt x="2556" y="324"/>
                  </a:moveTo>
                  <a:lnTo>
                    <a:pt x="1688" y="0"/>
                  </a:lnTo>
                  <a:lnTo>
                    <a:pt x="1688" y="106"/>
                  </a:lnTo>
                  <a:lnTo>
                    <a:pt x="0" y="106"/>
                  </a:lnTo>
                  <a:lnTo>
                    <a:pt x="0" y="540"/>
                  </a:lnTo>
                  <a:lnTo>
                    <a:pt x="1688" y="540"/>
                  </a:lnTo>
                  <a:lnTo>
                    <a:pt x="1688" y="648"/>
                  </a:lnTo>
                  <a:lnTo>
                    <a:pt x="2556" y="3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40" name="Freeform 46"/>
            <p:cNvSpPr>
              <a:spLocks noEditPoints="1"/>
            </p:cNvSpPr>
            <p:nvPr/>
          </p:nvSpPr>
          <p:spPr bwMode="gray">
            <a:xfrm>
              <a:off x="2879" y="1893"/>
              <a:ext cx="2329" cy="606"/>
            </a:xfrm>
            <a:custGeom>
              <a:avLst/>
              <a:gdLst>
                <a:gd name="T0" fmla="*/ 1518 w 2578"/>
                <a:gd name="T1" fmla="*/ 505 h 672"/>
                <a:gd name="T2" fmla="*/ 0 w 2578"/>
                <a:gd name="T3" fmla="*/ 505 h 672"/>
                <a:gd name="T4" fmla="*/ 0 w 2578"/>
                <a:gd name="T5" fmla="*/ 99 h 672"/>
                <a:gd name="T6" fmla="*/ 1518 w 2578"/>
                <a:gd name="T7" fmla="*/ 99 h 672"/>
                <a:gd name="T8" fmla="*/ 1518 w 2578"/>
                <a:gd name="T9" fmla="*/ 0 h 672"/>
                <a:gd name="T10" fmla="*/ 2311 w 2578"/>
                <a:gd name="T11" fmla="*/ 298 h 672"/>
                <a:gd name="T12" fmla="*/ 2309 w 2578"/>
                <a:gd name="T13" fmla="*/ 303 h 672"/>
                <a:gd name="T14" fmla="*/ 2311 w 2578"/>
                <a:gd name="T15" fmla="*/ 298 h 672"/>
                <a:gd name="T16" fmla="*/ 2329 w 2578"/>
                <a:gd name="T17" fmla="*/ 303 h 672"/>
                <a:gd name="T18" fmla="*/ 1518 w 2578"/>
                <a:gd name="T19" fmla="*/ 606 h 672"/>
                <a:gd name="T20" fmla="*/ 1518 w 2578"/>
                <a:gd name="T21" fmla="*/ 505 h 672"/>
                <a:gd name="T22" fmla="*/ 1518 w 2578"/>
                <a:gd name="T23" fmla="*/ 505 h 672"/>
                <a:gd name="T24" fmla="*/ 0 w 2578"/>
                <a:gd name="T25" fmla="*/ 491 h 672"/>
                <a:gd name="T26" fmla="*/ 1532 w 2578"/>
                <a:gd name="T27" fmla="*/ 491 h 672"/>
                <a:gd name="T28" fmla="*/ 1532 w 2578"/>
                <a:gd name="T29" fmla="*/ 584 h 672"/>
                <a:gd name="T30" fmla="*/ 2287 w 2578"/>
                <a:gd name="T31" fmla="*/ 303 h 672"/>
                <a:gd name="T32" fmla="*/ 1532 w 2578"/>
                <a:gd name="T33" fmla="*/ 22 h 672"/>
                <a:gd name="T34" fmla="*/ 1532 w 2578"/>
                <a:gd name="T35" fmla="*/ 114 h 672"/>
                <a:gd name="T36" fmla="*/ 0 w 2578"/>
                <a:gd name="T37" fmla="*/ 114 h 672"/>
                <a:gd name="T38" fmla="*/ 0 w 2578"/>
                <a:gd name="T39" fmla="*/ 491 h 672"/>
                <a:gd name="T40" fmla="*/ 0 w 2578"/>
                <a:gd name="T41" fmla="*/ 491 h 6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78"/>
                <a:gd name="T64" fmla="*/ 0 h 672"/>
                <a:gd name="T65" fmla="*/ 2578 w 2578"/>
                <a:gd name="T66" fmla="*/ 672 h 6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78" h="672">
                  <a:moveTo>
                    <a:pt x="1680" y="560"/>
                  </a:moveTo>
                  <a:lnTo>
                    <a:pt x="0" y="560"/>
                  </a:lnTo>
                  <a:lnTo>
                    <a:pt x="0" y="110"/>
                  </a:lnTo>
                  <a:lnTo>
                    <a:pt x="1680" y="110"/>
                  </a:lnTo>
                  <a:lnTo>
                    <a:pt x="1680" y="0"/>
                  </a:lnTo>
                  <a:lnTo>
                    <a:pt x="2558" y="330"/>
                  </a:lnTo>
                  <a:lnTo>
                    <a:pt x="2556" y="336"/>
                  </a:lnTo>
                  <a:lnTo>
                    <a:pt x="2558" y="330"/>
                  </a:lnTo>
                  <a:lnTo>
                    <a:pt x="2578" y="336"/>
                  </a:lnTo>
                  <a:lnTo>
                    <a:pt x="1680" y="672"/>
                  </a:lnTo>
                  <a:lnTo>
                    <a:pt x="1680" y="560"/>
                  </a:lnTo>
                  <a:close/>
                  <a:moveTo>
                    <a:pt x="0" y="544"/>
                  </a:moveTo>
                  <a:lnTo>
                    <a:pt x="1696" y="544"/>
                  </a:lnTo>
                  <a:lnTo>
                    <a:pt x="1696" y="648"/>
                  </a:lnTo>
                  <a:lnTo>
                    <a:pt x="2532" y="336"/>
                  </a:lnTo>
                  <a:lnTo>
                    <a:pt x="1696" y="24"/>
                  </a:lnTo>
                  <a:lnTo>
                    <a:pt x="1696" y="126"/>
                  </a:lnTo>
                  <a:lnTo>
                    <a:pt x="0" y="126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2424113" y="4052889"/>
            <a:ext cx="7385050" cy="962025"/>
            <a:chOff x="556" y="1893"/>
            <a:chExt cx="4652" cy="606"/>
          </a:xfrm>
        </p:grpSpPr>
        <p:sp>
          <p:nvSpPr>
            <p:cNvPr id="16431" name="Freeform 42"/>
            <p:cNvSpPr>
              <a:spLocks/>
            </p:cNvSpPr>
            <p:nvPr/>
          </p:nvSpPr>
          <p:spPr bwMode="gray">
            <a:xfrm>
              <a:off x="570" y="1904"/>
              <a:ext cx="2325" cy="584"/>
            </a:xfrm>
            <a:custGeom>
              <a:avLst/>
              <a:gdLst>
                <a:gd name="T0" fmla="*/ 2325 w 2592"/>
                <a:gd name="T1" fmla="*/ 96 h 648"/>
                <a:gd name="T2" fmla="*/ 779 w 2592"/>
                <a:gd name="T3" fmla="*/ 96 h 648"/>
                <a:gd name="T4" fmla="*/ 779 w 2592"/>
                <a:gd name="T5" fmla="*/ 0 h 648"/>
                <a:gd name="T6" fmla="*/ 0 w 2592"/>
                <a:gd name="T7" fmla="*/ 292 h 648"/>
                <a:gd name="T8" fmla="*/ 779 w 2592"/>
                <a:gd name="T9" fmla="*/ 584 h 648"/>
                <a:gd name="T10" fmla="*/ 779 w 2592"/>
                <a:gd name="T11" fmla="*/ 487 h 648"/>
                <a:gd name="T12" fmla="*/ 2325 w 2592"/>
                <a:gd name="T13" fmla="*/ 487 h 648"/>
                <a:gd name="T14" fmla="*/ 2325 w 2592"/>
                <a:gd name="T15" fmla="*/ 96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648"/>
                <a:gd name="T26" fmla="*/ 2592 w 2592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648">
                  <a:moveTo>
                    <a:pt x="2592" y="106"/>
                  </a:moveTo>
                  <a:lnTo>
                    <a:pt x="868" y="106"/>
                  </a:lnTo>
                  <a:lnTo>
                    <a:pt x="868" y="0"/>
                  </a:lnTo>
                  <a:lnTo>
                    <a:pt x="0" y="324"/>
                  </a:lnTo>
                  <a:lnTo>
                    <a:pt x="868" y="648"/>
                  </a:lnTo>
                  <a:lnTo>
                    <a:pt x="868" y="540"/>
                  </a:lnTo>
                  <a:lnTo>
                    <a:pt x="2592" y="540"/>
                  </a:lnTo>
                  <a:lnTo>
                    <a:pt x="2592" y="106"/>
                  </a:lnTo>
                  <a:close/>
                </a:path>
              </a:pathLst>
            </a:custGeom>
            <a:solidFill>
              <a:srgbClr val="FFE8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2" name="Freeform 43"/>
            <p:cNvSpPr>
              <a:spLocks noEditPoints="1"/>
            </p:cNvSpPr>
            <p:nvPr/>
          </p:nvSpPr>
          <p:spPr bwMode="gray">
            <a:xfrm>
              <a:off x="556" y="1893"/>
              <a:ext cx="2339" cy="606"/>
            </a:xfrm>
            <a:custGeom>
              <a:avLst/>
              <a:gdLst>
                <a:gd name="T0" fmla="*/ 2337 w 2608"/>
                <a:gd name="T1" fmla="*/ 505 h 672"/>
                <a:gd name="T2" fmla="*/ 805 w 2608"/>
                <a:gd name="T3" fmla="*/ 505 h 672"/>
                <a:gd name="T4" fmla="*/ 805 w 2608"/>
                <a:gd name="T5" fmla="*/ 606 h 672"/>
                <a:gd name="T6" fmla="*/ 0 w 2608"/>
                <a:gd name="T7" fmla="*/ 303 h 672"/>
                <a:gd name="T8" fmla="*/ 0 w 2608"/>
                <a:gd name="T9" fmla="*/ 303 h 672"/>
                <a:gd name="T10" fmla="*/ 805 w 2608"/>
                <a:gd name="T11" fmla="*/ 0 h 672"/>
                <a:gd name="T12" fmla="*/ 805 w 2608"/>
                <a:gd name="T13" fmla="*/ 99 h 672"/>
                <a:gd name="T14" fmla="*/ 2339 w 2608"/>
                <a:gd name="T15" fmla="*/ 99 h 672"/>
                <a:gd name="T16" fmla="*/ 2337 w 2608"/>
                <a:gd name="T17" fmla="*/ 505 h 672"/>
                <a:gd name="T18" fmla="*/ 791 w 2608"/>
                <a:gd name="T19" fmla="*/ 114 h 672"/>
                <a:gd name="T20" fmla="*/ 791 w 2608"/>
                <a:gd name="T21" fmla="*/ 22 h 672"/>
                <a:gd name="T22" fmla="*/ 41 w 2608"/>
                <a:gd name="T23" fmla="*/ 303 h 672"/>
                <a:gd name="T24" fmla="*/ 41 w 2608"/>
                <a:gd name="T25" fmla="*/ 303 h 672"/>
                <a:gd name="T26" fmla="*/ 791 w 2608"/>
                <a:gd name="T27" fmla="*/ 584 h 672"/>
                <a:gd name="T28" fmla="*/ 791 w 2608"/>
                <a:gd name="T29" fmla="*/ 491 h 672"/>
                <a:gd name="T30" fmla="*/ 2337 w 2608"/>
                <a:gd name="T31" fmla="*/ 491 h 672"/>
                <a:gd name="T32" fmla="*/ 2337 w 2608"/>
                <a:gd name="T33" fmla="*/ 114 h 672"/>
                <a:gd name="T34" fmla="*/ 791 w 2608"/>
                <a:gd name="T35" fmla="*/ 114 h 6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8"/>
                <a:gd name="T55" fmla="*/ 0 h 672"/>
                <a:gd name="T56" fmla="*/ 2608 w 2608"/>
                <a:gd name="T57" fmla="*/ 672 h 6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8" h="672">
                  <a:moveTo>
                    <a:pt x="2606" y="560"/>
                  </a:moveTo>
                  <a:lnTo>
                    <a:pt x="898" y="560"/>
                  </a:lnTo>
                  <a:lnTo>
                    <a:pt x="898" y="672"/>
                  </a:lnTo>
                  <a:lnTo>
                    <a:pt x="0" y="336"/>
                  </a:lnTo>
                  <a:lnTo>
                    <a:pt x="898" y="0"/>
                  </a:lnTo>
                  <a:lnTo>
                    <a:pt x="898" y="110"/>
                  </a:lnTo>
                  <a:lnTo>
                    <a:pt x="2608" y="110"/>
                  </a:lnTo>
                  <a:lnTo>
                    <a:pt x="2606" y="560"/>
                  </a:lnTo>
                  <a:close/>
                  <a:moveTo>
                    <a:pt x="882" y="126"/>
                  </a:moveTo>
                  <a:lnTo>
                    <a:pt x="882" y="24"/>
                  </a:lnTo>
                  <a:lnTo>
                    <a:pt x="46" y="336"/>
                  </a:lnTo>
                  <a:lnTo>
                    <a:pt x="882" y="648"/>
                  </a:lnTo>
                  <a:lnTo>
                    <a:pt x="882" y="544"/>
                  </a:lnTo>
                  <a:lnTo>
                    <a:pt x="2606" y="544"/>
                  </a:lnTo>
                  <a:lnTo>
                    <a:pt x="2606" y="126"/>
                  </a:lnTo>
                  <a:lnTo>
                    <a:pt x="882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3" name="Freeform 44"/>
            <p:cNvSpPr>
              <a:spLocks/>
            </p:cNvSpPr>
            <p:nvPr/>
          </p:nvSpPr>
          <p:spPr bwMode="gray">
            <a:xfrm>
              <a:off x="597" y="1915"/>
              <a:ext cx="2297" cy="562"/>
            </a:xfrm>
            <a:custGeom>
              <a:avLst/>
              <a:gdLst>
                <a:gd name="T0" fmla="*/ 750 w 2560"/>
                <a:gd name="T1" fmla="*/ 92 h 624"/>
                <a:gd name="T2" fmla="*/ 750 w 2560"/>
                <a:gd name="T3" fmla="*/ 0 h 624"/>
                <a:gd name="T4" fmla="*/ 0 w 2560"/>
                <a:gd name="T5" fmla="*/ 281 h 624"/>
                <a:gd name="T6" fmla="*/ 0 w 2560"/>
                <a:gd name="T7" fmla="*/ 281 h 624"/>
                <a:gd name="T8" fmla="*/ 750 w 2560"/>
                <a:gd name="T9" fmla="*/ 562 h 624"/>
                <a:gd name="T10" fmla="*/ 750 w 2560"/>
                <a:gd name="T11" fmla="*/ 468 h 624"/>
                <a:gd name="T12" fmla="*/ 2297 w 2560"/>
                <a:gd name="T13" fmla="*/ 468 h 624"/>
                <a:gd name="T14" fmla="*/ 2297 w 2560"/>
                <a:gd name="T15" fmla="*/ 92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0"/>
                <a:gd name="T25" fmla="*/ 0 h 624"/>
                <a:gd name="T26" fmla="*/ 2560 w 2560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0" h="624">
                  <a:moveTo>
                    <a:pt x="836" y="102"/>
                  </a:moveTo>
                  <a:lnTo>
                    <a:pt x="836" y="0"/>
                  </a:lnTo>
                  <a:lnTo>
                    <a:pt x="0" y="312"/>
                  </a:lnTo>
                  <a:lnTo>
                    <a:pt x="836" y="624"/>
                  </a:lnTo>
                  <a:lnTo>
                    <a:pt x="836" y="520"/>
                  </a:lnTo>
                  <a:lnTo>
                    <a:pt x="2560" y="520"/>
                  </a:lnTo>
                  <a:lnTo>
                    <a:pt x="2560" y="10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4" name="Freeform 45"/>
            <p:cNvSpPr>
              <a:spLocks/>
            </p:cNvSpPr>
            <p:nvPr/>
          </p:nvSpPr>
          <p:spPr bwMode="gray">
            <a:xfrm>
              <a:off x="2880" y="1904"/>
              <a:ext cx="2308" cy="584"/>
            </a:xfrm>
            <a:custGeom>
              <a:avLst/>
              <a:gdLst>
                <a:gd name="T0" fmla="*/ 2308 w 2556"/>
                <a:gd name="T1" fmla="*/ 292 h 648"/>
                <a:gd name="T2" fmla="*/ 1524 w 2556"/>
                <a:gd name="T3" fmla="*/ 0 h 648"/>
                <a:gd name="T4" fmla="*/ 1524 w 2556"/>
                <a:gd name="T5" fmla="*/ 96 h 648"/>
                <a:gd name="T6" fmla="*/ 0 w 2556"/>
                <a:gd name="T7" fmla="*/ 96 h 648"/>
                <a:gd name="T8" fmla="*/ 0 w 2556"/>
                <a:gd name="T9" fmla="*/ 487 h 648"/>
                <a:gd name="T10" fmla="*/ 1524 w 2556"/>
                <a:gd name="T11" fmla="*/ 487 h 648"/>
                <a:gd name="T12" fmla="*/ 1524 w 2556"/>
                <a:gd name="T13" fmla="*/ 584 h 648"/>
                <a:gd name="T14" fmla="*/ 2308 w 2556"/>
                <a:gd name="T15" fmla="*/ 292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56"/>
                <a:gd name="T25" fmla="*/ 0 h 648"/>
                <a:gd name="T26" fmla="*/ 2556 w 2556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56" h="648">
                  <a:moveTo>
                    <a:pt x="2556" y="324"/>
                  </a:moveTo>
                  <a:lnTo>
                    <a:pt x="1688" y="0"/>
                  </a:lnTo>
                  <a:lnTo>
                    <a:pt x="1688" y="106"/>
                  </a:lnTo>
                  <a:lnTo>
                    <a:pt x="0" y="106"/>
                  </a:lnTo>
                  <a:lnTo>
                    <a:pt x="0" y="540"/>
                  </a:lnTo>
                  <a:lnTo>
                    <a:pt x="1688" y="540"/>
                  </a:lnTo>
                  <a:lnTo>
                    <a:pt x="1688" y="648"/>
                  </a:lnTo>
                  <a:lnTo>
                    <a:pt x="2556" y="3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5" name="Freeform 46"/>
            <p:cNvSpPr>
              <a:spLocks noEditPoints="1"/>
            </p:cNvSpPr>
            <p:nvPr/>
          </p:nvSpPr>
          <p:spPr bwMode="gray">
            <a:xfrm>
              <a:off x="2879" y="1893"/>
              <a:ext cx="2329" cy="606"/>
            </a:xfrm>
            <a:custGeom>
              <a:avLst/>
              <a:gdLst>
                <a:gd name="T0" fmla="*/ 1518 w 2578"/>
                <a:gd name="T1" fmla="*/ 505 h 672"/>
                <a:gd name="T2" fmla="*/ 0 w 2578"/>
                <a:gd name="T3" fmla="*/ 505 h 672"/>
                <a:gd name="T4" fmla="*/ 0 w 2578"/>
                <a:gd name="T5" fmla="*/ 99 h 672"/>
                <a:gd name="T6" fmla="*/ 1518 w 2578"/>
                <a:gd name="T7" fmla="*/ 99 h 672"/>
                <a:gd name="T8" fmla="*/ 1518 w 2578"/>
                <a:gd name="T9" fmla="*/ 0 h 672"/>
                <a:gd name="T10" fmla="*/ 2311 w 2578"/>
                <a:gd name="T11" fmla="*/ 298 h 672"/>
                <a:gd name="T12" fmla="*/ 2309 w 2578"/>
                <a:gd name="T13" fmla="*/ 303 h 672"/>
                <a:gd name="T14" fmla="*/ 2311 w 2578"/>
                <a:gd name="T15" fmla="*/ 298 h 672"/>
                <a:gd name="T16" fmla="*/ 2329 w 2578"/>
                <a:gd name="T17" fmla="*/ 303 h 672"/>
                <a:gd name="T18" fmla="*/ 1518 w 2578"/>
                <a:gd name="T19" fmla="*/ 606 h 672"/>
                <a:gd name="T20" fmla="*/ 1518 w 2578"/>
                <a:gd name="T21" fmla="*/ 505 h 672"/>
                <a:gd name="T22" fmla="*/ 1518 w 2578"/>
                <a:gd name="T23" fmla="*/ 505 h 672"/>
                <a:gd name="T24" fmla="*/ 0 w 2578"/>
                <a:gd name="T25" fmla="*/ 491 h 672"/>
                <a:gd name="T26" fmla="*/ 1532 w 2578"/>
                <a:gd name="T27" fmla="*/ 491 h 672"/>
                <a:gd name="T28" fmla="*/ 1532 w 2578"/>
                <a:gd name="T29" fmla="*/ 584 h 672"/>
                <a:gd name="T30" fmla="*/ 2287 w 2578"/>
                <a:gd name="T31" fmla="*/ 303 h 672"/>
                <a:gd name="T32" fmla="*/ 1532 w 2578"/>
                <a:gd name="T33" fmla="*/ 22 h 672"/>
                <a:gd name="T34" fmla="*/ 1532 w 2578"/>
                <a:gd name="T35" fmla="*/ 114 h 672"/>
                <a:gd name="T36" fmla="*/ 0 w 2578"/>
                <a:gd name="T37" fmla="*/ 114 h 672"/>
                <a:gd name="T38" fmla="*/ 0 w 2578"/>
                <a:gd name="T39" fmla="*/ 491 h 672"/>
                <a:gd name="T40" fmla="*/ 0 w 2578"/>
                <a:gd name="T41" fmla="*/ 491 h 6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78"/>
                <a:gd name="T64" fmla="*/ 0 h 672"/>
                <a:gd name="T65" fmla="*/ 2578 w 2578"/>
                <a:gd name="T66" fmla="*/ 672 h 6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78" h="672">
                  <a:moveTo>
                    <a:pt x="1680" y="560"/>
                  </a:moveTo>
                  <a:lnTo>
                    <a:pt x="0" y="560"/>
                  </a:lnTo>
                  <a:lnTo>
                    <a:pt x="0" y="110"/>
                  </a:lnTo>
                  <a:lnTo>
                    <a:pt x="1680" y="110"/>
                  </a:lnTo>
                  <a:lnTo>
                    <a:pt x="1680" y="0"/>
                  </a:lnTo>
                  <a:lnTo>
                    <a:pt x="2558" y="330"/>
                  </a:lnTo>
                  <a:lnTo>
                    <a:pt x="2556" y="336"/>
                  </a:lnTo>
                  <a:lnTo>
                    <a:pt x="2558" y="330"/>
                  </a:lnTo>
                  <a:lnTo>
                    <a:pt x="2578" y="336"/>
                  </a:lnTo>
                  <a:lnTo>
                    <a:pt x="1680" y="672"/>
                  </a:lnTo>
                  <a:lnTo>
                    <a:pt x="1680" y="560"/>
                  </a:lnTo>
                  <a:close/>
                  <a:moveTo>
                    <a:pt x="0" y="544"/>
                  </a:moveTo>
                  <a:lnTo>
                    <a:pt x="1696" y="544"/>
                  </a:lnTo>
                  <a:lnTo>
                    <a:pt x="1696" y="648"/>
                  </a:lnTo>
                  <a:lnTo>
                    <a:pt x="2532" y="336"/>
                  </a:lnTo>
                  <a:lnTo>
                    <a:pt x="1696" y="24"/>
                  </a:lnTo>
                  <a:lnTo>
                    <a:pt x="1696" y="126"/>
                  </a:lnTo>
                  <a:lnTo>
                    <a:pt x="0" y="126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2424113" y="3676651"/>
            <a:ext cx="7385050" cy="962025"/>
            <a:chOff x="556" y="1893"/>
            <a:chExt cx="4652" cy="606"/>
          </a:xfrm>
        </p:grpSpPr>
        <p:sp>
          <p:nvSpPr>
            <p:cNvPr id="16426" name="Freeform 42"/>
            <p:cNvSpPr>
              <a:spLocks/>
            </p:cNvSpPr>
            <p:nvPr/>
          </p:nvSpPr>
          <p:spPr bwMode="gray">
            <a:xfrm>
              <a:off x="570" y="1904"/>
              <a:ext cx="2325" cy="584"/>
            </a:xfrm>
            <a:custGeom>
              <a:avLst/>
              <a:gdLst>
                <a:gd name="T0" fmla="*/ 2325 w 2592"/>
                <a:gd name="T1" fmla="*/ 96 h 648"/>
                <a:gd name="T2" fmla="*/ 779 w 2592"/>
                <a:gd name="T3" fmla="*/ 96 h 648"/>
                <a:gd name="T4" fmla="*/ 779 w 2592"/>
                <a:gd name="T5" fmla="*/ 0 h 648"/>
                <a:gd name="T6" fmla="*/ 0 w 2592"/>
                <a:gd name="T7" fmla="*/ 292 h 648"/>
                <a:gd name="T8" fmla="*/ 779 w 2592"/>
                <a:gd name="T9" fmla="*/ 584 h 648"/>
                <a:gd name="T10" fmla="*/ 779 w 2592"/>
                <a:gd name="T11" fmla="*/ 487 h 648"/>
                <a:gd name="T12" fmla="*/ 2325 w 2592"/>
                <a:gd name="T13" fmla="*/ 487 h 648"/>
                <a:gd name="T14" fmla="*/ 2325 w 2592"/>
                <a:gd name="T15" fmla="*/ 96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648"/>
                <a:gd name="T26" fmla="*/ 2592 w 2592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648">
                  <a:moveTo>
                    <a:pt x="2592" y="106"/>
                  </a:moveTo>
                  <a:lnTo>
                    <a:pt x="868" y="106"/>
                  </a:lnTo>
                  <a:lnTo>
                    <a:pt x="868" y="0"/>
                  </a:lnTo>
                  <a:lnTo>
                    <a:pt x="0" y="324"/>
                  </a:lnTo>
                  <a:lnTo>
                    <a:pt x="868" y="648"/>
                  </a:lnTo>
                  <a:lnTo>
                    <a:pt x="868" y="540"/>
                  </a:lnTo>
                  <a:lnTo>
                    <a:pt x="2592" y="540"/>
                  </a:lnTo>
                  <a:lnTo>
                    <a:pt x="2592" y="106"/>
                  </a:lnTo>
                  <a:close/>
                </a:path>
              </a:pathLst>
            </a:custGeom>
            <a:solidFill>
              <a:srgbClr val="FFE8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7" name="Freeform 43"/>
            <p:cNvSpPr>
              <a:spLocks noEditPoints="1"/>
            </p:cNvSpPr>
            <p:nvPr/>
          </p:nvSpPr>
          <p:spPr bwMode="gray">
            <a:xfrm>
              <a:off x="556" y="1893"/>
              <a:ext cx="2339" cy="606"/>
            </a:xfrm>
            <a:custGeom>
              <a:avLst/>
              <a:gdLst>
                <a:gd name="T0" fmla="*/ 2337 w 2608"/>
                <a:gd name="T1" fmla="*/ 505 h 672"/>
                <a:gd name="T2" fmla="*/ 805 w 2608"/>
                <a:gd name="T3" fmla="*/ 505 h 672"/>
                <a:gd name="T4" fmla="*/ 805 w 2608"/>
                <a:gd name="T5" fmla="*/ 606 h 672"/>
                <a:gd name="T6" fmla="*/ 0 w 2608"/>
                <a:gd name="T7" fmla="*/ 303 h 672"/>
                <a:gd name="T8" fmla="*/ 0 w 2608"/>
                <a:gd name="T9" fmla="*/ 303 h 672"/>
                <a:gd name="T10" fmla="*/ 805 w 2608"/>
                <a:gd name="T11" fmla="*/ 0 h 672"/>
                <a:gd name="T12" fmla="*/ 805 w 2608"/>
                <a:gd name="T13" fmla="*/ 99 h 672"/>
                <a:gd name="T14" fmla="*/ 2339 w 2608"/>
                <a:gd name="T15" fmla="*/ 99 h 672"/>
                <a:gd name="T16" fmla="*/ 2337 w 2608"/>
                <a:gd name="T17" fmla="*/ 505 h 672"/>
                <a:gd name="T18" fmla="*/ 791 w 2608"/>
                <a:gd name="T19" fmla="*/ 114 h 672"/>
                <a:gd name="T20" fmla="*/ 791 w 2608"/>
                <a:gd name="T21" fmla="*/ 22 h 672"/>
                <a:gd name="T22" fmla="*/ 41 w 2608"/>
                <a:gd name="T23" fmla="*/ 303 h 672"/>
                <a:gd name="T24" fmla="*/ 41 w 2608"/>
                <a:gd name="T25" fmla="*/ 303 h 672"/>
                <a:gd name="T26" fmla="*/ 791 w 2608"/>
                <a:gd name="T27" fmla="*/ 584 h 672"/>
                <a:gd name="T28" fmla="*/ 791 w 2608"/>
                <a:gd name="T29" fmla="*/ 491 h 672"/>
                <a:gd name="T30" fmla="*/ 2337 w 2608"/>
                <a:gd name="T31" fmla="*/ 491 h 672"/>
                <a:gd name="T32" fmla="*/ 2337 w 2608"/>
                <a:gd name="T33" fmla="*/ 114 h 672"/>
                <a:gd name="T34" fmla="*/ 791 w 2608"/>
                <a:gd name="T35" fmla="*/ 114 h 6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8"/>
                <a:gd name="T55" fmla="*/ 0 h 672"/>
                <a:gd name="T56" fmla="*/ 2608 w 2608"/>
                <a:gd name="T57" fmla="*/ 672 h 6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8" h="672">
                  <a:moveTo>
                    <a:pt x="2606" y="560"/>
                  </a:moveTo>
                  <a:lnTo>
                    <a:pt x="898" y="560"/>
                  </a:lnTo>
                  <a:lnTo>
                    <a:pt x="898" y="672"/>
                  </a:lnTo>
                  <a:lnTo>
                    <a:pt x="0" y="336"/>
                  </a:lnTo>
                  <a:lnTo>
                    <a:pt x="898" y="0"/>
                  </a:lnTo>
                  <a:lnTo>
                    <a:pt x="898" y="110"/>
                  </a:lnTo>
                  <a:lnTo>
                    <a:pt x="2608" y="110"/>
                  </a:lnTo>
                  <a:lnTo>
                    <a:pt x="2606" y="560"/>
                  </a:lnTo>
                  <a:close/>
                  <a:moveTo>
                    <a:pt x="882" y="126"/>
                  </a:moveTo>
                  <a:lnTo>
                    <a:pt x="882" y="24"/>
                  </a:lnTo>
                  <a:lnTo>
                    <a:pt x="46" y="336"/>
                  </a:lnTo>
                  <a:lnTo>
                    <a:pt x="882" y="648"/>
                  </a:lnTo>
                  <a:lnTo>
                    <a:pt x="882" y="544"/>
                  </a:lnTo>
                  <a:lnTo>
                    <a:pt x="2606" y="544"/>
                  </a:lnTo>
                  <a:lnTo>
                    <a:pt x="2606" y="126"/>
                  </a:lnTo>
                  <a:lnTo>
                    <a:pt x="882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8" name="Freeform 44"/>
            <p:cNvSpPr>
              <a:spLocks/>
            </p:cNvSpPr>
            <p:nvPr/>
          </p:nvSpPr>
          <p:spPr bwMode="gray">
            <a:xfrm>
              <a:off x="597" y="1915"/>
              <a:ext cx="2297" cy="562"/>
            </a:xfrm>
            <a:custGeom>
              <a:avLst/>
              <a:gdLst>
                <a:gd name="T0" fmla="*/ 750 w 2560"/>
                <a:gd name="T1" fmla="*/ 92 h 624"/>
                <a:gd name="T2" fmla="*/ 750 w 2560"/>
                <a:gd name="T3" fmla="*/ 0 h 624"/>
                <a:gd name="T4" fmla="*/ 0 w 2560"/>
                <a:gd name="T5" fmla="*/ 281 h 624"/>
                <a:gd name="T6" fmla="*/ 0 w 2560"/>
                <a:gd name="T7" fmla="*/ 281 h 624"/>
                <a:gd name="T8" fmla="*/ 750 w 2560"/>
                <a:gd name="T9" fmla="*/ 562 h 624"/>
                <a:gd name="T10" fmla="*/ 750 w 2560"/>
                <a:gd name="T11" fmla="*/ 468 h 624"/>
                <a:gd name="T12" fmla="*/ 2297 w 2560"/>
                <a:gd name="T13" fmla="*/ 468 h 624"/>
                <a:gd name="T14" fmla="*/ 2297 w 2560"/>
                <a:gd name="T15" fmla="*/ 92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0"/>
                <a:gd name="T25" fmla="*/ 0 h 624"/>
                <a:gd name="T26" fmla="*/ 2560 w 2560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0" h="624">
                  <a:moveTo>
                    <a:pt x="836" y="102"/>
                  </a:moveTo>
                  <a:lnTo>
                    <a:pt x="836" y="0"/>
                  </a:lnTo>
                  <a:lnTo>
                    <a:pt x="0" y="312"/>
                  </a:lnTo>
                  <a:lnTo>
                    <a:pt x="836" y="624"/>
                  </a:lnTo>
                  <a:lnTo>
                    <a:pt x="836" y="520"/>
                  </a:lnTo>
                  <a:lnTo>
                    <a:pt x="2560" y="520"/>
                  </a:lnTo>
                  <a:lnTo>
                    <a:pt x="2560" y="10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9" name="Freeform 45"/>
            <p:cNvSpPr>
              <a:spLocks/>
            </p:cNvSpPr>
            <p:nvPr/>
          </p:nvSpPr>
          <p:spPr bwMode="gray">
            <a:xfrm>
              <a:off x="2880" y="1904"/>
              <a:ext cx="2308" cy="584"/>
            </a:xfrm>
            <a:custGeom>
              <a:avLst/>
              <a:gdLst>
                <a:gd name="T0" fmla="*/ 2308 w 2556"/>
                <a:gd name="T1" fmla="*/ 292 h 648"/>
                <a:gd name="T2" fmla="*/ 1524 w 2556"/>
                <a:gd name="T3" fmla="*/ 0 h 648"/>
                <a:gd name="T4" fmla="*/ 1524 w 2556"/>
                <a:gd name="T5" fmla="*/ 96 h 648"/>
                <a:gd name="T6" fmla="*/ 0 w 2556"/>
                <a:gd name="T7" fmla="*/ 96 h 648"/>
                <a:gd name="T8" fmla="*/ 0 w 2556"/>
                <a:gd name="T9" fmla="*/ 487 h 648"/>
                <a:gd name="T10" fmla="*/ 1524 w 2556"/>
                <a:gd name="T11" fmla="*/ 487 h 648"/>
                <a:gd name="T12" fmla="*/ 1524 w 2556"/>
                <a:gd name="T13" fmla="*/ 584 h 648"/>
                <a:gd name="T14" fmla="*/ 2308 w 2556"/>
                <a:gd name="T15" fmla="*/ 292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56"/>
                <a:gd name="T25" fmla="*/ 0 h 648"/>
                <a:gd name="T26" fmla="*/ 2556 w 2556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56" h="648">
                  <a:moveTo>
                    <a:pt x="2556" y="324"/>
                  </a:moveTo>
                  <a:lnTo>
                    <a:pt x="1688" y="0"/>
                  </a:lnTo>
                  <a:lnTo>
                    <a:pt x="1688" y="106"/>
                  </a:lnTo>
                  <a:lnTo>
                    <a:pt x="0" y="106"/>
                  </a:lnTo>
                  <a:lnTo>
                    <a:pt x="0" y="540"/>
                  </a:lnTo>
                  <a:lnTo>
                    <a:pt x="1688" y="540"/>
                  </a:lnTo>
                  <a:lnTo>
                    <a:pt x="1688" y="648"/>
                  </a:lnTo>
                  <a:lnTo>
                    <a:pt x="2556" y="3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30" name="Freeform 46"/>
            <p:cNvSpPr>
              <a:spLocks noEditPoints="1"/>
            </p:cNvSpPr>
            <p:nvPr/>
          </p:nvSpPr>
          <p:spPr bwMode="gray">
            <a:xfrm>
              <a:off x="2879" y="1893"/>
              <a:ext cx="2329" cy="606"/>
            </a:xfrm>
            <a:custGeom>
              <a:avLst/>
              <a:gdLst>
                <a:gd name="T0" fmla="*/ 1518 w 2578"/>
                <a:gd name="T1" fmla="*/ 505 h 672"/>
                <a:gd name="T2" fmla="*/ 0 w 2578"/>
                <a:gd name="T3" fmla="*/ 505 h 672"/>
                <a:gd name="T4" fmla="*/ 0 w 2578"/>
                <a:gd name="T5" fmla="*/ 99 h 672"/>
                <a:gd name="T6" fmla="*/ 1518 w 2578"/>
                <a:gd name="T7" fmla="*/ 99 h 672"/>
                <a:gd name="T8" fmla="*/ 1518 w 2578"/>
                <a:gd name="T9" fmla="*/ 0 h 672"/>
                <a:gd name="T10" fmla="*/ 2311 w 2578"/>
                <a:gd name="T11" fmla="*/ 298 h 672"/>
                <a:gd name="T12" fmla="*/ 2309 w 2578"/>
                <a:gd name="T13" fmla="*/ 303 h 672"/>
                <a:gd name="T14" fmla="*/ 2311 w 2578"/>
                <a:gd name="T15" fmla="*/ 298 h 672"/>
                <a:gd name="T16" fmla="*/ 2329 w 2578"/>
                <a:gd name="T17" fmla="*/ 303 h 672"/>
                <a:gd name="T18" fmla="*/ 1518 w 2578"/>
                <a:gd name="T19" fmla="*/ 606 h 672"/>
                <a:gd name="T20" fmla="*/ 1518 w 2578"/>
                <a:gd name="T21" fmla="*/ 505 h 672"/>
                <a:gd name="T22" fmla="*/ 1518 w 2578"/>
                <a:gd name="T23" fmla="*/ 505 h 672"/>
                <a:gd name="T24" fmla="*/ 0 w 2578"/>
                <a:gd name="T25" fmla="*/ 491 h 672"/>
                <a:gd name="T26" fmla="*/ 1532 w 2578"/>
                <a:gd name="T27" fmla="*/ 491 h 672"/>
                <a:gd name="T28" fmla="*/ 1532 w 2578"/>
                <a:gd name="T29" fmla="*/ 584 h 672"/>
                <a:gd name="T30" fmla="*/ 2287 w 2578"/>
                <a:gd name="T31" fmla="*/ 303 h 672"/>
                <a:gd name="T32" fmla="*/ 1532 w 2578"/>
                <a:gd name="T33" fmla="*/ 22 h 672"/>
                <a:gd name="T34" fmla="*/ 1532 w 2578"/>
                <a:gd name="T35" fmla="*/ 114 h 672"/>
                <a:gd name="T36" fmla="*/ 0 w 2578"/>
                <a:gd name="T37" fmla="*/ 114 h 672"/>
                <a:gd name="T38" fmla="*/ 0 w 2578"/>
                <a:gd name="T39" fmla="*/ 491 h 672"/>
                <a:gd name="T40" fmla="*/ 0 w 2578"/>
                <a:gd name="T41" fmla="*/ 491 h 6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78"/>
                <a:gd name="T64" fmla="*/ 0 h 672"/>
                <a:gd name="T65" fmla="*/ 2578 w 2578"/>
                <a:gd name="T66" fmla="*/ 672 h 6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78" h="672">
                  <a:moveTo>
                    <a:pt x="1680" y="560"/>
                  </a:moveTo>
                  <a:lnTo>
                    <a:pt x="0" y="560"/>
                  </a:lnTo>
                  <a:lnTo>
                    <a:pt x="0" y="110"/>
                  </a:lnTo>
                  <a:lnTo>
                    <a:pt x="1680" y="110"/>
                  </a:lnTo>
                  <a:lnTo>
                    <a:pt x="1680" y="0"/>
                  </a:lnTo>
                  <a:lnTo>
                    <a:pt x="2558" y="330"/>
                  </a:lnTo>
                  <a:lnTo>
                    <a:pt x="2556" y="336"/>
                  </a:lnTo>
                  <a:lnTo>
                    <a:pt x="2558" y="330"/>
                  </a:lnTo>
                  <a:lnTo>
                    <a:pt x="2578" y="336"/>
                  </a:lnTo>
                  <a:lnTo>
                    <a:pt x="1680" y="672"/>
                  </a:lnTo>
                  <a:lnTo>
                    <a:pt x="1680" y="560"/>
                  </a:lnTo>
                  <a:close/>
                  <a:moveTo>
                    <a:pt x="0" y="544"/>
                  </a:moveTo>
                  <a:lnTo>
                    <a:pt x="1696" y="544"/>
                  </a:lnTo>
                  <a:lnTo>
                    <a:pt x="1696" y="648"/>
                  </a:lnTo>
                  <a:lnTo>
                    <a:pt x="2532" y="336"/>
                  </a:lnTo>
                  <a:lnTo>
                    <a:pt x="1696" y="24"/>
                  </a:lnTo>
                  <a:lnTo>
                    <a:pt x="1696" y="126"/>
                  </a:lnTo>
                  <a:lnTo>
                    <a:pt x="0" y="126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>
            <a:off x="2424113" y="3300414"/>
            <a:ext cx="7385050" cy="962025"/>
            <a:chOff x="556" y="1893"/>
            <a:chExt cx="4652" cy="606"/>
          </a:xfrm>
        </p:grpSpPr>
        <p:sp>
          <p:nvSpPr>
            <p:cNvPr id="16421" name="Freeform 42"/>
            <p:cNvSpPr>
              <a:spLocks/>
            </p:cNvSpPr>
            <p:nvPr/>
          </p:nvSpPr>
          <p:spPr bwMode="gray">
            <a:xfrm>
              <a:off x="570" y="1904"/>
              <a:ext cx="2325" cy="584"/>
            </a:xfrm>
            <a:custGeom>
              <a:avLst/>
              <a:gdLst>
                <a:gd name="T0" fmla="*/ 2325 w 2592"/>
                <a:gd name="T1" fmla="*/ 96 h 648"/>
                <a:gd name="T2" fmla="*/ 779 w 2592"/>
                <a:gd name="T3" fmla="*/ 96 h 648"/>
                <a:gd name="T4" fmla="*/ 779 w 2592"/>
                <a:gd name="T5" fmla="*/ 0 h 648"/>
                <a:gd name="T6" fmla="*/ 0 w 2592"/>
                <a:gd name="T7" fmla="*/ 292 h 648"/>
                <a:gd name="T8" fmla="*/ 779 w 2592"/>
                <a:gd name="T9" fmla="*/ 584 h 648"/>
                <a:gd name="T10" fmla="*/ 779 w 2592"/>
                <a:gd name="T11" fmla="*/ 487 h 648"/>
                <a:gd name="T12" fmla="*/ 2325 w 2592"/>
                <a:gd name="T13" fmla="*/ 487 h 648"/>
                <a:gd name="T14" fmla="*/ 2325 w 2592"/>
                <a:gd name="T15" fmla="*/ 96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648"/>
                <a:gd name="T26" fmla="*/ 2592 w 2592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648">
                  <a:moveTo>
                    <a:pt x="2592" y="106"/>
                  </a:moveTo>
                  <a:lnTo>
                    <a:pt x="868" y="106"/>
                  </a:lnTo>
                  <a:lnTo>
                    <a:pt x="868" y="0"/>
                  </a:lnTo>
                  <a:lnTo>
                    <a:pt x="0" y="324"/>
                  </a:lnTo>
                  <a:lnTo>
                    <a:pt x="868" y="648"/>
                  </a:lnTo>
                  <a:lnTo>
                    <a:pt x="868" y="540"/>
                  </a:lnTo>
                  <a:lnTo>
                    <a:pt x="2592" y="540"/>
                  </a:lnTo>
                  <a:lnTo>
                    <a:pt x="2592" y="106"/>
                  </a:lnTo>
                  <a:close/>
                </a:path>
              </a:pathLst>
            </a:custGeom>
            <a:solidFill>
              <a:srgbClr val="FFE8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2" name="Freeform 43"/>
            <p:cNvSpPr>
              <a:spLocks noEditPoints="1"/>
            </p:cNvSpPr>
            <p:nvPr/>
          </p:nvSpPr>
          <p:spPr bwMode="gray">
            <a:xfrm>
              <a:off x="556" y="1893"/>
              <a:ext cx="2339" cy="606"/>
            </a:xfrm>
            <a:custGeom>
              <a:avLst/>
              <a:gdLst>
                <a:gd name="T0" fmla="*/ 2337 w 2608"/>
                <a:gd name="T1" fmla="*/ 505 h 672"/>
                <a:gd name="T2" fmla="*/ 805 w 2608"/>
                <a:gd name="T3" fmla="*/ 505 h 672"/>
                <a:gd name="T4" fmla="*/ 805 w 2608"/>
                <a:gd name="T5" fmla="*/ 606 h 672"/>
                <a:gd name="T6" fmla="*/ 0 w 2608"/>
                <a:gd name="T7" fmla="*/ 303 h 672"/>
                <a:gd name="T8" fmla="*/ 0 w 2608"/>
                <a:gd name="T9" fmla="*/ 303 h 672"/>
                <a:gd name="T10" fmla="*/ 805 w 2608"/>
                <a:gd name="T11" fmla="*/ 0 h 672"/>
                <a:gd name="T12" fmla="*/ 805 w 2608"/>
                <a:gd name="T13" fmla="*/ 99 h 672"/>
                <a:gd name="T14" fmla="*/ 2339 w 2608"/>
                <a:gd name="T15" fmla="*/ 99 h 672"/>
                <a:gd name="T16" fmla="*/ 2337 w 2608"/>
                <a:gd name="T17" fmla="*/ 505 h 672"/>
                <a:gd name="T18" fmla="*/ 791 w 2608"/>
                <a:gd name="T19" fmla="*/ 114 h 672"/>
                <a:gd name="T20" fmla="*/ 791 w 2608"/>
                <a:gd name="T21" fmla="*/ 22 h 672"/>
                <a:gd name="T22" fmla="*/ 41 w 2608"/>
                <a:gd name="T23" fmla="*/ 303 h 672"/>
                <a:gd name="T24" fmla="*/ 41 w 2608"/>
                <a:gd name="T25" fmla="*/ 303 h 672"/>
                <a:gd name="T26" fmla="*/ 791 w 2608"/>
                <a:gd name="T27" fmla="*/ 584 h 672"/>
                <a:gd name="T28" fmla="*/ 791 w 2608"/>
                <a:gd name="T29" fmla="*/ 491 h 672"/>
                <a:gd name="T30" fmla="*/ 2337 w 2608"/>
                <a:gd name="T31" fmla="*/ 491 h 672"/>
                <a:gd name="T32" fmla="*/ 2337 w 2608"/>
                <a:gd name="T33" fmla="*/ 114 h 672"/>
                <a:gd name="T34" fmla="*/ 791 w 2608"/>
                <a:gd name="T35" fmla="*/ 114 h 6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8"/>
                <a:gd name="T55" fmla="*/ 0 h 672"/>
                <a:gd name="T56" fmla="*/ 2608 w 2608"/>
                <a:gd name="T57" fmla="*/ 672 h 6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8" h="672">
                  <a:moveTo>
                    <a:pt x="2606" y="560"/>
                  </a:moveTo>
                  <a:lnTo>
                    <a:pt x="898" y="560"/>
                  </a:lnTo>
                  <a:lnTo>
                    <a:pt x="898" y="672"/>
                  </a:lnTo>
                  <a:lnTo>
                    <a:pt x="0" y="336"/>
                  </a:lnTo>
                  <a:lnTo>
                    <a:pt x="898" y="0"/>
                  </a:lnTo>
                  <a:lnTo>
                    <a:pt x="898" y="110"/>
                  </a:lnTo>
                  <a:lnTo>
                    <a:pt x="2608" y="110"/>
                  </a:lnTo>
                  <a:lnTo>
                    <a:pt x="2606" y="560"/>
                  </a:lnTo>
                  <a:close/>
                  <a:moveTo>
                    <a:pt x="882" y="126"/>
                  </a:moveTo>
                  <a:lnTo>
                    <a:pt x="882" y="24"/>
                  </a:lnTo>
                  <a:lnTo>
                    <a:pt x="46" y="336"/>
                  </a:lnTo>
                  <a:lnTo>
                    <a:pt x="882" y="648"/>
                  </a:lnTo>
                  <a:lnTo>
                    <a:pt x="882" y="544"/>
                  </a:lnTo>
                  <a:lnTo>
                    <a:pt x="2606" y="544"/>
                  </a:lnTo>
                  <a:lnTo>
                    <a:pt x="2606" y="126"/>
                  </a:lnTo>
                  <a:lnTo>
                    <a:pt x="882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3" name="Freeform 44"/>
            <p:cNvSpPr>
              <a:spLocks/>
            </p:cNvSpPr>
            <p:nvPr/>
          </p:nvSpPr>
          <p:spPr bwMode="gray">
            <a:xfrm>
              <a:off x="597" y="1915"/>
              <a:ext cx="2297" cy="562"/>
            </a:xfrm>
            <a:custGeom>
              <a:avLst/>
              <a:gdLst>
                <a:gd name="T0" fmla="*/ 750 w 2560"/>
                <a:gd name="T1" fmla="*/ 92 h 624"/>
                <a:gd name="T2" fmla="*/ 750 w 2560"/>
                <a:gd name="T3" fmla="*/ 0 h 624"/>
                <a:gd name="T4" fmla="*/ 0 w 2560"/>
                <a:gd name="T5" fmla="*/ 281 h 624"/>
                <a:gd name="T6" fmla="*/ 0 w 2560"/>
                <a:gd name="T7" fmla="*/ 281 h 624"/>
                <a:gd name="T8" fmla="*/ 750 w 2560"/>
                <a:gd name="T9" fmla="*/ 562 h 624"/>
                <a:gd name="T10" fmla="*/ 750 w 2560"/>
                <a:gd name="T11" fmla="*/ 468 h 624"/>
                <a:gd name="T12" fmla="*/ 2297 w 2560"/>
                <a:gd name="T13" fmla="*/ 468 h 624"/>
                <a:gd name="T14" fmla="*/ 2297 w 2560"/>
                <a:gd name="T15" fmla="*/ 92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0"/>
                <a:gd name="T25" fmla="*/ 0 h 624"/>
                <a:gd name="T26" fmla="*/ 2560 w 2560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0" h="624">
                  <a:moveTo>
                    <a:pt x="836" y="102"/>
                  </a:moveTo>
                  <a:lnTo>
                    <a:pt x="836" y="0"/>
                  </a:lnTo>
                  <a:lnTo>
                    <a:pt x="0" y="312"/>
                  </a:lnTo>
                  <a:lnTo>
                    <a:pt x="836" y="624"/>
                  </a:lnTo>
                  <a:lnTo>
                    <a:pt x="836" y="520"/>
                  </a:lnTo>
                  <a:lnTo>
                    <a:pt x="2560" y="520"/>
                  </a:lnTo>
                  <a:lnTo>
                    <a:pt x="2560" y="10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4" name="Freeform 45"/>
            <p:cNvSpPr>
              <a:spLocks/>
            </p:cNvSpPr>
            <p:nvPr/>
          </p:nvSpPr>
          <p:spPr bwMode="gray">
            <a:xfrm>
              <a:off x="2880" y="1904"/>
              <a:ext cx="2308" cy="584"/>
            </a:xfrm>
            <a:custGeom>
              <a:avLst/>
              <a:gdLst>
                <a:gd name="T0" fmla="*/ 2308 w 2556"/>
                <a:gd name="T1" fmla="*/ 292 h 648"/>
                <a:gd name="T2" fmla="*/ 1524 w 2556"/>
                <a:gd name="T3" fmla="*/ 0 h 648"/>
                <a:gd name="T4" fmla="*/ 1524 w 2556"/>
                <a:gd name="T5" fmla="*/ 96 h 648"/>
                <a:gd name="T6" fmla="*/ 0 w 2556"/>
                <a:gd name="T7" fmla="*/ 96 h 648"/>
                <a:gd name="T8" fmla="*/ 0 w 2556"/>
                <a:gd name="T9" fmla="*/ 487 h 648"/>
                <a:gd name="T10" fmla="*/ 1524 w 2556"/>
                <a:gd name="T11" fmla="*/ 487 h 648"/>
                <a:gd name="T12" fmla="*/ 1524 w 2556"/>
                <a:gd name="T13" fmla="*/ 584 h 648"/>
                <a:gd name="T14" fmla="*/ 2308 w 2556"/>
                <a:gd name="T15" fmla="*/ 292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56"/>
                <a:gd name="T25" fmla="*/ 0 h 648"/>
                <a:gd name="T26" fmla="*/ 2556 w 2556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56" h="648">
                  <a:moveTo>
                    <a:pt x="2556" y="324"/>
                  </a:moveTo>
                  <a:lnTo>
                    <a:pt x="1688" y="0"/>
                  </a:lnTo>
                  <a:lnTo>
                    <a:pt x="1688" y="106"/>
                  </a:lnTo>
                  <a:lnTo>
                    <a:pt x="0" y="106"/>
                  </a:lnTo>
                  <a:lnTo>
                    <a:pt x="0" y="540"/>
                  </a:lnTo>
                  <a:lnTo>
                    <a:pt x="1688" y="540"/>
                  </a:lnTo>
                  <a:lnTo>
                    <a:pt x="1688" y="648"/>
                  </a:lnTo>
                  <a:lnTo>
                    <a:pt x="2556" y="3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5" name="Freeform 46"/>
            <p:cNvSpPr>
              <a:spLocks noEditPoints="1"/>
            </p:cNvSpPr>
            <p:nvPr/>
          </p:nvSpPr>
          <p:spPr bwMode="gray">
            <a:xfrm>
              <a:off x="2879" y="1893"/>
              <a:ext cx="2329" cy="606"/>
            </a:xfrm>
            <a:custGeom>
              <a:avLst/>
              <a:gdLst>
                <a:gd name="T0" fmla="*/ 1518 w 2578"/>
                <a:gd name="T1" fmla="*/ 505 h 672"/>
                <a:gd name="T2" fmla="*/ 0 w 2578"/>
                <a:gd name="T3" fmla="*/ 505 h 672"/>
                <a:gd name="T4" fmla="*/ 0 w 2578"/>
                <a:gd name="T5" fmla="*/ 99 h 672"/>
                <a:gd name="T6" fmla="*/ 1518 w 2578"/>
                <a:gd name="T7" fmla="*/ 99 h 672"/>
                <a:gd name="T8" fmla="*/ 1518 w 2578"/>
                <a:gd name="T9" fmla="*/ 0 h 672"/>
                <a:gd name="T10" fmla="*/ 2311 w 2578"/>
                <a:gd name="T11" fmla="*/ 298 h 672"/>
                <a:gd name="T12" fmla="*/ 2309 w 2578"/>
                <a:gd name="T13" fmla="*/ 303 h 672"/>
                <a:gd name="T14" fmla="*/ 2311 w 2578"/>
                <a:gd name="T15" fmla="*/ 298 h 672"/>
                <a:gd name="T16" fmla="*/ 2329 w 2578"/>
                <a:gd name="T17" fmla="*/ 303 h 672"/>
                <a:gd name="T18" fmla="*/ 1518 w 2578"/>
                <a:gd name="T19" fmla="*/ 606 h 672"/>
                <a:gd name="T20" fmla="*/ 1518 w 2578"/>
                <a:gd name="T21" fmla="*/ 505 h 672"/>
                <a:gd name="T22" fmla="*/ 1518 w 2578"/>
                <a:gd name="T23" fmla="*/ 505 h 672"/>
                <a:gd name="T24" fmla="*/ 0 w 2578"/>
                <a:gd name="T25" fmla="*/ 491 h 672"/>
                <a:gd name="T26" fmla="*/ 1532 w 2578"/>
                <a:gd name="T27" fmla="*/ 491 h 672"/>
                <a:gd name="T28" fmla="*/ 1532 w 2578"/>
                <a:gd name="T29" fmla="*/ 584 h 672"/>
                <a:gd name="T30" fmla="*/ 2287 w 2578"/>
                <a:gd name="T31" fmla="*/ 303 h 672"/>
                <a:gd name="T32" fmla="*/ 1532 w 2578"/>
                <a:gd name="T33" fmla="*/ 22 h 672"/>
                <a:gd name="T34" fmla="*/ 1532 w 2578"/>
                <a:gd name="T35" fmla="*/ 114 h 672"/>
                <a:gd name="T36" fmla="*/ 0 w 2578"/>
                <a:gd name="T37" fmla="*/ 114 h 672"/>
                <a:gd name="T38" fmla="*/ 0 w 2578"/>
                <a:gd name="T39" fmla="*/ 491 h 672"/>
                <a:gd name="T40" fmla="*/ 0 w 2578"/>
                <a:gd name="T41" fmla="*/ 491 h 6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78"/>
                <a:gd name="T64" fmla="*/ 0 h 672"/>
                <a:gd name="T65" fmla="*/ 2578 w 2578"/>
                <a:gd name="T66" fmla="*/ 672 h 6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78" h="672">
                  <a:moveTo>
                    <a:pt x="1680" y="560"/>
                  </a:moveTo>
                  <a:lnTo>
                    <a:pt x="0" y="560"/>
                  </a:lnTo>
                  <a:lnTo>
                    <a:pt x="0" y="110"/>
                  </a:lnTo>
                  <a:lnTo>
                    <a:pt x="1680" y="110"/>
                  </a:lnTo>
                  <a:lnTo>
                    <a:pt x="1680" y="0"/>
                  </a:lnTo>
                  <a:lnTo>
                    <a:pt x="2558" y="330"/>
                  </a:lnTo>
                  <a:lnTo>
                    <a:pt x="2556" y="336"/>
                  </a:lnTo>
                  <a:lnTo>
                    <a:pt x="2558" y="330"/>
                  </a:lnTo>
                  <a:lnTo>
                    <a:pt x="2578" y="336"/>
                  </a:lnTo>
                  <a:lnTo>
                    <a:pt x="1680" y="672"/>
                  </a:lnTo>
                  <a:lnTo>
                    <a:pt x="1680" y="560"/>
                  </a:lnTo>
                  <a:close/>
                  <a:moveTo>
                    <a:pt x="0" y="544"/>
                  </a:moveTo>
                  <a:lnTo>
                    <a:pt x="1696" y="544"/>
                  </a:lnTo>
                  <a:lnTo>
                    <a:pt x="1696" y="648"/>
                  </a:lnTo>
                  <a:lnTo>
                    <a:pt x="2532" y="336"/>
                  </a:lnTo>
                  <a:lnTo>
                    <a:pt x="1696" y="24"/>
                  </a:lnTo>
                  <a:lnTo>
                    <a:pt x="1696" y="126"/>
                  </a:lnTo>
                  <a:lnTo>
                    <a:pt x="0" y="126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grpSp>
        <p:nvGrpSpPr>
          <p:cNvPr id="7" name="Group 41"/>
          <p:cNvGrpSpPr>
            <a:grpSpLocks/>
          </p:cNvGrpSpPr>
          <p:nvPr/>
        </p:nvGrpSpPr>
        <p:grpSpPr bwMode="auto">
          <a:xfrm>
            <a:off x="2424113" y="2547939"/>
            <a:ext cx="7385050" cy="962025"/>
            <a:chOff x="556" y="1893"/>
            <a:chExt cx="4652" cy="606"/>
          </a:xfrm>
        </p:grpSpPr>
        <p:sp>
          <p:nvSpPr>
            <p:cNvPr id="16416" name="Freeform 42"/>
            <p:cNvSpPr>
              <a:spLocks/>
            </p:cNvSpPr>
            <p:nvPr/>
          </p:nvSpPr>
          <p:spPr bwMode="gray">
            <a:xfrm>
              <a:off x="570" y="1904"/>
              <a:ext cx="2325" cy="584"/>
            </a:xfrm>
            <a:custGeom>
              <a:avLst/>
              <a:gdLst>
                <a:gd name="T0" fmla="*/ 2325 w 2592"/>
                <a:gd name="T1" fmla="*/ 96 h 648"/>
                <a:gd name="T2" fmla="*/ 779 w 2592"/>
                <a:gd name="T3" fmla="*/ 96 h 648"/>
                <a:gd name="T4" fmla="*/ 779 w 2592"/>
                <a:gd name="T5" fmla="*/ 0 h 648"/>
                <a:gd name="T6" fmla="*/ 0 w 2592"/>
                <a:gd name="T7" fmla="*/ 292 h 648"/>
                <a:gd name="T8" fmla="*/ 779 w 2592"/>
                <a:gd name="T9" fmla="*/ 584 h 648"/>
                <a:gd name="T10" fmla="*/ 779 w 2592"/>
                <a:gd name="T11" fmla="*/ 487 h 648"/>
                <a:gd name="T12" fmla="*/ 2325 w 2592"/>
                <a:gd name="T13" fmla="*/ 487 h 648"/>
                <a:gd name="T14" fmla="*/ 2325 w 2592"/>
                <a:gd name="T15" fmla="*/ 96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92"/>
                <a:gd name="T25" fmla="*/ 0 h 648"/>
                <a:gd name="T26" fmla="*/ 2592 w 2592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92" h="648">
                  <a:moveTo>
                    <a:pt x="2592" y="106"/>
                  </a:moveTo>
                  <a:lnTo>
                    <a:pt x="868" y="106"/>
                  </a:lnTo>
                  <a:lnTo>
                    <a:pt x="868" y="0"/>
                  </a:lnTo>
                  <a:lnTo>
                    <a:pt x="0" y="324"/>
                  </a:lnTo>
                  <a:lnTo>
                    <a:pt x="868" y="648"/>
                  </a:lnTo>
                  <a:lnTo>
                    <a:pt x="868" y="540"/>
                  </a:lnTo>
                  <a:lnTo>
                    <a:pt x="2592" y="540"/>
                  </a:lnTo>
                  <a:lnTo>
                    <a:pt x="2592" y="106"/>
                  </a:lnTo>
                  <a:close/>
                </a:path>
              </a:pathLst>
            </a:custGeom>
            <a:solidFill>
              <a:srgbClr val="FFE87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17" name="Freeform 43"/>
            <p:cNvSpPr>
              <a:spLocks noEditPoints="1"/>
            </p:cNvSpPr>
            <p:nvPr/>
          </p:nvSpPr>
          <p:spPr bwMode="gray">
            <a:xfrm>
              <a:off x="556" y="1893"/>
              <a:ext cx="2339" cy="606"/>
            </a:xfrm>
            <a:custGeom>
              <a:avLst/>
              <a:gdLst>
                <a:gd name="T0" fmla="*/ 2337 w 2608"/>
                <a:gd name="T1" fmla="*/ 505 h 672"/>
                <a:gd name="T2" fmla="*/ 805 w 2608"/>
                <a:gd name="T3" fmla="*/ 505 h 672"/>
                <a:gd name="T4" fmla="*/ 805 w 2608"/>
                <a:gd name="T5" fmla="*/ 606 h 672"/>
                <a:gd name="T6" fmla="*/ 0 w 2608"/>
                <a:gd name="T7" fmla="*/ 303 h 672"/>
                <a:gd name="T8" fmla="*/ 0 w 2608"/>
                <a:gd name="T9" fmla="*/ 303 h 672"/>
                <a:gd name="T10" fmla="*/ 805 w 2608"/>
                <a:gd name="T11" fmla="*/ 0 h 672"/>
                <a:gd name="T12" fmla="*/ 805 w 2608"/>
                <a:gd name="T13" fmla="*/ 99 h 672"/>
                <a:gd name="T14" fmla="*/ 2339 w 2608"/>
                <a:gd name="T15" fmla="*/ 99 h 672"/>
                <a:gd name="T16" fmla="*/ 2337 w 2608"/>
                <a:gd name="T17" fmla="*/ 505 h 672"/>
                <a:gd name="T18" fmla="*/ 791 w 2608"/>
                <a:gd name="T19" fmla="*/ 114 h 672"/>
                <a:gd name="T20" fmla="*/ 791 w 2608"/>
                <a:gd name="T21" fmla="*/ 22 h 672"/>
                <a:gd name="T22" fmla="*/ 41 w 2608"/>
                <a:gd name="T23" fmla="*/ 303 h 672"/>
                <a:gd name="T24" fmla="*/ 41 w 2608"/>
                <a:gd name="T25" fmla="*/ 303 h 672"/>
                <a:gd name="T26" fmla="*/ 791 w 2608"/>
                <a:gd name="T27" fmla="*/ 584 h 672"/>
                <a:gd name="T28" fmla="*/ 791 w 2608"/>
                <a:gd name="T29" fmla="*/ 491 h 672"/>
                <a:gd name="T30" fmla="*/ 2337 w 2608"/>
                <a:gd name="T31" fmla="*/ 491 h 672"/>
                <a:gd name="T32" fmla="*/ 2337 w 2608"/>
                <a:gd name="T33" fmla="*/ 114 h 672"/>
                <a:gd name="T34" fmla="*/ 791 w 2608"/>
                <a:gd name="T35" fmla="*/ 114 h 6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2608"/>
                <a:gd name="T55" fmla="*/ 0 h 672"/>
                <a:gd name="T56" fmla="*/ 2608 w 2608"/>
                <a:gd name="T57" fmla="*/ 672 h 6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2608" h="672">
                  <a:moveTo>
                    <a:pt x="2606" y="560"/>
                  </a:moveTo>
                  <a:lnTo>
                    <a:pt x="898" y="560"/>
                  </a:lnTo>
                  <a:lnTo>
                    <a:pt x="898" y="672"/>
                  </a:lnTo>
                  <a:lnTo>
                    <a:pt x="0" y="336"/>
                  </a:lnTo>
                  <a:lnTo>
                    <a:pt x="898" y="0"/>
                  </a:lnTo>
                  <a:lnTo>
                    <a:pt x="898" y="110"/>
                  </a:lnTo>
                  <a:lnTo>
                    <a:pt x="2608" y="110"/>
                  </a:lnTo>
                  <a:lnTo>
                    <a:pt x="2606" y="560"/>
                  </a:lnTo>
                  <a:close/>
                  <a:moveTo>
                    <a:pt x="882" y="126"/>
                  </a:moveTo>
                  <a:lnTo>
                    <a:pt x="882" y="24"/>
                  </a:lnTo>
                  <a:lnTo>
                    <a:pt x="46" y="336"/>
                  </a:lnTo>
                  <a:lnTo>
                    <a:pt x="882" y="648"/>
                  </a:lnTo>
                  <a:lnTo>
                    <a:pt x="882" y="544"/>
                  </a:lnTo>
                  <a:lnTo>
                    <a:pt x="2606" y="544"/>
                  </a:lnTo>
                  <a:lnTo>
                    <a:pt x="2606" y="126"/>
                  </a:lnTo>
                  <a:lnTo>
                    <a:pt x="882" y="126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18" name="Freeform 44"/>
            <p:cNvSpPr>
              <a:spLocks/>
            </p:cNvSpPr>
            <p:nvPr/>
          </p:nvSpPr>
          <p:spPr bwMode="gray">
            <a:xfrm>
              <a:off x="597" y="1915"/>
              <a:ext cx="2297" cy="562"/>
            </a:xfrm>
            <a:custGeom>
              <a:avLst/>
              <a:gdLst>
                <a:gd name="T0" fmla="*/ 750 w 2560"/>
                <a:gd name="T1" fmla="*/ 92 h 624"/>
                <a:gd name="T2" fmla="*/ 750 w 2560"/>
                <a:gd name="T3" fmla="*/ 0 h 624"/>
                <a:gd name="T4" fmla="*/ 0 w 2560"/>
                <a:gd name="T5" fmla="*/ 281 h 624"/>
                <a:gd name="T6" fmla="*/ 0 w 2560"/>
                <a:gd name="T7" fmla="*/ 281 h 624"/>
                <a:gd name="T8" fmla="*/ 750 w 2560"/>
                <a:gd name="T9" fmla="*/ 562 h 624"/>
                <a:gd name="T10" fmla="*/ 750 w 2560"/>
                <a:gd name="T11" fmla="*/ 468 h 624"/>
                <a:gd name="T12" fmla="*/ 2297 w 2560"/>
                <a:gd name="T13" fmla="*/ 468 h 624"/>
                <a:gd name="T14" fmla="*/ 2297 w 2560"/>
                <a:gd name="T15" fmla="*/ 92 h 6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60"/>
                <a:gd name="T25" fmla="*/ 0 h 624"/>
                <a:gd name="T26" fmla="*/ 2560 w 2560"/>
                <a:gd name="T27" fmla="*/ 624 h 6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60" h="624">
                  <a:moveTo>
                    <a:pt x="836" y="102"/>
                  </a:moveTo>
                  <a:lnTo>
                    <a:pt x="836" y="0"/>
                  </a:lnTo>
                  <a:lnTo>
                    <a:pt x="0" y="312"/>
                  </a:lnTo>
                  <a:lnTo>
                    <a:pt x="836" y="624"/>
                  </a:lnTo>
                  <a:lnTo>
                    <a:pt x="836" y="520"/>
                  </a:lnTo>
                  <a:lnTo>
                    <a:pt x="2560" y="520"/>
                  </a:lnTo>
                  <a:lnTo>
                    <a:pt x="2560" y="102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19" name="Freeform 45"/>
            <p:cNvSpPr>
              <a:spLocks/>
            </p:cNvSpPr>
            <p:nvPr/>
          </p:nvSpPr>
          <p:spPr bwMode="gray">
            <a:xfrm>
              <a:off x="2880" y="1904"/>
              <a:ext cx="2308" cy="584"/>
            </a:xfrm>
            <a:custGeom>
              <a:avLst/>
              <a:gdLst>
                <a:gd name="T0" fmla="*/ 2308 w 2556"/>
                <a:gd name="T1" fmla="*/ 292 h 648"/>
                <a:gd name="T2" fmla="*/ 1524 w 2556"/>
                <a:gd name="T3" fmla="*/ 0 h 648"/>
                <a:gd name="T4" fmla="*/ 1524 w 2556"/>
                <a:gd name="T5" fmla="*/ 96 h 648"/>
                <a:gd name="T6" fmla="*/ 0 w 2556"/>
                <a:gd name="T7" fmla="*/ 96 h 648"/>
                <a:gd name="T8" fmla="*/ 0 w 2556"/>
                <a:gd name="T9" fmla="*/ 487 h 648"/>
                <a:gd name="T10" fmla="*/ 1524 w 2556"/>
                <a:gd name="T11" fmla="*/ 487 h 648"/>
                <a:gd name="T12" fmla="*/ 1524 w 2556"/>
                <a:gd name="T13" fmla="*/ 584 h 648"/>
                <a:gd name="T14" fmla="*/ 2308 w 2556"/>
                <a:gd name="T15" fmla="*/ 292 h 64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556"/>
                <a:gd name="T25" fmla="*/ 0 h 648"/>
                <a:gd name="T26" fmla="*/ 2556 w 2556"/>
                <a:gd name="T27" fmla="*/ 648 h 648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556" h="648">
                  <a:moveTo>
                    <a:pt x="2556" y="324"/>
                  </a:moveTo>
                  <a:lnTo>
                    <a:pt x="1688" y="0"/>
                  </a:lnTo>
                  <a:lnTo>
                    <a:pt x="1688" y="106"/>
                  </a:lnTo>
                  <a:lnTo>
                    <a:pt x="0" y="106"/>
                  </a:lnTo>
                  <a:lnTo>
                    <a:pt x="0" y="540"/>
                  </a:lnTo>
                  <a:lnTo>
                    <a:pt x="1688" y="540"/>
                  </a:lnTo>
                  <a:lnTo>
                    <a:pt x="1688" y="648"/>
                  </a:lnTo>
                  <a:lnTo>
                    <a:pt x="2556" y="324"/>
                  </a:lnTo>
                  <a:close/>
                </a:path>
              </a:pathLst>
            </a:custGeom>
            <a:solidFill>
              <a:srgbClr val="C0C0C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6420" name="Freeform 46"/>
            <p:cNvSpPr>
              <a:spLocks noEditPoints="1"/>
            </p:cNvSpPr>
            <p:nvPr/>
          </p:nvSpPr>
          <p:spPr bwMode="gray">
            <a:xfrm>
              <a:off x="2879" y="1893"/>
              <a:ext cx="2329" cy="606"/>
            </a:xfrm>
            <a:custGeom>
              <a:avLst/>
              <a:gdLst>
                <a:gd name="T0" fmla="*/ 1518 w 2578"/>
                <a:gd name="T1" fmla="*/ 505 h 672"/>
                <a:gd name="T2" fmla="*/ 0 w 2578"/>
                <a:gd name="T3" fmla="*/ 505 h 672"/>
                <a:gd name="T4" fmla="*/ 0 w 2578"/>
                <a:gd name="T5" fmla="*/ 99 h 672"/>
                <a:gd name="T6" fmla="*/ 1518 w 2578"/>
                <a:gd name="T7" fmla="*/ 99 h 672"/>
                <a:gd name="T8" fmla="*/ 1518 w 2578"/>
                <a:gd name="T9" fmla="*/ 0 h 672"/>
                <a:gd name="T10" fmla="*/ 2311 w 2578"/>
                <a:gd name="T11" fmla="*/ 298 h 672"/>
                <a:gd name="T12" fmla="*/ 2309 w 2578"/>
                <a:gd name="T13" fmla="*/ 303 h 672"/>
                <a:gd name="T14" fmla="*/ 2311 w 2578"/>
                <a:gd name="T15" fmla="*/ 298 h 672"/>
                <a:gd name="T16" fmla="*/ 2329 w 2578"/>
                <a:gd name="T17" fmla="*/ 303 h 672"/>
                <a:gd name="T18" fmla="*/ 1518 w 2578"/>
                <a:gd name="T19" fmla="*/ 606 h 672"/>
                <a:gd name="T20" fmla="*/ 1518 w 2578"/>
                <a:gd name="T21" fmla="*/ 505 h 672"/>
                <a:gd name="T22" fmla="*/ 1518 w 2578"/>
                <a:gd name="T23" fmla="*/ 505 h 672"/>
                <a:gd name="T24" fmla="*/ 0 w 2578"/>
                <a:gd name="T25" fmla="*/ 491 h 672"/>
                <a:gd name="T26" fmla="*/ 1532 w 2578"/>
                <a:gd name="T27" fmla="*/ 491 h 672"/>
                <a:gd name="T28" fmla="*/ 1532 w 2578"/>
                <a:gd name="T29" fmla="*/ 584 h 672"/>
                <a:gd name="T30" fmla="*/ 2287 w 2578"/>
                <a:gd name="T31" fmla="*/ 303 h 672"/>
                <a:gd name="T32" fmla="*/ 1532 w 2578"/>
                <a:gd name="T33" fmla="*/ 22 h 672"/>
                <a:gd name="T34" fmla="*/ 1532 w 2578"/>
                <a:gd name="T35" fmla="*/ 114 h 672"/>
                <a:gd name="T36" fmla="*/ 0 w 2578"/>
                <a:gd name="T37" fmla="*/ 114 h 672"/>
                <a:gd name="T38" fmla="*/ 0 w 2578"/>
                <a:gd name="T39" fmla="*/ 491 h 672"/>
                <a:gd name="T40" fmla="*/ 0 w 2578"/>
                <a:gd name="T41" fmla="*/ 491 h 67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78"/>
                <a:gd name="T64" fmla="*/ 0 h 672"/>
                <a:gd name="T65" fmla="*/ 2578 w 2578"/>
                <a:gd name="T66" fmla="*/ 672 h 672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78" h="672">
                  <a:moveTo>
                    <a:pt x="1680" y="560"/>
                  </a:moveTo>
                  <a:lnTo>
                    <a:pt x="0" y="560"/>
                  </a:lnTo>
                  <a:lnTo>
                    <a:pt x="0" y="110"/>
                  </a:lnTo>
                  <a:lnTo>
                    <a:pt x="1680" y="110"/>
                  </a:lnTo>
                  <a:lnTo>
                    <a:pt x="1680" y="0"/>
                  </a:lnTo>
                  <a:lnTo>
                    <a:pt x="2558" y="330"/>
                  </a:lnTo>
                  <a:lnTo>
                    <a:pt x="2556" y="336"/>
                  </a:lnTo>
                  <a:lnTo>
                    <a:pt x="2558" y="330"/>
                  </a:lnTo>
                  <a:lnTo>
                    <a:pt x="2578" y="336"/>
                  </a:lnTo>
                  <a:lnTo>
                    <a:pt x="1680" y="672"/>
                  </a:lnTo>
                  <a:lnTo>
                    <a:pt x="1680" y="560"/>
                  </a:lnTo>
                  <a:close/>
                  <a:moveTo>
                    <a:pt x="0" y="544"/>
                  </a:moveTo>
                  <a:lnTo>
                    <a:pt x="1696" y="544"/>
                  </a:lnTo>
                  <a:lnTo>
                    <a:pt x="1696" y="648"/>
                  </a:lnTo>
                  <a:lnTo>
                    <a:pt x="2532" y="336"/>
                  </a:lnTo>
                  <a:lnTo>
                    <a:pt x="1696" y="24"/>
                  </a:lnTo>
                  <a:lnTo>
                    <a:pt x="1696" y="126"/>
                  </a:lnTo>
                  <a:lnTo>
                    <a:pt x="0" y="126"/>
                  </a:lnTo>
                  <a:lnTo>
                    <a:pt x="0" y="544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63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chemeClr val="tx1"/>
                </a:solidFill>
              </a:rPr>
              <a:t>Assertiveness</a:t>
            </a:r>
            <a:r>
              <a:rPr lang="en-US" altLang="en-US" dirty="0" smtClean="0"/>
              <a:t> </a:t>
            </a:r>
            <a:r>
              <a:rPr lang="en-US" altLang="en-US" dirty="0" smtClean="0">
                <a:solidFill>
                  <a:schemeClr val="tx1"/>
                </a:solidFill>
              </a:rPr>
              <a:t>behaviors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6393" name="Text Box 28"/>
          <p:cNvSpPr txBox="1">
            <a:spLocks noChangeArrowheads="1"/>
          </p:cNvSpPr>
          <p:nvPr/>
        </p:nvSpPr>
        <p:spPr bwMode="gray">
          <a:xfrm>
            <a:off x="7894638" y="1431925"/>
            <a:ext cx="169001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333333"/>
                </a:solidFill>
              </a:rPr>
              <a:t>Tell assertive</a:t>
            </a:r>
            <a:endParaRPr lang="en-US" sz="2400">
              <a:solidFill>
                <a:srgbClr val="333333"/>
              </a:solidFill>
              <a:latin typeface="Times New Roman" pitchFamily="18" charset="0"/>
            </a:endParaRPr>
          </a:p>
        </p:txBody>
      </p:sp>
      <p:sp>
        <p:nvSpPr>
          <p:cNvPr id="16394" name="Rectangle 29"/>
          <p:cNvSpPr>
            <a:spLocks noChangeArrowheads="1"/>
          </p:cNvSpPr>
          <p:nvPr/>
        </p:nvSpPr>
        <p:spPr bwMode="gray">
          <a:xfrm>
            <a:off x="2560638" y="1436688"/>
            <a:ext cx="1667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333333"/>
                </a:solidFill>
              </a:rPr>
              <a:t>Ask assertive</a:t>
            </a:r>
            <a:endParaRPr lang="en-US" sz="2000">
              <a:solidFill>
                <a:srgbClr val="333333"/>
              </a:solidFill>
            </a:endParaRPr>
          </a:p>
        </p:txBody>
      </p:sp>
      <p:sp>
        <p:nvSpPr>
          <p:cNvPr id="16395" name="Text Box 30"/>
          <p:cNvSpPr txBox="1">
            <a:spLocks noChangeArrowheads="1"/>
          </p:cNvSpPr>
          <p:nvPr/>
        </p:nvSpPr>
        <p:spPr bwMode="gray">
          <a:xfrm>
            <a:off x="7894638" y="4978400"/>
            <a:ext cx="1690014" cy="40011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333333"/>
                </a:solidFill>
              </a:rPr>
              <a:t>Tell assertive</a:t>
            </a:r>
            <a:endParaRPr lang="en-US" sz="2400">
              <a:solidFill>
                <a:srgbClr val="333333"/>
              </a:solidFill>
              <a:latin typeface="Times New Roman" pitchFamily="18" charset="0"/>
            </a:endParaRPr>
          </a:p>
        </p:txBody>
      </p:sp>
      <p:sp>
        <p:nvSpPr>
          <p:cNvPr id="16396" name="Rectangle 31"/>
          <p:cNvSpPr>
            <a:spLocks noChangeArrowheads="1"/>
          </p:cNvSpPr>
          <p:nvPr/>
        </p:nvSpPr>
        <p:spPr bwMode="gray">
          <a:xfrm>
            <a:off x="2560638" y="4953000"/>
            <a:ext cx="16674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en-US" sz="2000">
                <a:solidFill>
                  <a:srgbClr val="333333"/>
                </a:solidFill>
              </a:rPr>
              <a:t>Ask assertive</a:t>
            </a:r>
            <a:endParaRPr lang="en-US" sz="2000">
              <a:solidFill>
                <a:srgbClr val="333333"/>
              </a:solidFill>
            </a:endParaRPr>
          </a:p>
        </p:txBody>
      </p:sp>
      <p:sp>
        <p:nvSpPr>
          <p:cNvPr id="16397" name="Text Box 32"/>
          <p:cNvSpPr txBox="1">
            <a:spLocks noChangeArrowheads="1"/>
          </p:cNvSpPr>
          <p:nvPr/>
        </p:nvSpPr>
        <p:spPr bwMode="gray">
          <a:xfrm>
            <a:off x="3800476" y="1949450"/>
            <a:ext cx="4570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>
              <a:lnSpc>
                <a:spcPct val="150000"/>
              </a:lnSpc>
            </a:pPr>
            <a:r>
              <a:rPr lang="en-US" altLang="en-US" sz="1600" i="1">
                <a:solidFill>
                  <a:srgbClr val="333333"/>
                </a:solidFill>
              </a:rPr>
              <a:t>slower</a:t>
            </a:r>
            <a:r>
              <a:rPr lang="en-US" altLang="en-US" sz="1600">
                <a:solidFill>
                  <a:srgbClr val="333333"/>
                </a:solidFill>
              </a:rPr>
              <a:t>…pace of speech…</a:t>
            </a:r>
            <a:r>
              <a:rPr lang="en-US" altLang="en-US" sz="1600" i="1">
                <a:solidFill>
                  <a:srgbClr val="333333"/>
                </a:solidFill>
              </a:rPr>
              <a:t>faster</a:t>
            </a:r>
          </a:p>
        </p:txBody>
      </p:sp>
      <p:sp>
        <p:nvSpPr>
          <p:cNvPr id="16398" name="Text Box 33"/>
          <p:cNvSpPr txBox="1">
            <a:spLocks noChangeArrowheads="1"/>
          </p:cNvSpPr>
          <p:nvPr/>
        </p:nvSpPr>
        <p:spPr bwMode="gray">
          <a:xfrm>
            <a:off x="3800476" y="3705225"/>
            <a:ext cx="45704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>
              <a:lnSpc>
                <a:spcPct val="150000"/>
              </a:lnSpc>
            </a:pPr>
            <a:r>
              <a:rPr lang="en-US" altLang="en-US" sz="1600" i="1">
                <a:solidFill>
                  <a:srgbClr val="333333"/>
                </a:solidFill>
              </a:rPr>
              <a:t>relaxed</a:t>
            </a:r>
            <a:r>
              <a:rPr lang="en-US" altLang="en-US" sz="1600">
                <a:solidFill>
                  <a:srgbClr val="333333"/>
                </a:solidFill>
              </a:rPr>
              <a:t>…use of hands…</a:t>
            </a:r>
            <a:r>
              <a:rPr lang="en-US" altLang="en-US" sz="1600" i="1">
                <a:solidFill>
                  <a:srgbClr val="333333"/>
                </a:solidFill>
              </a:rPr>
              <a:t>directive</a:t>
            </a:r>
          </a:p>
        </p:txBody>
      </p:sp>
      <p:sp>
        <p:nvSpPr>
          <p:cNvPr id="16399" name="Text Box 34"/>
          <p:cNvSpPr txBox="1">
            <a:spLocks noChangeAspect="1" noChangeArrowheads="1"/>
          </p:cNvSpPr>
          <p:nvPr/>
        </p:nvSpPr>
        <p:spPr bwMode="gray">
          <a:xfrm>
            <a:off x="5327650" y="1371600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/>
              <a:t>Verbal</a:t>
            </a:r>
          </a:p>
        </p:txBody>
      </p:sp>
      <p:sp>
        <p:nvSpPr>
          <p:cNvPr id="16400" name="Text Box 35"/>
          <p:cNvSpPr txBox="1">
            <a:spLocks noChangeAspect="1" noChangeArrowheads="1"/>
          </p:cNvSpPr>
          <p:nvPr/>
        </p:nvSpPr>
        <p:spPr bwMode="gray">
          <a:xfrm>
            <a:off x="4835525" y="4953000"/>
            <a:ext cx="2503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/>
              <a:t>Non-verbal </a:t>
            </a:r>
          </a:p>
        </p:txBody>
      </p:sp>
      <p:sp>
        <p:nvSpPr>
          <p:cNvPr id="16401" name="Rectangle 36"/>
          <p:cNvSpPr>
            <a:spLocks noChangeArrowheads="1"/>
          </p:cNvSpPr>
          <p:nvPr/>
        </p:nvSpPr>
        <p:spPr bwMode="gray">
          <a:xfrm>
            <a:off x="3802063" y="4467225"/>
            <a:ext cx="4570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>
              <a:lnSpc>
                <a:spcPct val="150000"/>
              </a:lnSpc>
            </a:pPr>
            <a:r>
              <a:rPr lang="en-US" altLang="en-US" sz="1600" i="1">
                <a:solidFill>
                  <a:srgbClr val="333333"/>
                </a:solidFill>
              </a:rPr>
              <a:t>indirect</a:t>
            </a:r>
            <a:r>
              <a:rPr lang="en-US" altLang="en-US" sz="1600">
                <a:solidFill>
                  <a:srgbClr val="333333"/>
                </a:solidFill>
              </a:rPr>
              <a:t>…eye contact…</a:t>
            </a:r>
            <a:r>
              <a:rPr lang="en-US" altLang="en-US" sz="1600" i="1">
                <a:solidFill>
                  <a:srgbClr val="333333"/>
                </a:solidFill>
              </a:rPr>
              <a:t>direct</a:t>
            </a:r>
          </a:p>
        </p:txBody>
      </p:sp>
      <p:sp>
        <p:nvSpPr>
          <p:cNvPr id="16402" name="Rectangle 37"/>
          <p:cNvSpPr>
            <a:spLocks noChangeArrowheads="1"/>
          </p:cNvSpPr>
          <p:nvPr/>
        </p:nvSpPr>
        <p:spPr bwMode="gray">
          <a:xfrm>
            <a:off x="3802063" y="4108450"/>
            <a:ext cx="4570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>
              <a:lnSpc>
                <a:spcPct val="150000"/>
              </a:lnSpc>
            </a:pPr>
            <a:r>
              <a:rPr lang="en-US" altLang="en-US" sz="1600" i="1">
                <a:solidFill>
                  <a:srgbClr val="333333"/>
                </a:solidFill>
              </a:rPr>
              <a:t>lean back</a:t>
            </a:r>
            <a:r>
              <a:rPr lang="en-US" altLang="en-US" sz="1600">
                <a:solidFill>
                  <a:srgbClr val="333333"/>
                </a:solidFill>
              </a:rPr>
              <a:t>…body posture…</a:t>
            </a:r>
            <a:r>
              <a:rPr lang="en-US" altLang="en-US" sz="1600" i="1">
                <a:solidFill>
                  <a:srgbClr val="333333"/>
                </a:solidFill>
              </a:rPr>
              <a:t>lean forward</a:t>
            </a:r>
          </a:p>
        </p:txBody>
      </p:sp>
      <p:sp>
        <p:nvSpPr>
          <p:cNvPr id="16403" name="Rectangle 38"/>
          <p:cNvSpPr>
            <a:spLocks noChangeArrowheads="1"/>
          </p:cNvSpPr>
          <p:nvPr/>
        </p:nvSpPr>
        <p:spPr bwMode="gray">
          <a:xfrm>
            <a:off x="3800476" y="2722564"/>
            <a:ext cx="45704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>
              <a:lnSpc>
                <a:spcPct val="150000"/>
              </a:lnSpc>
            </a:pPr>
            <a:r>
              <a:rPr lang="en-US" altLang="en-US" sz="1600" i="1">
                <a:solidFill>
                  <a:srgbClr val="333333"/>
                </a:solidFill>
              </a:rPr>
              <a:t>quieter</a:t>
            </a:r>
            <a:r>
              <a:rPr lang="en-US" altLang="en-US" sz="1600">
                <a:solidFill>
                  <a:srgbClr val="333333"/>
                </a:solidFill>
              </a:rPr>
              <a:t>…volume of speech…</a:t>
            </a:r>
            <a:r>
              <a:rPr lang="en-US" altLang="en-US" sz="1600" i="1">
                <a:solidFill>
                  <a:srgbClr val="333333"/>
                </a:solidFill>
              </a:rPr>
              <a:t>louder</a:t>
            </a:r>
          </a:p>
        </p:txBody>
      </p:sp>
      <p:sp>
        <p:nvSpPr>
          <p:cNvPr id="16404" name="Rectangle 39"/>
          <p:cNvSpPr>
            <a:spLocks noChangeArrowheads="1"/>
          </p:cNvSpPr>
          <p:nvPr/>
        </p:nvSpPr>
        <p:spPr bwMode="gray">
          <a:xfrm>
            <a:off x="3802063" y="2352675"/>
            <a:ext cx="4570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 anchorCtr="1"/>
          <a:lstStyle/>
          <a:p>
            <a:pPr>
              <a:lnSpc>
                <a:spcPct val="150000"/>
              </a:lnSpc>
            </a:pPr>
            <a:r>
              <a:rPr lang="en-US" altLang="en-US" sz="1600" i="1" dirty="0">
                <a:solidFill>
                  <a:srgbClr val="333333"/>
                </a:solidFill>
              </a:rPr>
              <a:t>less</a:t>
            </a:r>
            <a:r>
              <a:rPr lang="en-US" altLang="en-US" sz="1600" dirty="0">
                <a:solidFill>
                  <a:srgbClr val="333333"/>
                </a:solidFill>
              </a:rPr>
              <a:t>…quantity of speech…</a:t>
            </a:r>
            <a:r>
              <a:rPr lang="en-US" altLang="en-US" sz="1600" i="1" dirty="0">
                <a:solidFill>
                  <a:srgbClr val="333333"/>
                </a:solidFill>
              </a:rPr>
              <a:t>more</a:t>
            </a:r>
          </a:p>
        </p:txBody>
      </p:sp>
      <p:grpSp>
        <p:nvGrpSpPr>
          <p:cNvPr id="8" name="Group 40"/>
          <p:cNvGrpSpPr>
            <a:grpSpLocks/>
          </p:cNvGrpSpPr>
          <p:nvPr/>
        </p:nvGrpSpPr>
        <p:grpSpPr bwMode="auto">
          <a:xfrm>
            <a:off x="2424113" y="2924176"/>
            <a:ext cx="7385050" cy="962025"/>
            <a:chOff x="556" y="1893"/>
            <a:chExt cx="4652" cy="606"/>
          </a:xfrm>
        </p:grpSpPr>
        <p:grpSp>
          <p:nvGrpSpPr>
            <p:cNvPr id="9" name="Group 41"/>
            <p:cNvGrpSpPr>
              <a:grpSpLocks/>
            </p:cNvGrpSpPr>
            <p:nvPr/>
          </p:nvGrpSpPr>
          <p:grpSpPr bwMode="auto">
            <a:xfrm>
              <a:off x="556" y="1893"/>
              <a:ext cx="4652" cy="606"/>
              <a:chOff x="556" y="1893"/>
              <a:chExt cx="4652" cy="606"/>
            </a:xfrm>
          </p:grpSpPr>
          <p:sp>
            <p:nvSpPr>
              <p:cNvPr id="16411" name="Freeform 42"/>
              <p:cNvSpPr>
                <a:spLocks/>
              </p:cNvSpPr>
              <p:nvPr/>
            </p:nvSpPr>
            <p:spPr bwMode="gray">
              <a:xfrm>
                <a:off x="570" y="1904"/>
                <a:ext cx="2325" cy="584"/>
              </a:xfrm>
              <a:custGeom>
                <a:avLst/>
                <a:gdLst>
                  <a:gd name="T0" fmla="*/ 2325 w 2592"/>
                  <a:gd name="T1" fmla="*/ 96 h 648"/>
                  <a:gd name="T2" fmla="*/ 779 w 2592"/>
                  <a:gd name="T3" fmla="*/ 96 h 648"/>
                  <a:gd name="T4" fmla="*/ 779 w 2592"/>
                  <a:gd name="T5" fmla="*/ 0 h 648"/>
                  <a:gd name="T6" fmla="*/ 0 w 2592"/>
                  <a:gd name="T7" fmla="*/ 292 h 648"/>
                  <a:gd name="T8" fmla="*/ 779 w 2592"/>
                  <a:gd name="T9" fmla="*/ 584 h 648"/>
                  <a:gd name="T10" fmla="*/ 779 w 2592"/>
                  <a:gd name="T11" fmla="*/ 487 h 648"/>
                  <a:gd name="T12" fmla="*/ 2325 w 2592"/>
                  <a:gd name="T13" fmla="*/ 487 h 648"/>
                  <a:gd name="T14" fmla="*/ 2325 w 2592"/>
                  <a:gd name="T15" fmla="*/ 96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92"/>
                  <a:gd name="T25" fmla="*/ 0 h 648"/>
                  <a:gd name="T26" fmla="*/ 2592 w 2592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92" h="648">
                    <a:moveTo>
                      <a:pt x="2592" y="106"/>
                    </a:moveTo>
                    <a:lnTo>
                      <a:pt x="868" y="106"/>
                    </a:lnTo>
                    <a:lnTo>
                      <a:pt x="868" y="0"/>
                    </a:lnTo>
                    <a:lnTo>
                      <a:pt x="0" y="324"/>
                    </a:lnTo>
                    <a:lnTo>
                      <a:pt x="868" y="648"/>
                    </a:lnTo>
                    <a:lnTo>
                      <a:pt x="868" y="540"/>
                    </a:lnTo>
                    <a:lnTo>
                      <a:pt x="2592" y="540"/>
                    </a:lnTo>
                    <a:lnTo>
                      <a:pt x="2592" y="106"/>
                    </a:lnTo>
                    <a:close/>
                  </a:path>
                </a:pathLst>
              </a:custGeom>
              <a:solidFill>
                <a:srgbClr val="FFD2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6412" name="Freeform 43"/>
              <p:cNvSpPr>
                <a:spLocks noEditPoints="1"/>
              </p:cNvSpPr>
              <p:nvPr/>
            </p:nvSpPr>
            <p:spPr bwMode="gray">
              <a:xfrm>
                <a:off x="556" y="1893"/>
                <a:ext cx="2339" cy="606"/>
              </a:xfrm>
              <a:custGeom>
                <a:avLst/>
                <a:gdLst>
                  <a:gd name="T0" fmla="*/ 2337 w 2608"/>
                  <a:gd name="T1" fmla="*/ 505 h 672"/>
                  <a:gd name="T2" fmla="*/ 805 w 2608"/>
                  <a:gd name="T3" fmla="*/ 505 h 672"/>
                  <a:gd name="T4" fmla="*/ 805 w 2608"/>
                  <a:gd name="T5" fmla="*/ 606 h 672"/>
                  <a:gd name="T6" fmla="*/ 0 w 2608"/>
                  <a:gd name="T7" fmla="*/ 303 h 672"/>
                  <a:gd name="T8" fmla="*/ 0 w 2608"/>
                  <a:gd name="T9" fmla="*/ 303 h 672"/>
                  <a:gd name="T10" fmla="*/ 805 w 2608"/>
                  <a:gd name="T11" fmla="*/ 0 h 672"/>
                  <a:gd name="T12" fmla="*/ 805 w 2608"/>
                  <a:gd name="T13" fmla="*/ 99 h 672"/>
                  <a:gd name="T14" fmla="*/ 2339 w 2608"/>
                  <a:gd name="T15" fmla="*/ 99 h 672"/>
                  <a:gd name="T16" fmla="*/ 2337 w 2608"/>
                  <a:gd name="T17" fmla="*/ 505 h 672"/>
                  <a:gd name="T18" fmla="*/ 791 w 2608"/>
                  <a:gd name="T19" fmla="*/ 114 h 672"/>
                  <a:gd name="T20" fmla="*/ 791 w 2608"/>
                  <a:gd name="T21" fmla="*/ 22 h 672"/>
                  <a:gd name="T22" fmla="*/ 41 w 2608"/>
                  <a:gd name="T23" fmla="*/ 303 h 672"/>
                  <a:gd name="T24" fmla="*/ 41 w 2608"/>
                  <a:gd name="T25" fmla="*/ 303 h 672"/>
                  <a:gd name="T26" fmla="*/ 791 w 2608"/>
                  <a:gd name="T27" fmla="*/ 584 h 672"/>
                  <a:gd name="T28" fmla="*/ 791 w 2608"/>
                  <a:gd name="T29" fmla="*/ 491 h 672"/>
                  <a:gd name="T30" fmla="*/ 2337 w 2608"/>
                  <a:gd name="T31" fmla="*/ 491 h 672"/>
                  <a:gd name="T32" fmla="*/ 2337 w 2608"/>
                  <a:gd name="T33" fmla="*/ 114 h 672"/>
                  <a:gd name="T34" fmla="*/ 791 w 2608"/>
                  <a:gd name="T35" fmla="*/ 114 h 672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608"/>
                  <a:gd name="T55" fmla="*/ 0 h 672"/>
                  <a:gd name="T56" fmla="*/ 2608 w 2608"/>
                  <a:gd name="T57" fmla="*/ 672 h 672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608" h="672">
                    <a:moveTo>
                      <a:pt x="2606" y="560"/>
                    </a:moveTo>
                    <a:lnTo>
                      <a:pt x="898" y="560"/>
                    </a:lnTo>
                    <a:lnTo>
                      <a:pt x="898" y="672"/>
                    </a:lnTo>
                    <a:lnTo>
                      <a:pt x="0" y="336"/>
                    </a:lnTo>
                    <a:lnTo>
                      <a:pt x="898" y="0"/>
                    </a:lnTo>
                    <a:lnTo>
                      <a:pt x="898" y="110"/>
                    </a:lnTo>
                    <a:lnTo>
                      <a:pt x="2608" y="110"/>
                    </a:lnTo>
                    <a:lnTo>
                      <a:pt x="2606" y="560"/>
                    </a:lnTo>
                    <a:close/>
                    <a:moveTo>
                      <a:pt x="882" y="126"/>
                    </a:moveTo>
                    <a:lnTo>
                      <a:pt x="882" y="24"/>
                    </a:lnTo>
                    <a:lnTo>
                      <a:pt x="46" y="336"/>
                    </a:lnTo>
                    <a:lnTo>
                      <a:pt x="882" y="648"/>
                    </a:lnTo>
                    <a:lnTo>
                      <a:pt x="882" y="544"/>
                    </a:lnTo>
                    <a:lnTo>
                      <a:pt x="2606" y="544"/>
                    </a:lnTo>
                    <a:lnTo>
                      <a:pt x="2606" y="126"/>
                    </a:lnTo>
                    <a:lnTo>
                      <a:pt x="882" y="126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6413" name="Freeform 44"/>
              <p:cNvSpPr>
                <a:spLocks/>
              </p:cNvSpPr>
              <p:nvPr/>
            </p:nvSpPr>
            <p:spPr bwMode="gray">
              <a:xfrm>
                <a:off x="597" y="1915"/>
                <a:ext cx="2297" cy="562"/>
              </a:xfrm>
              <a:custGeom>
                <a:avLst/>
                <a:gdLst>
                  <a:gd name="T0" fmla="*/ 750 w 2560"/>
                  <a:gd name="T1" fmla="*/ 92 h 624"/>
                  <a:gd name="T2" fmla="*/ 750 w 2560"/>
                  <a:gd name="T3" fmla="*/ 0 h 624"/>
                  <a:gd name="T4" fmla="*/ 0 w 2560"/>
                  <a:gd name="T5" fmla="*/ 281 h 624"/>
                  <a:gd name="T6" fmla="*/ 0 w 2560"/>
                  <a:gd name="T7" fmla="*/ 281 h 624"/>
                  <a:gd name="T8" fmla="*/ 750 w 2560"/>
                  <a:gd name="T9" fmla="*/ 562 h 624"/>
                  <a:gd name="T10" fmla="*/ 750 w 2560"/>
                  <a:gd name="T11" fmla="*/ 468 h 624"/>
                  <a:gd name="T12" fmla="*/ 2297 w 2560"/>
                  <a:gd name="T13" fmla="*/ 468 h 624"/>
                  <a:gd name="T14" fmla="*/ 2297 w 2560"/>
                  <a:gd name="T15" fmla="*/ 92 h 624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60"/>
                  <a:gd name="T25" fmla="*/ 0 h 624"/>
                  <a:gd name="T26" fmla="*/ 2560 w 2560"/>
                  <a:gd name="T27" fmla="*/ 624 h 624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60" h="624">
                    <a:moveTo>
                      <a:pt x="836" y="102"/>
                    </a:moveTo>
                    <a:lnTo>
                      <a:pt x="836" y="0"/>
                    </a:lnTo>
                    <a:lnTo>
                      <a:pt x="0" y="312"/>
                    </a:lnTo>
                    <a:lnTo>
                      <a:pt x="836" y="624"/>
                    </a:lnTo>
                    <a:lnTo>
                      <a:pt x="836" y="520"/>
                    </a:lnTo>
                    <a:lnTo>
                      <a:pt x="2560" y="520"/>
                    </a:lnTo>
                    <a:lnTo>
                      <a:pt x="2560" y="102"/>
                    </a:lnTo>
                  </a:path>
                </a:pathLst>
              </a:custGeom>
              <a:no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6414" name="Freeform 45"/>
              <p:cNvSpPr>
                <a:spLocks/>
              </p:cNvSpPr>
              <p:nvPr/>
            </p:nvSpPr>
            <p:spPr bwMode="gray">
              <a:xfrm>
                <a:off x="2880" y="1904"/>
                <a:ext cx="2308" cy="584"/>
              </a:xfrm>
              <a:custGeom>
                <a:avLst/>
                <a:gdLst>
                  <a:gd name="T0" fmla="*/ 2308 w 2556"/>
                  <a:gd name="T1" fmla="*/ 292 h 648"/>
                  <a:gd name="T2" fmla="*/ 1524 w 2556"/>
                  <a:gd name="T3" fmla="*/ 0 h 648"/>
                  <a:gd name="T4" fmla="*/ 1524 w 2556"/>
                  <a:gd name="T5" fmla="*/ 96 h 648"/>
                  <a:gd name="T6" fmla="*/ 0 w 2556"/>
                  <a:gd name="T7" fmla="*/ 96 h 648"/>
                  <a:gd name="T8" fmla="*/ 0 w 2556"/>
                  <a:gd name="T9" fmla="*/ 487 h 648"/>
                  <a:gd name="T10" fmla="*/ 1524 w 2556"/>
                  <a:gd name="T11" fmla="*/ 487 h 648"/>
                  <a:gd name="T12" fmla="*/ 1524 w 2556"/>
                  <a:gd name="T13" fmla="*/ 584 h 648"/>
                  <a:gd name="T14" fmla="*/ 2308 w 2556"/>
                  <a:gd name="T15" fmla="*/ 292 h 648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2556"/>
                  <a:gd name="T25" fmla="*/ 0 h 648"/>
                  <a:gd name="T26" fmla="*/ 2556 w 2556"/>
                  <a:gd name="T27" fmla="*/ 648 h 648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2556" h="648">
                    <a:moveTo>
                      <a:pt x="2556" y="324"/>
                    </a:moveTo>
                    <a:lnTo>
                      <a:pt x="1688" y="0"/>
                    </a:lnTo>
                    <a:lnTo>
                      <a:pt x="1688" y="106"/>
                    </a:lnTo>
                    <a:lnTo>
                      <a:pt x="0" y="106"/>
                    </a:lnTo>
                    <a:lnTo>
                      <a:pt x="0" y="540"/>
                    </a:lnTo>
                    <a:lnTo>
                      <a:pt x="1688" y="540"/>
                    </a:lnTo>
                    <a:lnTo>
                      <a:pt x="1688" y="648"/>
                    </a:lnTo>
                    <a:lnTo>
                      <a:pt x="2556" y="324"/>
                    </a:lnTo>
                    <a:close/>
                  </a:path>
                </a:pathLst>
              </a:custGeom>
              <a:solidFill>
                <a:srgbClr val="80808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  <p:sp>
            <p:nvSpPr>
              <p:cNvPr id="16415" name="Freeform 46"/>
              <p:cNvSpPr>
                <a:spLocks noEditPoints="1"/>
              </p:cNvSpPr>
              <p:nvPr/>
            </p:nvSpPr>
            <p:spPr bwMode="gray">
              <a:xfrm>
                <a:off x="2879" y="1893"/>
                <a:ext cx="2329" cy="606"/>
              </a:xfrm>
              <a:custGeom>
                <a:avLst/>
                <a:gdLst>
                  <a:gd name="T0" fmla="*/ 1518 w 2578"/>
                  <a:gd name="T1" fmla="*/ 505 h 672"/>
                  <a:gd name="T2" fmla="*/ 0 w 2578"/>
                  <a:gd name="T3" fmla="*/ 505 h 672"/>
                  <a:gd name="T4" fmla="*/ 0 w 2578"/>
                  <a:gd name="T5" fmla="*/ 99 h 672"/>
                  <a:gd name="T6" fmla="*/ 1518 w 2578"/>
                  <a:gd name="T7" fmla="*/ 99 h 672"/>
                  <a:gd name="T8" fmla="*/ 1518 w 2578"/>
                  <a:gd name="T9" fmla="*/ 0 h 672"/>
                  <a:gd name="T10" fmla="*/ 2311 w 2578"/>
                  <a:gd name="T11" fmla="*/ 298 h 672"/>
                  <a:gd name="T12" fmla="*/ 2309 w 2578"/>
                  <a:gd name="T13" fmla="*/ 303 h 672"/>
                  <a:gd name="T14" fmla="*/ 2311 w 2578"/>
                  <a:gd name="T15" fmla="*/ 298 h 672"/>
                  <a:gd name="T16" fmla="*/ 2329 w 2578"/>
                  <a:gd name="T17" fmla="*/ 303 h 672"/>
                  <a:gd name="T18" fmla="*/ 1518 w 2578"/>
                  <a:gd name="T19" fmla="*/ 606 h 672"/>
                  <a:gd name="T20" fmla="*/ 1518 w 2578"/>
                  <a:gd name="T21" fmla="*/ 505 h 672"/>
                  <a:gd name="T22" fmla="*/ 1518 w 2578"/>
                  <a:gd name="T23" fmla="*/ 505 h 672"/>
                  <a:gd name="T24" fmla="*/ 0 w 2578"/>
                  <a:gd name="T25" fmla="*/ 491 h 672"/>
                  <a:gd name="T26" fmla="*/ 1532 w 2578"/>
                  <a:gd name="T27" fmla="*/ 491 h 672"/>
                  <a:gd name="T28" fmla="*/ 1532 w 2578"/>
                  <a:gd name="T29" fmla="*/ 584 h 672"/>
                  <a:gd name="T30" fmla="*/ 2287 w 2578"/>
                  <a:gd name="T31" fmla="*/ 303 h 672"/>
                  <a:gd name="T32" fmla="*/ 1532 w 2578"/>
                  <a:gd name="T33" fmla="*/ 22 h 672"/>
                  <a:gd name="T34" fmla="*/ 1532 w 2578"/>
                  <a:gd name="T35" fmla="*/ 114 h 672"/>
                  <a:gd name="T36" fmla="*/ 0 w 2578"/>
                  <a:gd name="T37" fmla="*/ 114 h 672"/>
                  <a:gd name="T38" fmla="*/ 0 w 2578"/>
                  <a:gd name="T39" fmla="*/ 491 h 672"/>
                  <a:gd name="T40" fmla="*/ 0 w 2578"/>
                  <a:gd name="T41" fmla="*/ 491 h 672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w 2578"/>
                  <a:gd name="T64" fmla="*/ 0 h 672"/>
                  <a:gd name="T65" fmla="*/ 2578 w 2578"/>
                  <a:gd name="T66" fmla="*/ 672 h 672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T63" t="T64" r="T65" b="T66"/>
                <a:pathLst>
                  <a:path w="2578" h="672">
                    <a:moveTo>
                      <a:pt x="1680" y="560"/>
                    </a:moveTo>
                    <a:lnTo>
                      <a:pt x="0" y="560"/>
                    </a:lnTo>
                    <a:lnTo>
                      <a:pt x="0" y="110"/>
                    </a:lnTo>
                    <a:lnTo>
                      <a:pt x="1680" y="110"/>
                    </a:lnTo>
                    <a:lnTo>
                      <a:pt x="1680" y="0"/>
                    </a:lnTo>
                    <a:lnTo>
                      <a:pt x="2558" y="330"/>
                    </a:lnTo>
                    <a:lnTo>
                      <a:pt x="2556" y="336"/>
                    </a:lnTo>
                    <a:lnTo>
                      <a:pt x="2558" y="330"/>
                    </a:lnTo>
                    <a:lnTo>
                      <a:pt x="2578" y="336"/>
                    </a:lnTo>
                    <a:lnTo>
                      <a:pt x="1680" y="672"/>
                    </a:lnTo>
                    <a:lnTo>
                      <a:pt x="1680" y="560"/>
                    </a:lnTo>
                    <a:close/>
                    <a:moveTo>
                      <a:pt x="0" y="544"/>
                    </a:moveTo>
                    <a:lnTo>
                      <a:pt x="1696" y="544"/>
                    </a:lnTo>
                    <a:lnTo>
                      <a:pt x="1696" y="648"/>
                    </a:lnTo>
                    <a:lnTo>
                      <a:pt x="2532" y="336"/>
                    </a:lnTo>
                    <a:lnTo>
                      <a:pt x="1696" y="24"/>
                    </a:lnTo>
                    <a:lnTo>
                      <a:pt x="1696" y="126"/>
                    </a:lnTo>
                    <a:lnTo>
                      <a:pt x="0" y="126"/>
                    </a:lnTo>
                    <a:lnTo>
                      <a:pt x="0" y="544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nl-BE"/>
              </a:p>
            </p:txBody>
          </p:sp>
        </p:grpSp>
        <p:sp>
          <p:nvSpPr>
            <p:cNvPr id="16409" name="Text Box 47"/>
            <p:cNvSpPr txBox="1">
              <a:spLocks noChangeArrowheads="1"/>
            </p:cNvSpPr>
            <p:nvPr/>
          </p:nvSpPr>
          <p:spPr bwMode="gray">
            <a:xfrm>
              <a:off x="869" y="2051"/>
              <a:ext cx="46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algn="r" eaLnBrk="0" hangingPunct="0"/>
              <a:r>
                <a:rPr lang="en-US" altLang="en-US" sz="2400">
                  <a:solidFill>
                    <a:srgbClr val="333333"/>
                  </a:solidFill>
                  <a:latin typeface="Arial Narrow" pitchFamily="34" charset="0"/>
                </a:rPr>
                <a:t>Asks</a:t>
              </a:r>
            </a:p>
          </p:txBody>
        </p:sp>
        <p:sp>
          <p:nvSpPr>
            <p:cNvPr id="16410" name="Text Box 48"/>
            <p:cNvSpPr txBox="1">
              <a:spLocks noChangeArrowheads="1"/>
            </p:cNvSpPr>
            <p:nvPr/>
          </p:nvSpPr>
          <p:spPr bwMode="gray">
            <a:xfrm>
              <a:off x="4438" y="2051"/>
              <a:ext cx="43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 anchorCtr="1">
              <a:spAutoFit/>
            </a:bodyPr>
            <a:lstStyle/>
            <a:p>
              <a:pPr eaLnBrk="0" hangingPunct="0"/>
              <a:r>
                <a:rPr lang="en-US" altLang="en-US" sz="2400">
                  <a:solidFill>
                    <a:srgbClr val="333333"/>
                  </a:solidFill>
                  <a:latin typeface="Arial Narrow" pitchFamily="34" charset="0"/>
                </a:rPr>
                <a:t>Tells</a:t>
              </a:r>
            </a:p>
          </p:txBody>
        </p:sp>
      </p:grpSp>
      <p:sp>
        <p:nvSpPr>
          <p:cNvPr id="16406" name="Text Box 33"/>
          <p:cNvSpPr txBox="1">
            <a:spLocks noChangeArrowheads="1"/>
          </p:cNvSpPr>
          <p:nvPr/>
        </p:nvSpPr>
        <p:spPr bwMode="gray">
          <a:xfrm>
            <a:off x="1981200" y="5543550"/>
            <a:ext cx="8229600" cy="2159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/>
            <a:endParaRPr lang="en-US" sz="700" i="1"/>
          </a:p>
          <a:p>
            <a:pPr eaLnBrk="0" hangingPunct="0"/>
            <a:r>
              <a:rPr lang="en-US" sz="700" i="1"/>
              <a:t>Content for this page was provided by TRACOM Group. Copyright </a:t>
            </a:r>
            <a:r>
              <a:rPr lang="en-US" sz="700" i="1">
                <a:cs typeface="Arial" pitchFamily="34" charset="0"/>
              </a:rPr>
              <a:t>© 2010 by TRACOM Corporation. </a:t>
            </a:r>
          </a:p>
        </p:txBody>
      </p:sp>
    </p:spTree>
    <p:extLst>
      <p:ext uri="{BB962C8B-B14F-4D97-AF65-F5344CB8AC3E}">
        <p14:creationId xmlns:p14="http://schemas.microsoft.com/office/powerpoint/2010/main" val="2450474900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>
                <a:solidFill>
                  <a:schemeClr val="tx1"/>
                </a:solidFill>
              </a:rPr>
              <a:t>Where</a:t>
            </a:r>
            <a:r>
              <a:rPr lang="nl-BE" dirty="0" smtClean="0">
                <a:solidFill>
                  <a:schemeClr val="tx1"/>
                </a:solidFill>
              </a:rPr>
              <a:t> do </a:t>
            </a:r>
            <a:r>
              <a:rPr lang="nl-BE" dirty="0" err="1" smtClean="0">
                <a:solidFill>
                  <a:schemeClr val="tx1"/>
                </a:solidFill>
              </a:rPr>
              <a:t>you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think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others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would</a:t>
            </a:r>
            <a:r>
              <a:rPr lang="nl-BE" dirty="0" smtClean="0">
                <a:solidFill>
                  <a:schemeClr val="tx1"/>
                </a:solidFill>
              </a:rPr>
              <a:t> place </a:t>
            </a:r>
            <a:r>
              <a:rPr lang="nl-BE" dirty="0" err="1" smtClean="0">
                <a:solidFill>
                  <a:schemeClr val="tx1"/>
                </a:solidFill>
              </a:rPr>
              <a:t>you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on</a:t>
            </a:r>
            <a:r>
              <a:rPr lang="nl-BE" dirty="0" smtClean="0">
                <a:solidFill>
                  <a:schemeClr val="tx1"/>
                </a:solidFill>
              </a:rPr>
              <a:t> the </a:t>
            </a:r>
            <a:r>
              <a:rPr lang="nl-BE" dirty="0" err="1" smtClean="0">
                <a:solidFill>
                  <a:schemeClr val="tx1"/>
                </a:solidFill>
              </a:rPr>
              <a:t>ask-tell</a:t>
            </a:r>
            <a:r>
              <a:rPr lang="nl-BE" dirty="0" smtClean="0">
                <a:solidFill>
                  <a:schemeClr val="tx1"/>
                </a:solidFill>
              </a:rPr>
              <a:t> </a:t>
            </a:r>
            <a:r>
              <a:rPr lang="nl-BE" dirty="0" err="1" smtClean="0">
                <a:solidFill>
                  <a:schemeClr val="tx1"/>
                </a:solidFill>
              </a:rPr>
              <a:t>scale</a:t>
            </a:r>
            <a:r>
              <a:rPr lang="nl-BE" dirty="0" smtClean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75000"/>
              <a:buFont typeface="Arial" pitchFamily="34" charset="0"/>
              <a:buChar char="►"/>
            </a:pPr>
            <a:r>
              <a:rPr lang="en-US" sz="2400" dirty="0">
                <a:ea typeface="ＭＳ Ｐゴシック" pitchFamily="-44" charset="-128"/>
              </a:rPr>
              <a:t>One end of the line stands for the “Asks” end of the scale and the other stands for the “Tells” end.</a:t>
            </a:r>
          </a:p>
          <a:p>
            <a:pPr>
              <a:buSzPct val="75000"/>
              <a:buFont typeface="Arial" pitchFamily="34" charset="0"/>
              <a:buChar char="►"/>
            </a:pPr>
            <a:r>
              <a:rPr lang="en-US" sz="2400" dirty="0">
                <a:ea typeface="ＭＳ Ｐゴシック" pitchFamily="-44" charset="-128"/>
              </a:rPr>
              <a:t>Stand where </a:t>
            </a:r>
            <a:r>
              <a:rPr lang="en-US" sz="2400" dirty="0" smtClean="0"/>
              <a:t>you think </a:t>
            </a:r>
            <a:r>
              <a:rPr lang="en-US" sz="2400" b="1" dirty="0" smtClean="0"/>
              <a:t>others</a:t>
            </a:r>
            <a:r>
              <a:rPr lang="en-US" sz="2400" dirty="0" smtClean="0"/>
              <a:t> would place you on the scale</a:t>
            </a:r>
            <a:r>
              <a:rPr lang="en-US" dirty="0" smtClean="0"/>
              <a:t>.</a:t>
            </a:r>
            <a:endParaRPr lang="nl-BE" dirty="0" smtClean="0"/>
          </a:p>
          <a:p>
            <a:pPr>
              <a:buFont typeface="Arial" pitchFamily="34" charset="0"/>
              <a:buNone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412995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rot="5400000">
            <a:off x="5091907" y="3244057"/>
            <a:ext cx="3886200" cy="598487"/>
            <a:chOff x="282" y="1292"/>
            <a:chExt cx="4958" cy="648"/>
          </a:xfrm>
        </p:grpSpPr>
        <p:sp>
          <p:nvSpPr>
            <p:cNvPr id="18448" name="Rectangle 3"/>
            <p:cNvSpPr>
              <a:spLocks noChangeArrowheads="1"/>
            </p:cNvSpPr>
            <p:nvPr/>
          </p:nvSpPr>
          <p:spPr bwMode="gray">
            <a:xfrm>
              <a:off x="2026" y="1398"/>
              <a:ext cx="848" cy="434"/>
            </a:xfrm>
            <a:prstGeom prst="rect">
              <a:avLst/>
            </a:prstGeom>
            <a:solidFill>
              <a:srgbClr val="FFE69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8449" name="Rectangle 4"/>
            <p:cNvSpPr>
              <a:spLocks noChangeArrowheads="1"/>
            </p:cNvSpPr>
            <p:nvPr/>
          </p:nvSpPr>
          <p:spPr bwMode="gray">
            <a:xfrm>
              <a:off x="1148" y="1398"/>
              <a:ext cx="838" cy="434"/>
            </a:xfrm>
            <a:prstGeom prst="rect">
              <a:avLst/>
            </a:prstGeom>
            <a:solidFill>
              <a:srgbClr val="FFD2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8450" name="Rectangle 5"/>
            <p:cNvSpPr>
              <a:spLocks noChangeArrowheads="1"/>
            </p:cNvSpPr>
            <p:nvPr/>
          </p:nvSpPr>
          <p:spPr bwMode="gray">
            <a:xfrm>
              <a:off x="2914" y="1398"/>
              <a:ext cx="832" cy="434"/>
            </a:xfrm>
            <a:prstGeom prst="rect">
              <a:avLst/>
            </a:prstGeom>
            <a:solidFill>
              <a:srgbClr val="C9C8C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8451" name="Rectangle 6"/>
            <p:cNvSpPr>
              <a:spLocks noChangeArrowheads="1"/>
            </p:cNvSpPr>
            <p:nvPr/>
          </p:nvSpPr>
          <p:spPr bwMode="gray">
            <a:xfrm>
              <a:off x="3786" y="1398"/>
              <a:ext cx="834" cy="434"/>
            </a:xfrm>
            <a:prstGeom prst="rect">
              <a:avLst/>
            </a:prstGeom>
            <a:solidFill>
              <a:srgbClr val="A3A2A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nl-NL"/>
            </a:p>
          </p:txBody>
        </p:sp>
        <p:sp>
          <p:nvSpPr>
            <p:cNvPr id="18452" name="Freeform 7"/>
            <p:cNvSpPr>
              <a:spLocks/>
            </p:cNvSpPr>
            <p:nvPr/>
          </p:nvSpPr>
          <p:spPr bwMode="gray">
            <a:xfrm>
              <a:off x="282" y="1292"/>
              <a:ext cx="868" cy="648"/>
            </a:xfrm>
            <a:custGeom>
              <a:avLst/>
              <a:gdLst>
                <a:gd name="T0" fmla="*/ 0 w 868"/>
                <a:gd name="T1" fmla="*/ 324 h 648"/>
                <a:gd name="T2" fmla="*/ 868 w 868"/>
                <a:gd name="T3" fmla="*/ 0 h 648"/>
                <a:gd name="T4" fmla="*/ 868 w 868"/>
                <a:gd name="T5" fmla="*/ 648 h 648"/>
                <a:gd name="T6" fmla="*/ 0 w 868"/>
                <a:gd name="T7" fmla="*/ 324 h 6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8"/>
                <a:gd name="T13" fmla="*/ 0 h 648"/>
                <a:gd name="T14" fmla="*/ 868 w 868"/>
                <a:gd name="T15" fmla="*/ 648 h 6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8" h="648">
                  <a:moveTo>
                    <a:pt x="0" y="324"/>
                  </a:moveTo>
                  <a:lnTo>
                    <a:pt x="868" y="0"/>
                  </a:lnTo>
                  <a:lnTo>
                    <a:pt x="868" y="648"/>
                  </a:lnTo>
                  <a:lnTo>
                    <a:pt x="0" y="324"/>
                  </a:lnTo>
                  <a:close/>
                </a:path>
              </a:pathLst>
            </a:custGeom>
            <a:solidFill>
              <a:srgbClr val="FFD2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  <p:sp>
          <p:nvSpPr>
            <p:cNvPr id="18453" name="Freeform 8"/>
            <p:cNvSpPr>
              <a:spLocks/>
            </p:cNvSpPr>
            <p:nvPr/>
          </p:nvSpPr>
          <p:spPr bwMode="gray">
            <a:xfrm>
              <a:off x="4610" y="1292"/>
              <a:ext cx="630" cy="648"/>
            </a:xfrm>
            <a:custGeom>
              <a:avLst/>
              <a:gdLst>
                <a:gd name="T0" fmla="*/ 3 w 868"/>
                <a:gd name="T1" fmla="*/ 324 h 648"/>
                <a:gd name="T2" fmla="*/ 0 w 868"/>
                <a:gd name="T3" fmla="*/ 0 h 648"/>
                <a:gd name="T4" fmla="*/ 0 w 868"/>
                <a:gd name="T5" fmla="*/ 648 h 648"/>
                <a:gd name="T6" fmla="*/ 3 w 868"/>
                <a:gd name="T7" fmla="*/ 324 h 6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68"/>
                <a:gd name="T13" fmla="*/ 0 h 648"/>
                <a:gd name="T14" fmla="*/ 868 w 868"/>
                <a:gd name="T15" fmla="*/ 648 h 6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68" h="648">
                  <a:moveTo>
                    <a:pt x="868" y="324"/>
                  </a:moveTo>
                  <a:lnTo>
                    <a:pt x="0" y="0"/>
                  </a:lnTo>
                  <a:lnTo>
                    <a:pt x="0" y="648"/>
                  </a:lnTo>
                  <a:lnTo>
                    <a:pt x="868" y="324"/>
                  </a:lnTo>
                  <a:close/>
                </a:path>
              </a:pathLst>
            </a:custGeom>
            <a:solidFill>
              <a:srgbClr val="A3A2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nl-BE"/>
            </a:p>
          </p:txBody>
        </p:sp>
      </p:grpSp>
      <p:sp>
        <p:nvSpPr>
          <p:cNvPr id="1843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olidFill>
                  <a:schemeClr val="tx1"/>
                </a:solidFill>
              </a:rPr>
              <a:t>Responsiveness</a:t>
            </a:r>
          </a:p>
        </p:txBody>
      </p:sp>
      <p:sp>
        <p:nvSpPr>
          <p:cNvPr id="18436" name="Text Box 11"/>
          <p:cNvSpPr txBox="1">
            <a:spLocks noChangeArrowheads="1"/>
          </p:cNvSpPr>
          <p:nvPr/>
        </p:nvSpPr>
        <p:spPr bwMode="gray">
          <a:xfrm>
            <a:off x="3867208" y="2209801"/>
            <a:ext cx="2587568" cy="380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altLang="en-US" sz="2200" b="1" dirty="0" err="1" smtClean="0">
                <a:solidFill>
                  <a:schemeClr val="bg1"/>
                </a:solidFill>
              </a:rPr>
              <a:t>M</a:t>
            </a:r>
            <a:r>
              <a:rPr lang="en-US" altLang="en-US" sz="2200" b="1" dirty="0" err="1" smtClean="0"/>
              <a:t>more</a:t>
            </a:r>
            <a:r>
              <a:rPr lang="en-US" altLang="en-US" sz="2200" b="1" dirty="0" smtClean="0"/>
              <a:t> controlling</a:t>
            </a:r>
            <a:endParaRPr lang="en-US" altLang="en-US" sz="2200" b="1" dirty="0">
              <a:solidFill>
                <a:schemeClr val="bg1"/>
              </a:solidFill>
            </a:endParaRPr>
          </a:p>
        </p:txBody>
      </p:sp>
      <p:sp>
        <p:nvSpPr>
          <p:cNvPr id="18437" name="Text Box 12"/>
          <p:cNvSpPr txBox="1">
            <a:spLocks noChangeArrowheads="1"/>
          </p:cNvSpPr>
          <p:nvPr/>
        </p:nvSpPr>
        <p:spPr bwMode="gray">
          <a:xfrm>
            <a:off x="3933825" y="3571876"/>
            <a:ext cx="2520950" cy="66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altLang="en-US" sz="2200" b="1" dirty="0"/>
              <a:t>emoting with some controlling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gray">
          <a:xfrm>
            <a:off x="7635875" y="2770189"/>
            <a:ext cx="2291012" cy="66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altLang="en-US" sz="2200" b="1" dirty="0"/>
              <a:t>controlling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/>
              <a:t>with</a:t>
            </a:r>
            <a:r>
              <a:rPr lang="en-US" altLang="en-US" sz="2200" b="1" dirty="0">
                <a:solidFill>
                  <a:schemeClr val="bg1"/>
                </a:solidFill>
              </a:rPr>
              <a:t/>
            </a:r>
            <a:br>
              <a:rPr lang="en-US" altLang="en-US" sz="2200" b="1" dirty="0">
                <a:solidFill>
                  <a:schemeClr val="bg1"/>
                </a:solidFill>
              </a:rPr>
            </a:br>
            <a:r>
              <a:rPr lang="en-US" altLang="en-US" sz="2200" b="1" dirty="0"/>
              <a:t>some</a:t>
            </a:r>
            <a:r>
              <a:rPr lang="en-US" altLang="en-US" sz="2200" b="1" dirty="0">
                <a:solidFill>
                  <a:schemeClr val="bg1"/>
                </a:solidFill>
              </a:rPr>
              <a:t> </a:t>
            </a:r>
            <a:r>
              <a:rPr lang="en-US" altLang="en-US" sz="2200" b="1" dirty="0"/>
              <a:t>emoting</a:t>
            </a:r>
          </a:p>
        </p:txBody>
      </p:sp>
      <p:sp>
        <p:nvSpPr>
          <p:cNvPr id="18439" name="Text Box 14"/>
          <p:cNvSpPr txBox="1">
            <a:spLocks noChangeArrowheads="1"/>
          </p:cNvSpPr>
          <p:nvPr/>
        </p:nvSpPr>
        <p:spPr bwMode="gray">
          <a:xfrm>
            <a:off x="7635875" y="4362451"/>
            <a:ext cx="1284326" cy="66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eaLnBrk="0" hangingPunct="0">
              <a:lnSpc>
                <a:spcPct val="85000"/>
              </a:lnSpc>
            </a:pPr>
            <a:r>
              <a:rPr lang="en-US" altLang="en-US" sz="2200" b="1" dirty="0">
                <a:latin typeface="Arial" pitchFamily="34" charset="0"/>
                <a:cs typeface="Arial" pitchFamily="34" charset="0"/>
              </a:rPr>
              <a:t>more</a:t>
            </a:r>
            <a:br>
              <a:rPr lang="en-US" altLang="en-US" sz="2200" b="1" dirty="0">
                <a:latin typeface="Arial" pitchFamily="34" charset="0"/>
                <a:cs typeface="Arial" pitchFamily="34" charset="0"/>
              </a:rPr>
            </a:br>
            <a:r>
              <a:rPr lang="en-US" altLang="en-US" sz="2200" b="1" dirty="0">
                <a:latin typeface="Arial" pitchFamily="34" charset="0"/>
                <a:cs typeface="Arial" pitchFamily="34" charset="0"/>
              </a:rPr>
              <a:t>emoting</a:t>
            </a:r>
          </a:p>
        </p:txBody>
      </p:sp>
      <p:sp>
        <p:nvSpPr>
          <p:cNvPr id="18440" name="AutoShape 20"/>
          <p:cNvSpPr>
            <a:spLocks noChangeArrowheads="1"/>
          </p:cNvSpPr>
          <p:nvPr/>
        </p:nvSpPr>
        <p:spPr bwMode="gray">
          <a:xfrm rot="5400000" flipH="1">
            <a:off x="6491288" y="3870325"/>
            <a:ext cx="228600" cy="2159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nl-NL">
              <a:solidFill>
                <a:schemeClr val="accent2"/>
              </a:solidFill>
            </a:endParaRPr>
          </a:p>
        </p:txBody>
      </p:sp>
      <p:sp>
        <p:nvSpPr>
          <p:cNvPr id="18441" name="Text Box 21"/>
          <p:cNvSpPr txBox="1">
            <a:spLocks noChangeAspect="1" noChangeArrowheads="1"/>
          </p:cNvSpPr>
          <p:nvPr/>
        </p:nvSpPr>
        <p:spPr bwMode="gray">
          <a:xfrm>
            <a:off x="6330950" y="1231900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/>
              <a:t>Controls</a:t>
            </a:r>
          </a:p>
        </p:txBody>
      </p:sp>
      <p:sp>
        <p:nvSpPr>
          <p:cNvPr id="18442" name="Text Box 22"/>
          <p:cNvSpPr txBox="1">
            <a:spLocks noChangeAspect="1" noChangeArrowheads="1"/>
          </p:cNvSpPr>
          <p:nvPr/>
        </p:nvSpPr>
        <p:spPr bwMode="gray">
          <a:xfrm>
            <a:off x="6403975" y="5334000"/>
            <a:ext cx="1322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400" b="1" dirty="0">
                <a:latin typeface="Arial" pitchFamily="34" charset="0"/>
                <a:cs typeface="Arial" pitchFamily="34" charset="0"/>
              </a:rPr>
              <a:t>Emotes</a:t>
            </a:r>
          </a:p>
        </p:txBody>
      </p:sp>
      <p:sp>
        <p:nvSpPr>
          <p:cNvPr id="18443" name="AutoShape 23"/>
          <p:cNvSpPr>
            <a:spLocks noChangeArrowheads="1"/>
          </p:cNvSpPr>
          <p:nvPr/>
        </p:nvSpPr>
        <p:spPr bwMode="gray">
          <a:xfrm rot="5400000" flipH="1">
            <a:off x="6491288" y="2432050"/>
            <a:ext cx="228600" cy="2159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nl-NL">
              <a:solidFill>
                <a:schemeClr val="accent2"/>
              </a:solidFill>
            </a:endParaRPr>
          </a:p>
        </p:txBody>
      </p:sp>
      <p:sp>
        <p:nvSpPr>
          <p:cNvPr id="18444" name="AutoShape 24"/>
          <p:cNvSpPr>
            <a:spLocks noChangeArrowheads="1"/>
          </p:cNvSpPr>
          <p:nvPr/>
        </p:nvSpPr>
        <p:spPr bwMode="gray">
          <a:xfrm rot="16200000" flipH="1">
            <a:off x="7329488" y="4584700"/>
            <a:ext cx="228600" cy="2159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nl-NL">
              <a:solidFill>
                <a:schemeClr val="accent2"/>
              </a:solidFill>
            </a:endParaRPr>
          </a:p>
        </p:txBody>
      </p:sp>
      <p:sp>
        <p:nvSpPr>
          <p:cNvPr id="18445" name="AutoShape 25"/>
          <p:cNvSpPr>
            <a:spLocks noChangeArrowheads="1"/>
          </p:cNvSpPr>
          <p:nvPr/>
        </p:nvSpPr>
        <p:spPr bwMode="gray">
          <a:xfrm rot="16200000" flipH="1">
            <a:off x="7329488" y="3146425"/>
            <a:ext cx="228600" cy="2159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noFill/>
            <a:miter lim="800000"/>
            <a:headEnd/>
            <a:tailEnd/>
          </a:ln>
        </p:spPr>
        <p:txBody>
          <a:bodyPr vert="eaVert" wrap="none" anchor="ctr"/>
          <a:lstStyle/>
          <a:p>
            <a:endParaRPr lang="nl-NL">
              <a:solidFill>
                <a:schemeClr val="accent2"/>
              </a:solidFill>
            </a:endParaRPr>
          </a:p>
        </p:txBody>
      </p:sp>
      <p:sp>
        <p:nvSpPr>
          <p:cNvPr id="29" name="Rectangle 10"/>
          <p:cNvSpPr txBox="1">
            <a:spLocks noChangeArrowheads="1"/>
          </p:cNvSpPr>
          <p:nvPr/>
        </p:nvSpPr>
        <p:spPr bwMode="gray">
          <a:xfrm>
            <a:off x="1979614" y="1416051"/>
            <a:ext cx="2452687" cy="455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hangingPunct="0">
              <a:defRPr/>
            </a:pPr>
            <a:r>
              <a:rPr lang="en-US" altLang="en-US" kern="0" dirty="0" smtClean="0"/>
              <a:t>A dimension of behavior that measures the degree to which others perceive a person as tending to control or display their feelings and emotions when interacting.</a:t>
            </a:r>
            <a:r>
              <a:rPr lang="en-US" altLang="en-US" kern="0" dirty="0" smtClean="0">
                <a:solidFill>
                  <a:schemeClr val="bg1"/>
                </a:solidFill>
              </a:rPr>
              <a:t> </a:t>
            </a:r>
            <a:r>
              <a:rPr lang="en-US" altLang="en-US" kern="0" dirty="0">
                <a:solidFill>
                  <a:schemeClr val="bg1"/>
                </a:solidFill>
              </a:rPr>
              <a:t>their feelings and emotions when interacting</a:t>
            </a:r>
          </a:p>
          <a:p>
            <a:pPr algn="l" eaLnBrk="0" hangingPunct="0">
              <a:buFontTx/>
              <a:buChar char="•"/>
              <a:defRPr/>
            </a:pPr>
            <a:endParaRPr lang="en-US" kern="0" dirty="0">
              <a:solidFill>
                <a:srgbClr val="646464"/>
              </a:solidFill>
            </a:endParaRPr>
          </a:p>
        </p:txBody>
      </p:sp>
      <p:sp>
        <p:nvSpPr>
          <p:cNvPr id="18447" name="Text Box 4"/>
          <p:cNvSpPr txBox="1">
            <a:spLocks noChangeArrowheads="1"/>
          </p:cNvSpPr>
          <p:nvPr/>
        </p:nvSpPr>
        <p:spPr bwMode="gray">
          <a:xfrm>
            <a:off x="1979613" y="5871370"/>
            <a:ext cx="8229600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l" eaLnBrk="0" hangingPunct="0"/>
            <a:r>
              <a:rPr lang="en-US" sz="1000" i="1" dirty="0">
                <a:solidFill>
                  <a:schemeClr val="bg1"/>
                </a:solidFill>
              </a:rPr>
              <a:t>Content for this page was provided by TRACOM Group. Copyright </a:t>
            </a:r>
            <a:r>
              <a:rPr lang="en-US" sz="1000" i="1" dirty="0">
                <a:solidFill>
                  <a:schemeClr val="bg1"/>
                </a:solidFill>
                <a:cs typeface="Arial" pitchFamily="34" charset="0"/>
              </a:rPr>
              <a:t>© 2005 by TRACOM Corporation. </a:t>
            </a:r>
          </a:p>
          <a:p>
            <a:pPr algn="l" eaLnBrk="0" hangingPunct="0"/>
            <a:r>
              <a:rPr lang="en-US" sz="1000" i="1" dirty="0">
                <a:solidFill>
                  <a:schemeClr val="bg1"/>
                </a:solidFill>
              </a:rPr>
              <a:t>SOCIAL STYLE is a service mark and SOCIAL STYLE MODEL is a trademark of The TRACOM Corporation.</a:t>
            </a:r>
          </a:p>
        </p:txBody>
      </p:sp>
    </p:spTree>
    <p:extLst>
      <p:ext uri="{BB962C8B-B14F-4D97-AF65-F5344CB8AC3E}">
        <p14:creationId xmlns:p14="http://schemas.microsoft.com/office/powerpoint/2010/main" val="857816709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EY dark projection">
  <a:themeElements>
    <a:clrScheme name="EY dark projection-ready">
      <a:dk1>
        <a:srgbClr val="FFFFFF"/>
      </a:dk1>
      <a:lt1>
        <a:srgbClr val="FFFFFF"/>
      </a:lt1>
      <a:dk2>
        <a:srgbClr val="333333"/>
      </a:dk2>
      <a:lt2>
        <a:srgbClr val="FFD200"/>
      </a:lt2>
      <a:accent1>
        <a:srgbClr val="7F7E82"/>
      </a:accent1>
      <a:accent2>
        <a:srgbClr val="FFD200"/>
      </a:accent2>
      <a:accent3>
        <a:srgbClr val="999999"/>
      </a:accent3>
      <a:accent4>
        <a:srgbClr val="C0C0C0"/>
      </a:accent4>
      <a:accent5>
        <a:srgbClr val="0081AE"/>
      </a:accent5>
      <a:accent6>
        <a:srgbClr val="7FC0D6"/>
      </a:accent6>
      <a:hlink>
        <a:srgbClr val="336699"/>
      </a:hlink>
      <a:folHlink>
        <a:srgbClr val="7030A0"/>
      </a:folHlink>
    </a:clrScheme>
    <a:fontScheme name="EY_Hando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1"/>
          </a:solidFill>
        </a:ln>
      </a:spPr>
      <a:bodyPr rtlCol="0" anchor="t" anchorCtr="0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576" rIns="0" bIns="0" rtlCol="0">
        <a:spAutoFit/>
      </a:bodyPr>
      <a:lstStyle>
        <a:defPPr marL="285750" indent="-285750">
          <a:lnSpc>
            <a:spcPct val="85000"/>
          </a:lnSpc>
          <a:spcAft>
            <a:spcPts val="600"/>
          </a:spcAft>
          <a:buClr>
            <a:schemeClr val="accent2"/>
          </a:buClr>
          <a:buSzPct val="70000"/>
          <a:buFont typeface="Arial" pitchFamily="34" charset="0"/>
          <a:buChar char="►"/>
          <a:defRPr sz="1200" dirty="0" smtClean="0"/>
        </a:defPPr>
      </a:lstStyle>
    </a:txDef>
  </a:objectDefaults>
  <a:extraClrSchemeLst/>
  <a:custClrLst>
    <a:custClr name="EY Special Use Red">
      <a:srgbClr val="F04C3E"/>
    </a:custClr>
    <a:custClr name="EY Special Use Blue 50%">
      <a:srgbClr val="7FD1D6"/>
    </a:custClr>
    <a:custClr name="EY Special Use Purple">
      <a:srgbClr val="91278F"/>
    </a:custClr>
    <a:custClr name="EY Special Use Purple 50%">
      <a:srgbClr val="C893C7"/>
    </a:custClr>
    <a:custClr name="EY Special Use Green">
      <a:srgbClr val="2C973E"/>
    </a:custClr>
    <a:custClr name="EY Special Use Green 50%">
      <a:srgbClr val="95CB89"/>
    </a:custClr>
    <a:custClr name="EY Yellow 50%">
      <a:srgbClr val="FFF27F"/>
    </a:custClr>
    <a:custClr name="EY Special Use Lilac">
      <a:srgbClr val="AC98DB"/>
    </a:custClr>
    <a:custClr name="EY Special Use Lilac 50%">
      <a:srgbClr val="D8D2E0"/>
    </a:custClr>
    <a:custClr name="EY Link Blue">
      <a:srgbClr val="336699"/>
    </a:custClr>
  </a:custClr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</TotalTime>
  <Words>1111</Words>
  <Application>Microsoft Office PowerPoint</Application>
  <PresentationFormat>Widescreen</PresentationFormat>
  <Paragraphs>180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9" baseType="lpstr">
      <vt:lpstr>ＭＳ Ｐゴシック</vt:lpstr>
      <vt:lpstr>Antique Olive Roman</vt:lpstr>
      <vt:lpstr>Arial</vt:lpstr>
      <vt:lpstr>Arial Narrow</vt:lpstr>
      <vt:lpstr>Calibri</vt:lpstr>
      <vt:lpstr>EYInterstate</vt:lpstr>
      <vt:lpstr>EYInterstate Light</vt:lpstr>
      <vt:lpstr>EYInterstate Regular</vt:lpstr>
      <vt:lpstr>EYInterstate-Light</vt:lpstr>
      <vt:lpstr>Times New Roman</vt:lpstr>
      <vt:lpstr>Trebuchet MS</vt:lpstr>
      <vt:lpstr>Wingdings 3</vt:lpstr>
      <vt:lpstr>Facet</vt:lpstr>
      <vt:lpstr>EY dark projection</vt:lpstr>
      <vt:lpstr>Effective Social and Communication Styles</vt:lpstr>
      <vt:lpstr>Lesson objectives</vt:lpstr>
      <vt:lpstr>What is Social Style?</vt:lpstr>
      <vt:lpstr>Why is Social Style valuable?</vt:lpstr>
      <vt:lpstr>Behavior and personality</vt:lpstr>
      <vt:lpstr>Assertiveness</vt:lpstr>
      <vt:lpstr>Assertiveness behaviors</vt:lpstr>
      <vt:lpstr>Where do you think others would place you on the ask-tell scale?</vt:lpstr>
      <vt:lpstr>Responsiveness</vt:lpstr>
      <vt:lpstr>Responsiveness behaviors</vt:lpstr>
      <vt:lpstr>Where do you think others would place you on the control-emote scale? </vt:lpstr>
      <vt:lpstr>Social Style Model</vt:lpstr>
      <vt:lpstr>Improving your effectiveness with others</vt:lpstr>
      <vt:lpstr>Activity: list the strengths and blind spots of your style  </vt:lpstr>
      <vt:lpstr>Any Questions?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 AFFAIR</dc:creator>
  <cp:lastModifiedBy>STUDENT AFFAIR</cp:lastModifiedBy>
  <cp:revision>17</cp:revision>
  <dcterms:created xsi:type="dcterms:W3CDTF">2017-12-14T07:14:22Z</dcterms:created>
  <dcterms:modified xsi:type="dcterms:W3CDTF">2017-12-14T08:12:04Z</dcterms:modified>
</cp:coreProperties>
</file>