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7" r:id="rId2"/>
    <p:sldId id="368" r:id="rId3"/>
    <p:sldId id="369" r:id="rId4"/>
    <p:sldId id="370" r:id="rId5"/>
    <p:sldId id="371" r:id="rId6"/>
    <p:sldId id="374" r:id="rId7"/>
    <p:sldId id="375" r:id="rId8"/>
    <p:sldId id="376" r:id="rId9"/>
    <p:sldId id="377" r:id="rId10"/>
    <p:sldId id="462" r:id="rId11"/>
    <p:sldId id="385" r:id="rId12"/>
    <p:sldId id="386" r:id="rId13"/>
    <p:sldId id="378" r:id="rId14"/>
    <p:sldId id="379" r:id="rId15"/>
    <p:sldId id="384" r:id="rId16"/>
    <p:sldId id="387" r:id="rId17"/>
    <p:sldId id="403" r:id="rId18"/>
    <p:sldId id="417" r:id="rId19"/>
    <p:sldId id="463" r:id="rId20"/>
    <p:sldId id="464" r:id="rId21"/>
    <p:sldId id="465" r:id="rId22"/>
    <p:sldId id="457" r:id="rId23"/>
    <p:sldId id="454" r:id="rId24"/>
    <p:sldId id="459" r:id="rId25"/>
    <p:sldId id="408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85D2"/>
    <a:srgbClr val="333399"/>
    <a:srgbClr val="FF3399"/>
    <a:srgbClr val="008000"/>
    <a:srgbClr val="FF33CC"/>
    <a:srgbClr val="CC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4" d="100"/>
          <a:sy n="74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191525-9494-41D9-8964-6734D45E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0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4149D1-2734-4ED1-9A4E-44CC40B96862}" type="datetimeFigureOut">
              <a:rPr lang="en-US" altLang="en-US"/>
              <a:pPr>
                <a:defRPr/>
              </a:pPr>
              <a:t>10/5/2018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8DC11-6BE7-48E1-B92B-B4B392201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686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2E42B1C6-C519-47AE-BBD2-7BCCFFC41D6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1170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5728E57-E472-4396-A6A7-08E4491618AF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8671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C8B4EE93-5CFB-454D-B783-7798BCCD953A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2378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9925CF9B-0852-4908-8FC1-E5CFA872B16C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539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DC2DEAA3-C4BE-4CE4-973E-2CD19C306AD8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292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F151E01-10CC-4FEE-8184-FF8BE1DBDB28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8319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67DFF912-ECCF-4527-943A-2626440292CA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86045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7B720-6C9B-4025-B38D-285D771BD070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F9EA225-AC2A-4BF5-AC62-C13975789440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3240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6A3FE40D-7117-40F6-84B9-516BB89828F1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419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D7CAC1A-1831-40AC-83EF-72119488FA3A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3651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98C6742-55C9-4042-B875-A2731ABF80EF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431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AD13CD0-897E-40D3-9930-53F4248CE662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1730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4BB7E7AF-BD32-4BC2-87D9-022AC3EDC376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915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C36E823-DDE1-41BF-9D07-BF7DC2F580D8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46635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EE948D12-6DEB-4A21-9B0B-FEAFB56C1BC4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531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9625-2885-4E68-87FB-42C3DDDF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8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B71C-C51A-4873-9497-EF308BF07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4EE8-D880-4AC9-920D-FBB3ABBD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4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7592-4D15-460A-8E06-ED132F0B4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AA3BF-99C7-4FC8-AB8E-82F30A9EF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9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AF8F-51C6-4050-B507-06C86F1B4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0B85-AF47-403C-8739-FB3DF5D5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58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435C-B6D8-4CA7-B079-150E4304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5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177CE-9129-4E30-9C5D-E69518982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1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37FA-EDEF-46A6-8ABF-161B239DC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0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648F-DE4F-416D-9A40-B9E223C86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2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2DD91B-D83E-4CE8-829B-0763119FE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0550" y="400526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000" dirty="0" smtClean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9350" y="1772816"/>
            <a:ext cx="60410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</a:rPr>
              <a:t>2</a:t>
            </a:r>
            <a:r>
              <a:rPr lang="en-US" sz="8800" baseline="30000" dirty="0">
                <a:solidFill>
                  <a:srgbClr val="00B0F0"/>
                </a:solidFill>
              </a:rPr>
              <a:t>nd</a:t>
            </a:r>
            <a:r>
              <a:rPr lang="en-US" sz="8800" dirty="0">
                <a:solidFill>
                  <a:srgbClr val="00B0F0"/>
                </a:solidFill>
              </a:rPr>
              <a:t> Part</a:t>
            </a:r>
          </a:p>
          <a:p>
            <a:r>
              <a:rPr lang="en-US" sz="8800" dirty="0">
                <a:solidFill>
                  <a:srgbClr val="00B0F0"/>
                </a:solidFill>
              </a:rPr>
              <a:t>The Initiative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769"/>
            <a:ext cx="9143999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72" y="3068960"/>
            <a:ext cx="8229600" cy="1143000"/>
          </a:xfrm>
        </p:spPr>
        <p:txBody>
          <a:bodyPr/>
          <a:lstStyle/>
          <a:p>
            <a:pPr algn="just"/>
            <a:r>
              <a:rPr lang="en-US" sz="3200" b="1" dirty="0">
                <a:solidFill>
                  <a:srgbClr val="00B0F0"/>
                </a:solidFill>
              </a:rPr>
              <a:t>Leading and unique health and wellness cluster in the region that create economic growth, and improves quality of people’s life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11967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Vision 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52936"/>
            <a:ext cx="8731250" cy="1011238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B0F0"/>
                </a:solidFill>
              </a:rPr>
              <a:t>To create Profitable business while providing an Innovative Solution for National Health Problem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12687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Mission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708920"/>
            <a:ext cx="8229600" cy="4525962"/>
          </a:xfrm>
        </p:spPr>
        <p:txBody>
          <a:bodyPr/>
          <a:lstStyle/>
          <a:p>
            <a:pPr marL="742950" indent="-742950" algn="just">
              <a:buFont typeface="Times New Roman" panose="02020603050405020304" pitchFamily="18" charset="0"/>
              <a:buAutoNum type="arabicPeriod"/>
            </a:pPr>
            <a:r>
              <a:rPr lang="en-US" sz="3600" b="1" dirty="0">
                <a:solidFill>
                  <a:srgbClr val="00B0F0"/>
                </a:solidFill>
                <a:latin typeface="ZapfEllipt BT" pitchFamily="26" charset="0"/>
              </a:rPr>
              <a:t>Increase awareness of local communities on how to live a balanced and healthier life and access to services and products;</a:t>
            </a:r>
          </a:p>
          <a:p>
            <a:pPr marL="742950" indent="-742950" algn="just"/>
            <a:endParaRPr lang="ar-BH" dirty="0">
              <a:solidFill>
                <a:schemeClr val="accent2"/>
              </a:solidFill>
              <a:latin typeface="ZapfEllipt BT" pitchFamily="2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24744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Objectives of the initiative 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867328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2"/>
              <a:defRPr/>
            </a:pPr>
            <a:r>
              <a:rPr lang="en-US" sz="4000" b="1" dirty="0">
                <a:solidFill>
                  <a:srgbClr val="00B0F0"/>
                </a:solidFill>
                <a:latin typeface="ZapfEllipt BT" pitchFamily="26" charset="0"/>
              </a:rPr>
              <a:t>Generate new business opportunities and develop wellness and health clusters</a:t>
            </a:r>
            <a:endParaRPr lang="ar-BH" sz="4000" b="1" dirty="0">
              <a:solidFill>
                <a:srgbClr val="00B0F0"/>
              </a:solidFill>
              <a:latin typeface="ZapfEllipt BT" pitchFamily="26" charset="0"/>
            </a:endParaRPr>
          </a:p>
          <a:p>
            <a:pPr eaLnBrk="1" hangingPunct="1">
              <a:defRPr/>
            </a:pPr>
            <a:endParaRPr lang="en-US" sz="4000" b="1" dirty="0">
              <a:solidFill>
                <a:srgbClr val="0000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3514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ja-JP" sz="2400" dirty="0" smtClean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2816" y="1273488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en-US" altLang="ja-JP" sz="4000" dirty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Objectives of the initiative </a:t>
            </a: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2/3</a:t>
            </a:r>
            <a:endParaRPr kumimoji="1" lang="en-US" altLang="ja-JP" sz="4000" dirty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4406" y="1484784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>
                <a:solidFill>
                  <a:srgbClr val="2B85D2"/>
                </a:solidFill>
                <a:latin typeface="Calibri" panose="020F0502020204030204" pitchFamily="34" charset="0"/>
              </a:rPr>
              <a:t>Objectives of the initiative 3/3</a:t>
            </a:r>
            <a:br>
              <a:rPr kumimoji="1" lang="en-US" altLang="ja-JP" sz="4000" dirty="0">
                <a:solidFill>
                  <a:srgbClr val="2B85D2"/>
                </a:solidFill>
                <a:latin typeface="Calibri" panose="020F0502020204030204" pitchFamily="34" charset="0"/>
              </a:rPr>
            </a:br>
            <a:endParaRPr kumimoji="1" lang="en-US" altLang="ja-JP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996952"/>
            <a:ext cx="8639175" cy="1143000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3200" b="1" dirty="0">
                <a:solidFill>
                  <a:srgbClr val="00B0F0"/>
                </a:solidFill>
                <a:latin typeface="ZapfEllipt BT" pitchFamily="26" charset="0"/>
              </a:rPr>
              <a:t>Sensitize entrepreneurs on the theme of wellness and the need to improve the conditions of workers and their families in a Corporates Social Responsibility and sustainability perspective </a:t>
            </a:r>
            <a:endParaRPr lang="ar-BH" sz="3200" b="1" dirty="0">
              <a:solidFill>
                <a:srgbClr val="00B0F0"/>
              </a:solidFill>
              <a:latin typeface="ZapfEllipt BT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5742384"/>
            <a:ext cx="8229600" cy="1143000"/>
          </a:xfrm>
        </p:spPr>
        <p:txBody>
          <a:bodyPr/>
          <a:lstStyle/>
          <a:p>
            <a:pPr>
              <a:defRPr/>
            </a:pPr>
            <a:endParaRPr lang="en-US" altLang="en-US" sz="2400" b="1" dirty="0" smtClean="0">
              <a:solidFill>
                <a:srgbClr val="2B85D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177804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7" indent="-685817" algn="just">
              <a:buClr>
                <a:srgbClr val="00B0F0"/>
              </a:buClr>
              <a:buFont typeface="+mj-lt"/>
              <a:buAutoNum type="arabicPeriod"/>
            </a:pPr>
            <a:r>
              <a:rPr lang="ar-BH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</a:p>
          <a:p>
            <a:pPr marL="685817" indent="-685817" algn="just">
              <a:buClr>
                <a:srgbClr val="00B0F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Council for Environment </a:t>
            </a:r>
          </a:p>
          <a:p>
            <a:pPr marL="685817" indent="-685817" algn="just">
              <a:buFont typeface="+mj-lt"/>
              <a:buAutoNum type="arabicPeriod"/>
            </a:pPr>
            <a:r>
              <a:rPr lang="en-US" sz="2800" dirty="0">
                <a:solidFill>
                  <a:srgbClr val="00B0F0"/>
                </a:solidFill>
              </a:rPr>
              <a:t>Supreme Council of Health</a:t>
            </a:r>
          </a:p>
          <a:p>
            <a:pPr marL="685817" indent="-685817" algn="just">
              <a:buFont typeface="+mj-lt"/>
              <a:buAutoNum type="arabicPeriod"/>
            </a:pPr>
            <a:r>
              <a:rPr lang="en-US" sz="2800" dirty="0">
                <a:solidFill>
                  <a:srgbClr val="00B0F0"/>
                </a:solidFill>
              </a:rPr>
              <a:t>Ministry of Health </a:t>
            </a:r>
          </a:p>
        </p:txBody>
      </p:sp>
      <p:pic>
        <p:nvPicPr>
          <p:cNvPr id="7" name="Picture 6" descr="C:\Users\User\Pictures\2017-11-17\20170924_1119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93" y="4221088"/>
            <a:ext cx="450166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31840" y="105273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Stakeholders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764704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Partnerships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844824"/>
            <a:ext cx="7769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Entrepreneurs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Tamkeen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NHRA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MOCI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Chamber of Commerce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MOE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MOYS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Universities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Banks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Media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NGOS such as BBWS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 smtClean="0">
              <a:solidFill>
                <a:srgbClr val="333399"/>
              </a:solidFill>
              <a:latin typeface="Calibri"/>
              <a:ea typeface="+mn-ea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Education and Training Institute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Aerobic Fitness Gyms and Clubs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Hospital &amp; Healthcare Centers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Nutrition and </a:t>
            </a:r>
            <a:r>
              <a:rPr lang="en-US" sz="2800" b="1" dirty="0" smtClean="0">
                <a:solidFill>
                  <a:srgbClr val="00B0F0"/>
                </a:solidFill>
              </a:rPr>
              <a:t>Diet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IT and application </a:t>
            </a:r>
            <a:endParaRPr lang="en-US" sz="2800" b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Sporting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Resort &amp; Spas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Shops and Retail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Restaurants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Scope open for entrepreneurs innovation and creativity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1994" y="1077913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Health and Wellness Activities </a:t>
            </a:r>
            <a:endParaRPr kumimoji="1" lang="en-US" altLang="ja-JP" sz="26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2017-11-25\IMG-20170803-WA00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471"/>
            <a:ext cx="4525725" cy="300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Pictures\2017-11-17\20171011_1119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27" y="267471"/>
            <a:ext cx="4720081" cy="304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36" y="3288323"/>
            <a:ext cx="4690465" cy="337624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984"/>
            <a:ext cx="4423919" cy="34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00B0F0"/>
                </a:solidFill>
              </a:rPr>
              <a:t>The problem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00B0F0"/>
                </a:solidFill>
              </a:rPr>
              <a:t>Background of Wellness and Health Cluster initiative </a:t>
            </a:r>
            <a:endParaRPr lang="en-US" sz="3600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Global wellness economy 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00B0F0"/>
                </a:solidFill>
              </a:rPr>
              <a:t>Vision, Mission , </a:t>
            </a:r>
            <a:r>
              <a:rPr lang="en-US" sz="3600" dirty="0" smtClean="0">
                <a:solidFill>
                  <a:srgbClr val="00B0F0"/>
                </a:solidFill>
              </a:rPr>
              <a:t>Objectives , stakeholders partners ,activities,  and the road map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Indicators </a:t>
            </a:r>
            <a:r>
              <a:rPr lang="en-US" sz="3600" dirty="0">
                <a:solidFill>
                  <a:srgbClr val="00B0F0"/>
                </a:solidFill>
              </a:rPr>
              <a:t>of success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584" y="1070761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initiative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68790"/>
              </p:ext>
            </p:extLst>
          </p:nvPr>
        </p:nvGraphicFramePr>
        <p:xfrm>
          <a:off x="179512" y="0"/>
          <a:ext cx="9144000" cy="710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9128233" imgH="8058311" progId="Word.Document.12">
                  <p:embed/>
                </p:oleObj>
              </mc:Choice>
              <mc:Fallback>
                <p:oleObj name="Document" r:id="rId3" imgW="9128233" imgH="8058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0"/>
                        <a:ext cx="9144000" cy="710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9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3429" y="953627"/>
            <a:ext cx="641278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Wellness Cluster project Logic Model 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82132" b="80094"/>
          <a:stretch/>
        </p:blipFill>
        <p:spPr>
          <a:xfrm>
            <a:off x="-4359" y="1"/>
            <a:ext cx="1759201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868" r="63943" b="80094"/>
          <a:stretch/>
        </p:blipFill>
        <p:spPr>
          <a:xfrm>
            <a:off x="1754841" y="0"/>
            <a:ext cx="1593478" cy="2267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673" r="46215" b="80531"/>
          <a:stretch/>
        </p:blipFill>
        <p:spPr>
          <a:xfrm>
            <a:off x="3314700" y="0"/>
            <a:ext cx="1586753" cy="226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325" b="80094"/>
          <a:stretch/>
        </p:blipFill>
        <p:spPr>
          <a:xfrm>
            <a:off x="4861110" y="1"/>
            <a:ext cx="4282889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9760" r="81748" b="70621"/>
          <a:stretch/>
        </p:blipFill>
        <p:spPr>
          <a:xfrm>
            <a:off x="1" y="2228851"/>
            <a:ext cx="1788460" cy="443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7843" t="19323" r="63814" b="70912"/>
          <a:stretch/>
        </p:blipFill>
        <p:spPr>
          <a:xfrm>
            <a:off x="1754840" y="2197131"/>
            <a:ext cx="1606924" cy="46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5750" t="19760" r="46368" b="70913"/>
          <a:stretch/>
        </p:blipFill>
        <p:spPr>
          <a:xfrm>
            <a:off x="3321424" y="2222126"/>
            <a:ext cx="1566582" cy="44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3478" t="12764" b="71059"/>
          <a:stretch/>
        </p:blipFill>
        <p:spPr>
          <a:xfrm>
            <a:off x="4874559" y="1916205"/>
            <a:ext cx="4282888" cy="746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8067" r="81978" b="60857"/>
          <a:stretch/>
        </p:blipFill>
        <p:spPr>
          <a:xfrm>
            <a:off x="0" y="2618815"/>
            <a:ext cx="1748116" cy="510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945" t="28067" r="63943" b="61149"/>
          <a:stretch/>
        </p:blipFill>
        <p:spPr>
          <a:xfrm>
            <a:off x="1761565" y="2618816"/>
            <a:ext cx="1586754" cy="49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5904" t="28358" r="46291" b="60857"/>
          <a:stretch/>
        </p:blipFill>
        <p:spPr>
          <a:xfrm>
            <a:off x="3334871" y="2618816"/>
            <a:ext cx="1559859" cy="497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3325" t="28795" b="60712"/>
          <a:stretch/>
        </p:blipFill>
        <p:spPr>
          <a:xfrm>
            <a:off x="4827491" y="2651958"/>
            <a:ext cx="4316507" cy="484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38851" r="81748"/>
          <a:stretch/>
        </p:blipFill>
        <p:spPr>
          <a:xfrm>
            <a:off x="0" y="3096184"/>
            <a:ext cx="1775615" cy="37618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7791" t="38706" r="63943"/>
          <a:stretch/>
        </p:blipFill>
        <p:spPr>
          <a:xfrm>
            <a:off x="1727947" y="3102909"/>
            <a:ext cx="1600200" cy="37550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5597" t="38997" r="46214"/>
          <a:stretch/>
        </p:blipFill>
        <p:spPr>
          <a:xfrm>
            <a:off x="3307976" y="3109632"/>
            <a:ext cx="1593477" cy="37483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53402" t="38851"/>
          <a:stretch/>
        </p:blipFill>
        <p:spPr>
          <a:xfrm>
            <a:off x="4847663" y="3109632"/>
            <a:ext cx="4296335" cy="37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>
                <a:solidFill>
                  <a:srgbClr val="0070C0"/>
                </a:solidFill>
                <a:latin typeface="Calibri" panose="020F0502020204030204" pitchFamily="34" charset="0"/>
              </a:rPr>
              <a:t>Indicators of success 1/2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59632" y="2780928"/>
            <a:ext cx="8229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064" y="2686072"/>
            <a:ext cx="8320936" cy="391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health awareness session (lecture, event, </a:t>
            </a:r>
            <a:r>
              <a:rPr lang="en-US" sz="2800" dirty="0" smtClean="0">
                <a:solidFill>
                  <a:srgbClr val="00B0F0"/>
                </a:solidFill>
              </a:rPr>
              <a:t>media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H&amp;W presentation held in ARCEIT   Course </a:t>
            </a:r>
            <a:endParaRPr lang="en-US" sz="2800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health and wellness startup business    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877342"/>
          </a:xfrm>
        </p:spPr>
        <p:txBody>
          <a:bodyPr/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Number of Counseling session held for health and wellness Entrepreneurs</a:t>
            </a:r>
            <a:endParaRPr lang="en-US" sz="2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389361"/>
            <a:ext cx="8733656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activities that introduced health and wellness to students and public (lecture, event, media</a:t>
            </a:r>
            <a:r>
              <a:rPr lang="en-US" dirty="0" smtClean="0">
                <a:solidFill>
                  <a:srgbClr val="00B0F0"/>
                </a:solidFill>
              </a:rPr>
              <a:t>…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touch point with stakeholders and partners e.g. meeting, workshop, conference  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1151920"/>
            <a:ext cx="5472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Indicators of success </a:t>
            </a:r>
            <a:r>
              <a:rPr lang="en-US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2/2</a:t>
            </a:r>
            <a:endParaRPr lang="en-US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follow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3212976"/>
            <a:ext cx="2260239" cy="697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1" y="3190546"/>
            <a:ext cx="2057400" cy="719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32" y="3190546"/>
            <a:ext cx="2027481" cy="747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1844824"/>
            <a:ext cx="527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300" dirty="0">
                <a:solidFill>
                  <a:srgbClr val="00B0F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@UNIDOBahrain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508518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ajowder@unido.org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64904"/>
            <a:ext cx="8229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6600" b="1" dirty="0" smtClean="0">
                <a:solidFill>
                  <a:srgbClr val="2B85D2"/>
                </a:solidFill>
                <a:latin typeface="Calibri" panose="020F0502020204030204" pitchFamily="34" charset="0"/>
              </a:rPr>
              <a:t>Thanks for your attention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19" y="2204864"/>
            <a:ext cx="8686800" cy="511175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Bahrain  and Gulf States are  experiencing a dramatic increase in non-communicable disease (NCD), such as cardiovascular disease (CVD), diabetes and cancer.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All of these disease have common risk factors related to unhealthy life styles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813" y="1052736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4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problem 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519" y="2204864"/>
            <a:ext cx="8102600" cy="1684337"/>
          </a:xfrm>
        </p:spPr>
        <p:txBody>
          <a:bodyPr/>
          <a:lstStyle/>
          <a:p>
            <a:pPr algn="just"/>
            <a:r>
              <a:rPr lang="en-US" sz="2800" b="1" dirty="0">
                <a:solidFill>
                  <a:srgbClr val="00B0F0"/>
                </a:solidFill>
              </a:rPr>
              <a:t>In the Gulf region it is estimated that 36 billion US$ are spent every year on health with emerging risks due to nutrition and sedentary behavioral habits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7 out of 10 adult Bahraini  are either overweight or obese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4 out of 10 are  hypertensive 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4 out of 10 having high cholesterol 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15% having DM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82738" y="3716338"/>
            <a:ext cx="8245475" cy="1684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endParaRPr lang="en-US" altLang="en-US" sz="1800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94519" y="1030027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problem 2/2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9000678" cy="4619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$"/>
            </a:pPr>
            <a:r>
              <a:rPr lang="en-US" sz="7200" b="1" dirty="0">
                <a:solidFill>
                  <a:srgbClr val="00B0F0"/>
                </a:solidFill>
                <a:latin typeface="Neue Helvetica W01"/>
              </a:rPr>
              <a:t>Entrepreneurs are  seeing problems as opportunities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904" cy="3694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6000" b="1" dirty="0" smtClean="0">
                <a:solidFill>
                  <a:srgbClr val="00B0F0"/>
                </a:solidFill>
              </a:rPr>
              <a:t>Initiative </a:t>
            </a:r>
            <a:r>
              <a:rPr lang="en-US" sz="6000" b="1" dirty="0">
                <a:solidFill>
                  <a:srgbClr val="00B0F0"/>
                </a:solidFill>
              </a:rPr>
              <a:t>of Health and Wellness is an  Innovative Solution for National Health Problem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636912"/>
            <a:ext cx="7772400" cy="3694112"/>
          </a:xfrm>
        </p:spPr>
        <p:txBody>
          <a:bodyPr/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Trebuchet MS" panose="020B0603020202020204" pitchFamily="34" charset="0"/>
              </a:rPr>
              <a:t>UNIDO , through its Arab International Center for Entrepreneurship &amp; Investment Training (AICEI) based in Bahrain is developing a program for the creation and promotion of productive businesses and jobs around wellness and health hubs and clusters.  </a:t>
            </a:r>
          </a:p>
          <a:p>
            <a:pPr>
              <a:buNone/>
            </a:pPr>
            <a:endParaRPr lang="ar-BH" sz="2000" dirty="0">
              <a:solidFill>
                <a:srgbClr val="00B0F0"/>
              </a:solidFill>
              <a:latin typeface="ZapfEllipt BT" pitchFamily="2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196752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1/3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772400" cy="36941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00B0F0"/>
                </a:solidFill>
                <a:latin typeface="ZapfEllipt BT"/>
              </a:rPr>
              <a:t>The idea is based on the growing problem of Non-Communicable Diseases that is occurring in the Gulf countries which increases Health hazards and has also a negative impact on productivity and people wellbeing.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50938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2/3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7772400" cy="31591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50"/>
              </a:spcAft>
              <a:defRPr/>
            </a:pPr>
            <a:r>
              <a:rPr lang="en-US" sz="3200" b="1" dirty="0">
                <a:solidFill>
                  <a:srgbClr val="00B0F0"/>
                </a:solidFill>
                <a:latin typeface="ZapfEllipt BT" pitchFamily="26" charset="0"/>
              </a:rPr>
              <a:t>So in order to address these problems but also to generate new business opportunities with a positive impact on income and job creation, the concept of establishing Wellness and Health Hubs and clusters (WHHCs) was developed </a:t>
            </a:r>
          </a:p>
          <a:p>
            <a:pPr eaLnBrk="1" hangingPunct="1">
              <a:spcBef>
                <a:spcPct val="0"/>
              </a:spcBef>
              <a:spcAft>
                <a:spcPts val="50"/>
              </a:spcAft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25538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36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3/3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9D3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9D3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574</Words>
  <Application>Microsoft Office PowerPoint</Application>
  <PresentationFormat>On-screen Show (4:3)</PresentationFormat>
  <Paragraphs>94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MS PGothic</vt:lpstr>
      <vt:lpstr>MS PGothic</vt:lpstr>
      <vt:lpstr>Aharoni</vt:lpstr>
      <vt:lpstr>Arial</vt:lpstr>
      <vt:lpstr>Calibri</vt:lpstr>
      <vt:lpstr>Century Gothic</vt:lpstr>
      <vt:lpstr>Garamond</vt:lpstr>
      <vt:lpstr>Neue Helvetica W01</vt:lpstr>
      <vt:lpstr>Times New Roman</vt:lpstr>
      <vt:lpstr>Trebuchet MS</vt:lpstr>
      <vt:lpstr>Wingdings</vt:lpstr>
      <vt:lpstr>ZapfEllipt BT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and unique health and wellness cluster in the region that create economic growth, and improves quality of people’s life </vt:lpstr>
      <vt:lpstr>To create Profitable business while providing an Innovative Solution for National Health Problem </vt:lpstr>
      <vt:lpstr>PowerPoint Presentation</vt:lpstr>
      <vt:lpstr>PowerPoint Presentation</vt:lpstr>
      <vt:lpstr>Sensitize entrepreneurs on the theme of wellness and the need to improve the conditions of workers and their families in a Corporates Social Responsibility and sustainability perspective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Counseling session held for health and wellness Entrepreneurs</vt:lpstr>
      <vt:lpstr>Please follow 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Spirit of Entrepreneurship</dc:title>
  <dc:creator>Afif</dc:creator>
  <cp:lastModifiedBy>amal@aaa-bh.com</cp:lastModifiedBy>
  <cp:revision>257</cp:revision>
  <cp:lastPrinted>2018-04-16T10:08:16Z</cp:lastPrinted>
  <dcterms:created xsi:type="dcterms:W3CDTF">2006-03-18T08:01:51Z</dcterms:created>
  <dcterms:modified xsi:type="dcterms:W3CDTF">2018-10-05T16:35:16Z</dcterms:modified>
</cp:coreProperties>
</file>