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67" r:id="rId2"/>
    <p:sldId id="481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368" r:id="rId16"/>
    <p:sldId id="369" r:id="rId17"/>
    <p:sldId id="370" r:id="rId18"/>
    <p:sldId id="371" r:id="rId19"/>
    <p:sldId id="374" r:id="rId20"/>
    <p:sldId id="375" r:id="rId21"/>
    <p:sldId id="376" r:id="rId22"/>
    <p:sldId id="377" r:id="rId23"/>
    <p:sldId id="462" r:id="rId24"/>
    <p:sldId id="385" r:id="rId25"/>
    <p:sldId id="386" r:id="rId26"/>
    <p:sldId id="378" r:id="rId27"/>
    <p:sldId id="379" r:id="rId28"/>
    <p:sldId id="384" r:id="rId29"/>
    <p:sldId id="387" r:id="rId30"/>
    <p:sldId id="403" r:id="rId31"/>
    <p:sldId id="417" r:id="rId32"/>
    <p:sldId id="463" r:id="rId33"/>
    <p:sldId id="479" r:id="rId34"/>
    <p:sldId id="464" r:id="rId35"/>
    <p:sldId id="465" r:id="rId36"/>
    <p:sldId id="457" r:id="rId37"/>
    <p:sldId id="454" r:id="rId38"/>
    <p:sldId id="459" r:id="rId39"/>
    <p:sldId id="408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B85D2"/>
    <a:srgbClr val="333399"/>
    <a:srgbClr val="FF3399"/>
    <a:srgbClr val="008000"/>
    <a:srgbClr val="FF33CC"/>
    <a:srgbClr val="CC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95" d="100"/>
          <a:sy n="95" d="100"/>
        </p:scale>
        <p:origin x="105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191525-9494-41D9-8964-6734D45E8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00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4149D1-2734-4ED1-9A4E-44CC40B96862}" type="datetimeFigureOut">
              <a:rPr lang="en-US" altLang="en-US"/>
              <a:pPr>
                <a:defRPr/>
              </a:pPr>
              <a:t>1/8/2019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F8DC11-6BE7-48E1-B92B-B4B392201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686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2E42B1C6-C519-47AE-BBD2-7BCCFFC41D64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11702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3C36E823-DDE1-41BF-9D07-BF7DC2F580D8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46635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EE948D12-6DEB-4A21-9B0B-FEAFB56C1BC4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25315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85728E57-E472-4396-A6A7-08E4491618AF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86719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C8B4EE93-5CFB-454D-B783-7798BCCD953A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23786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9925CF9B-0852-4908-8FC1-E5CFA872B16C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539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DC2DEAA3-C4BE-4CE4-973E-2CD19C306AD8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2923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BF151E01-10CC-4FEE-8184-FF8BE1DBDB28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98319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67DFF912-ECCF-4527-943A-2626440292CA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86045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7B720-6C9B-4025-B38D-285D771BD070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0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E23C01A-71FA-4536-B25E-AFE0E46E5442}" type="slidenum">
              <a:rPr lang="ar-SA" sz="1200" smtClean="0"/>
              <a:pPr/>
              <a:t>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04309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2AC2C-6D7A-43AD-AF38-FF22656A727C}" type="slidenum">
              <a:rPr lang="ar-BH" smtClean="0"/>
              <a:t>5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9459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8F9EA225-AC2A-4BF5-AC62-C13975789440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32408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6A3FE40D-7117-40F6-84B9-516BB89828F1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94192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BD7CAC1A-1831-40AC-83EF-72119488FA3A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36510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398C6742-55C9-4042-B875-A2731ABF80EF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4431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BAD13CD0-897E-40D3-9930-53F4248CE662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17300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4BB7E7AF-BD32-4BC2-87D9-022AC3EDC376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915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9625-2885-4E68-87FB-42C3DDDF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88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B71C-C51A-4873-9497-EF308BF07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1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4EE8-D880-4AC9-920D-FBB3ABBDA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84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7592-4D15-460A-8E06-ED132F0B4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55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AA3BF-99C7-4FC8-AB8E-82F30A9EF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19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AAF8F-51C6-4050-B507-06C86F1B4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10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20B85-AF47-403C-8739-FB3DF5D5D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58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B435C-B6D8-4CA7-B079-150E43041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50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177CE-9129-4E30-9C5D-E69518982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01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37FA-EDEF-46A6-8ABF-161B239DC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50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5648F-DE4F-416D-9A40-B9E223C86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25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2DD91B-D83E-4CE8-829B-0763119FE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0550" y="4005263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2000" dirty="0" smtClean="0">
              <a:solidFill>
                <a:srgbClr val="2B85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412776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</a:rPr>
              <a:t>Health and wellness</a:t>
            </a:r>
          </a:p>
          <a:p>
            <a:r>
              <a:rPr lang="en-US" sz="8800" dirty="0" smtClean="0">
                <a:solidFill>
                  <a:srgbClr val="00B0F0"/>
                </a:solidFill>
              </a:rPr>
              <a:t>Cluster </a:t>
            </a:r>
            <a:endParaRPr lang="en-US" sz="8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562" y="1529861"/>
            <a:ext cx="8496837" cy="3798277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rgbClr val="00B0F0"/>
                </a:solidFill>
              </a:rPr>
              <a:t>National Wellness Institute defines wellness as an active process through which people became aware of , and make choices towards a more successful existence  </a:t>
            </a:r>
          </a:p>
          <a:p>
            <a:pPr algn="just" rtl="0"/>
            <a:endParaRPr lang="en-US" sz="1108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05200"/>
            <a:ext cx="4079631" cy="281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64159"/>
            <a:ext cx="8229600" cy="105507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Wellness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862" y="1419236"/>
            <a:ext cx="6988275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04800"/>
            <a:ext cx="8229600" cy="1055077"/>
          </a:xfrm>
        </p:spPr>
        <p:txBody>
          <a:bodyPr/>
          <a:lstStyle/>
          <a:p>
            <a:r>
              <a:rPr lang="en-US" b="1" dirty="0" smtClean="0"/>
              <a:t>Health promotion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256585" cy="3798277"/>
          </a:xfrm>
        </p:spPr>
        <p:txBody>
          <a:bodyPr>
            <a:normAutofit/>
          </a:bodyPr>
          <a:lstStyle/>
          <a:p>
            <a:pPr algn="l" rtl="0"/>
            <a:endParaRPr lang="en-US" b="0" dirty="0"/>
          </a:p>
          <a:p>
            <a:pPr algn="l" rtl="0"/>
            <a:endParaRPr lang="en-US" b="0" dirty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Health promotion is the </a:t>
            </a:r>
            <a:r>
              <a:rPr lang="en-US" dirty="0" smtClean="0">
                <a:solidFill>
                  <a:srgbClr val="FF0000"/>
                </a:solidFill>
              </a:rPr>
              <a:t>process </a:t>
            </a:r>
            <a:r>
              <a:rPr lang="en-US" dirty="0" smtClean="0">
                <a:solidFill>
                  <a:srgbClr val="00B0F0"/>
                </a:solidFill>
              </a:rPr>
              <a:t>of </a:t>
            </a:r>
            <a:r>
              <a:rPr lang="en-US" dirty="0" smtClean="0">
                <a:solidFill>
                  <a:srgbClr val="FF0066"/>
                </a:solidFill>
              </a:rPr>
              <a:t>enabling </a:t>
            </a:r>
            <a:r>
              <a:rPr lang="en-US" dirty="0" smtClean="0">
                <a:solidFill>
                  <a:srgbClr val="CC0099"/>
                </a:solidFill>
              </a:rPr>
              <a:t>people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to increase control over, and to improve their  health</a:t>
            </a: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In simple word : making  health easier choice  </a:t>
            </a:r>
          </a:p>
          <a:p>
            <a:pPr algn="l" rtl="0"/>
            <a:endParaRPr lang="en-US" b="0" dirty="0">
              <a:solidFill>
                <a:srgbClr val="00B0F0"/>
              </a:solidFill>
            </a:endParaRPr>
          </a:p>
          <a:p>
            <a:pPr algn="l" rtl="0"/>
            <a:endParaRPr lang="en-US" b="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662" dirty="0">
                <a:solidFill>
                  <a:schemeClr val="accent2"/>
                </a:solidFill>
              </a:rPr>
              <a:t>  </a:t>
            </a:r>
            <a:r>
              <a:rPr lang="en-US" sz="1662" dirty="0">
                <a:solidFill>
                  <a:srgbClr val="00B0F0"/>
                </a:solidFill>
              </a:rPr>
              <a:t>Ottawa charter on health promotion 1986</a:t>
            </a:r>
          </a:p>
        </p:txBody>
      </p:sp>
    </p:spTree>
    <p:extLst>
      <p:ext uri="{BB962C8B-B14F-4D97-AF65-F5344CB8AC3E}">
        <p14:creationId xmlns:p14="http://schemas.microsoft.com/office/powerpoint/2010/main" val="23323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8229600" cy="1519604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585" b="1" dirty="0"/>
              <a:t>ACTION AREA ACCORDING TO OTTAWA CHARTER </a:t>
            </a:r>
            <a:endParaRPr lang="en-US" sz="258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981200"/>
            <a:ext cx="6260123" cy="3798277"/>
          </a:xfrm>
        </p:spPr>
        <p:txBody>
          <a:bodyPr>
            <a:normAutofit/>
          </a:bodyPr>
          <a:lstStyle/>
          <a:p>
            <a:endParaRPr lang="en-US" b="0" dirty="0"/>
          </a:p>
          <a:p>
            <a:endParaRPr lang="en-US" b="0" dirty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1.Build </a:t>
            </a:r>
            <a:r>
              <a:rPr lang="en-US" dirty="0">
                <a:solidFill>
                  <a:srgbClr val="00B0F0"/>
                </a:solidFill>
              </a:rPr>
              <a:t>Healthy Public Policy.</a:t>
            </a:r>
            <a:endParaRPr lang="en-US" b="0" dirty="0">
              <a:solidFill>
                <a:srgbClr val="00B0F0"/>
              </a:solidFill>
            </a:endParaRPr>
          </a:p>
          <a:p>
            <a:pPr algn="l" rtl="0"/>
            <a:r>
              <a:rPr lang="en-US" sz="2585" u="sng" dirty="0">
                <a:solidFill>
                  <a:srgbClr val="00B0F0"/>
                </a:solidFill>
              </a:rPr>
              <a:t>2.Create Supportive Environments</a:t>
            </a:r>
            <a:r>
              <a:rPr lang="en-US" dirty="0">
                <a:solidFill>
                  <a:srgbClr val="00B0F0"/>
                </a:solidFill>
              </a:rPr>
              <a:t>.</a:t>
            </a:r>
            <a:endParaRPr lang="en-US" b="0" dirty="0">
              <a:solidFill>
                <a:srgbClr val="00B0F0"/>
              </a:solidFill>
            </a:endParaRPr>
          </a:p>
          <a:p>
            <a:pPr algn="l" rtl="0"/>
            <a:r>
              <a:rPr lang="en-US" dirty="0">
                <a:solidFill>
                  <a:srgbClr val="00B0F0"/>
                </a:solidFill>
              </a:rPr>
              <a:t>3.Strengthen Community Actions.</a:t>
            </a:r>
            <a:endParaRPr lang="en-US" b="0" dirty="0">
              <a:solidFill>
                <a:srgbClr val="00B0F0"/>
              </a:solidFill>
            </a:endParaRPr>
          </a:p>
          <a:p>
            <a:pPr algn="l" rtl="0"/>
            <a:r>
              <a:rPr lang="en-US" dirty="0">
                <a:solidFill>
                  <a:srgbClr val="00B0F0"/>
                </a:solidFill>
              </a:rPr>
              <a:t>4.Develop Personal Skills.</a:t>
            </a:r>
            <a:endParaRPr lang="en-US" b="0" dirty="0">
              <a:solidFill>
                <a:srgbClr val="00B0F0"/>
              </a:solidFill>
            </a:endParaRPr>
          </a:p>
          <a:p>
            <a:pPr algn="l" rtl="0"/>
            <a:r>
              <a:rPr lang="en-US" dirty="0">
                <a:solidFill>
                  <a:srgbClr val="00B0F0"/>
                </a:solidFill>
              </a:rPr>
              <a:t>5.Re-orient Health Services.</a:t>
            </a:r>
            <a:endParaRPr 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-228600"/>
            <a:ext cx="8229600" cy="1055077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Who is In charge of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5" y="1740877"/>
            <a:ext cx="5562600" cy="3798277"/>
          </a:xfrm>
        </p:spPr>
        <p:txBody>
          <a:bodyPr/>
          <a:lstStyle/>
          <a:p>
            <a:pPr marL="422041" indent="-422041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Individuals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Families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Government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Academic instutions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 NGOs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Private sectors 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International organizations  </a:t>
            </a:r>
          </a:p>
          <a:p>
            <a:pPr marL="422041" indent="-422041">
              <a:buFont typeface="+mj-lt"/>
              <a:buAutoNum type="arabicPeriod"/>
            </a:pPr>
            <a:endParaRPr lang="en-US" sz="2954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rgbClr val="00B0F0"/>
                </a:solidFill>
              </a:rPr>
              <a:t>The problem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rgbClr val="00B0F0"/>
                </a:solidFill>
              </a:rPr>
              <a:t>Background of Wellness and Health Cluster initiative </a:t>
            </a:r>
            <a:endParaRPr lang="en-US" sz="3600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Global wellness economy </a:t>
            </a:r>
            <a:endParaRPr lang="en-US" sz="36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rgbClr val="00B0F0"/>
                </a:solidFill>
              </a:rPr>
              <a:t>Vision, Mission , </a:t>
            </a:r>
            <a:r>
              <a:rPr lang="en-US" sz="3600" dirty="0" smtClean="0">
                <a:solidFill>
                  <a:srgbClr val="00B0F0"/>
                </a:solidFill>
              </a:rPr>
              <a:t>Objectives , stakeholders partners ,activities,  and the road map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Indicators </a:t>
            </a:r>
            <a:r>
              <a:rPr lang="en-US" sz="3600" dirty="0">
                <a:solidFill>
                  <a:srgbClr val="00B0F0"/>
                </a:solidFill>
              </a:rPr>
              <a:t>of success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584" y="1070761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initiative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19" y="2204864"/>
            <a:ext cx="8686800" cy="5111750"/>
          </a:xfrm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Bahrain  and Gulf States are  experiencing a dramatic increase in non-communicable disease (NCD), such as cardiovascular disease (CVD), diabetes and cancer.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All of these disease have common risk factors related to unhealthy life styles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5813" y="1052736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4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problem 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519" y="2204864"/>
            <a:ext cx="8102600" cy="1684337"/>
          </a:xfrm>
        </p:spPr>
        <p:txBody>
          <a:bodyPr/>
          <a:lstStyle/>
          <a:p>
            <a:pPr algn="just"/>
            <a:r>
              <a:rPr lang="en-US" sz="2800" b="1" dirty="0">
                <a:solidFill>
                  <a:srgbClr val="00B0F0"/>
                </a:solidFill>
              </a:rPr>
              <a:t>In the Gulf region it is estimated that 36 billion US$ are spent every year on health with emerging risks due to nutrition and sedentary behavioral habits</a:t>
            </a:r>
          </a:p>
          <a:p>
            <a:pPr algn="just"/>
            <a:r>
              <a:rPr lang="en-US" sz="2800" b="1" dirty="0">
                <a:solidFill>
                  <a:srgbClr val="00B0F0"/>
                </a:solidFill>
              </a:rPr>
              <a:t>7 out of 10 adult Bahraini  are either overweight or obese</a:t>
            </a:r>
          </a:p>
          <a:p>
            <a:pPr algn="just"/>
            <a:r>
              <a:rPr lang="en-US" sz="2800" b="1" dirty="0">
                <a:solidFill>
                  <a:srgbClr val="00B0F0"/>
                </a:solidFill>
              </a:rPr>
              <a:t>4 out of 10 are  hypertensive </a:t>
            </a:r>
          </a:p>
          <a:p>
            <a:pPr algn="just"/>
            <a:r>
              <a:rPr lang="en-US" sz="2800" b="1" dirty="0">
                <a:solidFill>
                  <a:srgbClr val="00B0F0"/>
                </a:solidFill>
              </a:rPr>
              <a:t>4 out of 10 having high cholesterol </a:t>
            </a:r>
          </a:p>
          <a:p>
            <a:pPr algn="just"/>
            <a:r>
              <a:rPr lang="en-US" sz="2800" b="1" dirty="0">
                <a:solidFill>
                  <a:srgbClr val="00B0F0"/>
                </a:solidFill>
              </a:rPr>
              <a:t>15% having DM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582738" y="3716338"/>
            <a:ext cx="8245475" cy="1684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endParaRPr lang="en-US" altLang="en-US" sz="1800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94519" y="1030027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problem 2/2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9000678" cy="46196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$"/>
            </a:pPr>
            <a:r>
              <a:rPr lang="en-US" sz="7200" b="1" dirty="0">
                <a:solidFill>
                  <a:srgbClr val="00B0F0"/>
                </a:solidFill>
                <a:latin typeface="Neue Helvetica W01"/>
              </a:rPr>
              <a:t>Entrepreneurs are  seeing problems as opportunities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904" cy="3694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6000" b="1" dirty="0" smtClean="0">
                <a:solidFill>
                  <a:srgbClr val="00B0F0"/>
                </a:solidFill>
              </a:rPr>
              <a:t>Initiative </a:t>
            </a:r>
            <a:r>
              <a:rPr lang="en-US" sz="6000" b="1" dirty="0">
                <a:solidFill>
                  <a:srgbClr val="00B0F0"/>
                </a:solidFill>
              </a:rPr>
              <a:t>of Health and Wellness is an  Innovative Solution for National Health Problem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Times New Roman" panose="02020603050405020304" pitchFamily="18" charset="0"/>
              </a:rPr>
              <a:t>Contents </a:t>
            </a:r>
            <a:endParaRPr lang="ar-BH" b="1" dirty="0" smtClean="0">
              <a:latin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3798277"/>
          </a:xfrm>
        </p:spPr>
        <p:txBody>
          <a:bodyPr/>
          <a:lstStyle/>
          <a:p>
            <a:pPr>
              <a:defRPr/>
            </a:pPr>
            <a:endParaRPr lang="en-US" b="0" dirty="0"/>
          </a:p>
          <a:p>
            <a:pPr>
              <a:defRPr/>
            </a:pPr>
            <a:endParaRPr lang="en-US" b="0" dirty="0"/>
          </a:p>
          <a:p>
            <a:pPr algn="l" rtl="0">
              <a:buFont typeface="Wingdings" panose="05000000000000000000" pitchFamily="2" charset="2"/>
              <a:buChar char="Ø"/>
              <a:defRPr/>
            </a:pPr>
            <a:r>
              <a:rPr lang="en-US" sz="3323" dirty="0">
                <a:solidFill>
                  <a:srgbClr val="00B0F0"/>
                </a:solidFill>
              </a:rPr>
              <a:t>1</a:t>
            </a:r>
            <a:r>
              <a:rPr lang="en-US" sz="3323" baseline="30000" dirty="0">
                <a:solidFill>
                  <a:srgbClr val="00B0F0"/>
                </a:solidFill>
              </a:rPr>
              <a:t>st</a:t>
            </a:r>
            <a:r>
              <a:rPr lang="en-US" sz="3323" dirty="0">
                <a:solidFill>
                  <a:srgbClr val="00B0F0"/>
                </a:solidFill>
              </a:rPr>
              <a:t> Part Health awareness</a:t>
            </a:r>
          </a:p>
          <a:p>
            <a:pPr algn="l" rtl="0">
              <a:buFont typeface="Wingdings" panose="05000000000000000000" pitchFamily="2" charset="2"/>
              <a:buChar char="Ø"/>
              <a:defRPr/>
            </a:pPr>
            <a:r>
              <a:rPr lang="en-US" sz="3323" dirty="0">
                <a:solidFill>
                  <a:srgbClr val="00B0F0"/>
                </a:solidFill>
              </a:rPr>
              <a:t>2</a:t>
            </a:r>
            <a:r>
              <a:rPr lang="en-US" sz="3323" baseline="30000" dirty="0">
                <a:solidFill>
                  <a:srgbClr val="00B0F0"/>
                </a:solidFill>
              </a:rPr>
              <a:t>nd</a:t>
            </a:r>
            <a:r>
              <a:rPr lang="en-US" sz="3323" dirty="0">
                <a:solidFill>
                  <a:srgbClr val="00B0F0"/>
                </a:solidFill>
              </a:rPr>
              <a:t> Part health and wellness initiative   </a:t>
            </a:r>
          </a:p>
          <a:p>
            <a:pPr algn="l" rtl="0">
              <a:buFont typeface="Wingdings" panose="05000000000000000000" pitchFamily="2" charset="2"/>
              <a:buChar char="Ø"/>
              <a:defRPr/>
            </a:pPr>
            <a:endParaRPr lang="en-US" sz="3323" dirty="0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246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636912"/>
            <a:ext cx="7772400" cy="3694112"/>
          </a:xfrm>
        </p:spPr>
        <p:txBody>
          <a:bodyPr/>
          <a:lstStyle/>
          <a:p>
            <a:pPr algn="just"/>
            <a:r>
              <a:rPr lang="en-US" sz="2800" b="1" dirty="0">
                <a:solidFill>
                  <a:srgbClr val="00B0F0"/>
                </a:solidFill>
                <a:latin typeface="Trebuchet MS" panose="020B0603020202020204" pitchFamily="34" charset="0"/>
              </a:rPr>
              <a:t>UNIDO , through its Arab International Center for Entrepreneurship &amp; Investment Training (AICEI) based in Bahrain is developing a program for the creation and promotion of productive businesses and jobs around wellness and health hubs and clusters.  </a:t>
            </a:r>
          </a:p>
          <a:p>
            <a:pPr>
              <a:buNone/>
            </a:pPr>
            <a:endParaRPr lang="ar-BH" sz="2000" dirty="0">
              <a:solidFill>
                <a:srgbClr val="00B0F0"/>
              </a:solidFill>
              <a:latin typeface="ZapfEllipt BT" pitchFamily="2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1196752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Back ground of initiative 1/3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7772400" cy="36941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endParaRPr lang="en-US" altLang="en-US" sz="18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en-US" sz="2800" b="1" dirty="0">
                <a:solidFill>
                  <a:srgbClr val="00B0F0"/>
                </a:solidFill>
                <a:latin typeface="ZapfEllipt BT"/>
              </a:rPr>
              <a:t>The idea is based on the growing problem of Non-Communicable Diseases that is occurring in the Gulf countries which increases Health hazards and has also a negative impact on productivity and people wellbeing.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n-US" sz="18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50" y="1150938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Back ground of initiative 2/3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492896"/>
            <a:ext cx="7772400" cy="315912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50"/>
              </a:spcAft>
              <a:defRPr/>
            </a:pPr>
            <a:r>
              <a:rPr lang="en-US" sz="3200" b="1" dirty="0">
                <a:solidFill>
                  <a:srgbClr val="00B0F0"/>
                </a:solidFill>
                <a:latin typeface="ZapfEllipt BT" pitchFamily="26" charset="0"/>
              </a:rPr>
              <a:t>So in order to address these problems but also to generate new business opportunities with a positive impact on income and job creation, the concept of establishing Wellness and Health Hubs and clusters (WHHCs) was developed </a:t>
            </a:r>
          </a:p>
          <a:p>
            <a:pPr eaLnBrk="1" hangingPunct="1">
              <a:spcBef>
                <a:spcPct val="0"/>
              </a:spcBef>
              <a:spcAft>
                <a:spcPts val="50"/>
              </a:spcAft>
              <a:defRPr/>
            </a:pPr>
            <a:endParaRPr lang="en-US" altLang="en-US" sz="1800" b="1" dirty="0" smtClean="0">
              <a:solidFill>
                <a:schemeClr val="accent2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50" y="1125538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36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Back ground of initiative 3/3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3769"/>
            <a:ext cx="9143999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72" y="3068960"/>
            <a:ext cx="8229600" cy="1143000"/>
          </a:xfrm>
        </p:spPr>
        <p:txBody>
          <a:bodyPr/>
          <a:lstStyle/>
          <a:p>
            <a:pPr algn="just"/>
            <a:r>
              <a:rPr lang="en-US" sz="3200" b="1" dirty="0">
                <a:solidFill>
                  <a:srgbClr val="00B0F0"/>
                </a:solidFill>
              </a:rPr>
              <a:t>Leading and unique health and wellness cluster in the region that create economic growth, and improves quality of people’s life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119675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Vision 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852936"/>
            <a:ext cx="8731250" cy="1011238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B0F0"/>
                </a:solidFill>
              </a:rPr>
              <a:t>To create Profitable business while providing an Innovative Solution for National Health Problem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126876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Mission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708920"/>
            <a:ext cx="8229600" cy="4525962"/>
          </a:xfrm>
        </p:spPr>
        <p:txBody>
          <a:bodyPr/>
          <a:lstStyle/>
          <a:p>
            <a:pPr marL="742950" indent="-742950" algn="just">
              <a:buFont typeface="Times New Roman" panose="02020603050405020304" pitchFamily="18" charset="0"/>
              <a:buAutoNum type="arabicPeriod"/>
            </a:pPr>
            <a:r>
              <a:rPr lang="en-US" sz="3600" b="1" dirty="0">
                <a:solidFill>
                  <a:srgbClr val="00B0F0"/>
                </a:solidFill>
                <a:latin typeface="ZapfEllipt BT" pitchFamily="26" charset="0"/>
              </a:rPr>
              <a:t>Increase awareness of local communities on how to live a balanced and healthier life and access to services and products;</a:t>
            </a:r>
          </a:p>
          <a:p>
            <a:pPr marL="742950" indent="-742950" algn="just"/>
            <a:endParaRPr lang="ar-BH" dirty="0">
              <a:solidFill>
                <a:schemeClr val="accent2"/>
              </a:solidFill>
              <a:latin typeface="ZapfEllipt BT" pitchFamily="2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50" y="1124744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Objectives of the initiative 1/3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867328" cy="4525963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 startAt="2"/>
              <a:defRPr/>
            </a:pPr>
            <a:r>
              <a:rPr lang="en-US" sz="4000" b="1" dirty="0">
                <a:solidFill>
                  <a:srgbClr val="00B0F0"/>
                </a:solidFill>
                <a:latin typeface="ZapfEllipt BT" pitchFamily="26" charset="0"/>
              </a:rPr>
              <a:t>Generate new business opportunities and develop wellness and health clusters</a:t>
            </a:r>
            <a:endParaRPr lang="ar-BH" sz="4000" b="1" dirty="0">
              <a:solidFill>
                <a:srgbClr val="00B0F0"/>
              </a:solidFill>
              <a:latin typeface="ZapfEllipt BT" pitchFamily="26" charset="0"/>
            </a:endParaRPr>
          </a:p>
          <a:p>
            <a:pPr eaLnBrk="1" hangingPunct="1">
              <a:defRPr/>
            </a:pPr>
            <a:endParaRPr lang="en-US" sz="4000" b="1" dirty="0">
              <a:solidFill>
                <a:srgbClr val="0000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23514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ja-JP" sz="2400" dirty="0" smtClean="0">
              <a:solidFill>
                <a:srgbClr val="2B85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2816" y="1273488"/>
            <a:ext cx="6912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en-US" altLang="ja-JP" sz="4000" dirty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Objectives of the initiative </a:t>
            </a:r>
            <a:r>
              <a:rPr kumimoji="1" lang="en-US" altLang="ja-JP" sz="40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2/3</a:t>
            </a:r>
            <a:endParaRPr kumimoji="1" lang="en-US" altLang="ja-JP" sz="4000" dirty="0">
              <a:solidFill>
                <a:srgbClr val="2B85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4406" y="1484784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>
                <a:solidFill>
                  <a:srgbClr val="2B85D2"/>
                </a:solidFill>
                <a:latin typeface="Calibri" panose="020F0502020204030204" pitchFamily="34" charset="0"/>
              </a:rPr>
              <a:t>Objectives of the initiative 3/3</a:t>
            </a:r>
            <a:br>
              <a:rPr kumimoji="1" lang="en-US" altLang="ja-JP" sz="4000" dirty="0">
                <a:solidFill>
                  <a:srgbClr val="2B85D2"/>
                </a:solidFill>
                <a:latin typeface="Calibri" panose="020F0502020204030204" pitchFamily="34" charset="0"/>
              </a:rPr>
            </a:br>
            <a:endParaRPr kumimoji="1" lang="en-US" altLang="ja-JP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2996952"/>
            <a:ext cx="8639175" cy="1143000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sz="3200" b="1" dirty="0">
                <a:solidFill>
                  <a:srgbClr val="00B0F0"/>
                </a:solidFill>
                <a:latin typeface="ZapfEllipt BT" pitchFamily="26" charset="0"/>
              </a:rPr>
              <a:t>Sensitize entrepreneurs on the theme of </a:t>
            </a:r>
            <a:r>
              <a:rPr lang="en-US" sz="3200" b="1" dirty="0" smtClean="0">
                <a:solidFill>
                  <a:srgbClr val="00B0F0"/>
                </a:solidFill>
                <a:latin typeface="ZapfEllipt BT" pitchFamily="26" charset="0"/>
              </a:rPr>
              <a:t>health and wellness</a:t>
            </a:r>
            <a:endParaRPr lang="ar-BH" sz="3200" b="1" dirty="0">
              <a:solidFill>
                <a:srgbClr val="00B0F0"/>
              </a:solidFill>
              <a:latin typeface="ZapfEllipt BT" pitchFamily="2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5742384"/>
            <a:ext cx="8229600" cy="1143000"/>
          </a:xfrm>
        </p:spPr>
        <p:txBody>
          <a:bodyPr/>
          <a:lstStyle/>
          <a:p>
            <a:pPr>
              <a:defRPr/>
            </a:pPr>
            <a:endParaRPr lang="en-US" altLang="en-US" sz="2400" b="1" dirty="0" smtClean="0">
              <a:solidFill>
                <a:srgbClr val="2B85D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1778040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17" indent="-685817" algn="just">
              <a:buClr>
                <a:srgbClr val="00B0F0"/>
              </a:buClr>
              <a:buFont typeface="+mj-lt"/>
              <a:buAutoNum type="arabicPeriod"/>
            </a:pPr>
            <a:r>
              <a:rPr lang="ar-BH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UNIDO</a:t>
            </a:r>
          </a:p>
          <a:p>
            <a:pPr marL="685817" indent="-685817" algn="just">
              <a:buClr>
                <a:srgbClr val="00B0F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Supreme Council for Environment </a:t>
            </a:r>
          </a:p>
          <a:p>
            <a:pPr marL="685817" indent="-685817" algn="just">
              <a:buFont typeface="+mj-lt"/>
              <a:buAutoNum type="arabicPeriod"/>
            </a:pPr>
            <a:r>
              <a:rPr lang="en-US" sz="2800" dirty="0">
                <a:solidFill>
                  <a:srgbClr val="00B0F0"/>
                </a:solidFill>
              </a:rPr>
              <a:t>Supreme Council of Health</a:t>
            </a:r>
          </a:p>
          <a:p>
            <a:pPr marL="685817" indent="-685817" algn="just">
              <a:buFont typeface="+mj-lt"/>
              <a:buAutoNum type="arabicPeriod"/>
            </a:pPr>
            <a:r>
              <a:rPr lang="en-US" sz="2800" dirty="0">
                <a:solidFill>
                  <a:srgbClr val="00B0F0"/>
                </a:solidFill>
              </a:rPr>
              <a:t>Ministry of Health </a:t>
            </a:r>
          </a:p>
        </p:txBody>
      </p:sp>
      <p:pic>
        <p:nvPicPr>
          <p:cNvPr id="7" name="Picture 6" descr="C:\Users\User\Pictures\2017-11-17\20170924_1119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93" y="4221088"/>
            <a:ext cx="4501662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131840" y="105273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Stakeholders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5123"/>
            <a:ext cx="8229600" cy="1055077"/>
          </a:xfrm>
        </p:spPr>
        <p:txBody>
          <a:bodyPr/>
          <a:lstStyle/>
          <a:p>
            <a:r>
              <a:rPr lang="en-US" b="1" dirty="0" smtClean="0">
                <a:solidFill>
                  <a:srgbClr val="2B85D2"/>
                </a:solidFill>
              </a:rPr>
              <a:t>Definition of Health </a:t>
            </a:r>
            <a:endParaRPr lang="en-US" b="1" dirty="0">
              <a:solidFill>
                <a:srgbClr val="2B85D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0"/>
            <a:ext cx="6623538" cy="3798277"/>
          </a:xfrm>
        </p:spPr>
        <p:txBody>
          <a:bodyPr>
            <a:normAutofit/>
          </a:bodyPr>
          <a:lstStyle/>
          <a:p>
            <a:endParaRPr lang="en-US" b="0" dirty="0"/>
          </a:p>
          <a:p>
            <a:endParaRPr lang="en-US" b="0" dirty="0"/>
          </a:p>
          <a:p>
            <a:pPr algn="just" rtl="0"/>
            <a:r>
              <a:rPr lang="en-US" sz="2954" b="1" dirty="0">
                <a:solidFill>
                  <a:srgbClr val="00B0F0"/>
                </a:solidFill>
              </a:rPr>
              <a:t>Health is  a state of complete physical, mental and social well-being and not merely the absence of disease or infirmity</a:t>
            </a:r>
            <a:r>
              <a:rPr lang="en-US" b="1" dirty="0">
                <a:solidFill>
                  <a:srgbClr val="00B0F0"/>
                </a:solidFill>
              </a:rPr>
              <a:t>” </a:t>
            </a:r>
            <a:r>
              <a:rPr lang="en-US" b="1" dirty="0" smtClean="0">
                <a:solidFill>
                  <a:srgbClr val="00B0F0"/>
                </a:solidFill>
              </a:rPr>
              <a:t>WHO 1948</a:t>
            </a:r>
          </a:p>
        </p:txBody>
      </p:sp>
    </p:spTree>
    <p:extLst>
      <p:ext uri="{BB962C8B-B14F-4D97-AF65-F5344CB8AC3E}">
        <p14:creationId xmlns:p14="http://schemas.microsoft.com/office/powerpoint/2010/main" val="3059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764704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Partnerships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844824"/>
            <a:ext cx="77692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Entrepreneurs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Tamkeen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NHRA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MOCI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Chamber of Commerce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MOE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MOYS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Universities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Banks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Media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NGOS such as BBWS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endParaRPr lang="en-US" dirty="0" smtClean="0">
              <a:solidFill>
                <a:srgbClr val="333399"/>
              </a:solidFill>
              <a:latin typeface="Calibri"/>
              <a:ea typeface="+mn-ea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Education and Training Institute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Aerobic Fitness Gyms and Clubs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Hospital &amp; Healthcare Centers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Nutrition and </a:t>
            </a:r>
            <a:r>
              <a:rPr lang="en-US" sz="2800" b="1" dirty="0" smtClean="0">
                <a:solidFill>
                  <a:srgbClr val="00B0F0"/>
                </a:solidFill>
              </a:rPr>
              <a:t>Diet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IT and application </a:t>
            </a:r>
            <a:endParaRPr lang="en-US" sz="2800" b="1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Sporting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Resort &amp; Spas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Shops and Retail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Restaurants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Scope open for entrepreneurs innovation and creativity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1994" y="1077913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solidFill>
                  <a:srgbClr val="0070C0"/>
                </a:solidFill>
              </a:rPr>
              <a:t>Health and Wellness Activities </a:t>
            </a:r>
            <a:endParaRPr kumimoji="1" lang="en-US" altLang="ja-JP" sz="26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Pictures\2017-11-25\IMG-20170803-WA00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7471"/>
            <a:ext cx="4525725" cy="300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Pictures\2017-11-17\20171011_1119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27" y="267471"/>
            <a:ext cx="4720081" cy="304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36" y="3288323"/>
            <a:ext cx="4690465" cy="337624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7984"/>
            <a:ext cx="4423919" cy="34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4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" y="-16042"/>
            <a:ext cx="91440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" y="3657600"/>
            <a:ext cx="4674205" cy="3155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57600"/>
            <a:ext cx="4499991" cy="31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9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468790"/>
              </p:ext>
            </p:extLst>
          </p:nvPr>
        </p:nvGraphicFramePr>
        <p:xfrm>
          <a:off x="179512" y="0"/>
          <a:ext cx="9144000" cy="710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9128233" imgH="8058311" progId="Word.Document.12">
                  <p:embed/>
                </p:oleObj>
              </mc:Choice>
              <mc:Fallback>
                <p:oleObj name="Document" r:id="rId3" imgW="9128233" imgH="8058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0"/>
                        <a:ext cx="9144000" cy="7104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9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3429" y="953627"/>
            <a:ext cx="641278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and Wellness Cluster project Logic Model 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82132" b="80094"/>
          <a:stretch/>
        </p:blipFill>
        <p:spPr>
          <a:xfrm>
            <a:off x="-4359" y="1"/>
            <a:ext cx="1759201" cy="2228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868" r="63943" b="80094"/>
          <a:stretch/>
        </p:blipFill>
        <p:spPr>
          <a:xfrm>
            <a:off x="1754841" y="0"/>
            <a:ext cx="1593478" cy="2267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5673" r="46215" b="80531"/>
          <a:stretch/>
        </p:blipFill>
        <p:spPr>
          <a:xfrm>
            <a:off x="3314700" y="0"/>
            <a:ext cx="1586753" cy="226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3325" b="80094"/>
          <a:stretch/>
        </p:blipFill>
        <p:spPr>
          <a:xfrm>
            <a:off x="4861110" y="1"/>
            <a:ext cx="4282889" cy="2228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9760" r="81748" b="70621"/>
          <a:stretch/>
        </p:blipFill>
        <p:spPr>
          <a:xfrm>
            <a:off x="1" y="2228851"/>
            <a:ext cx="1788460" cy="443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7843" t="19323" r="63814" b="70912"/>
          <a:stretch/>
        </p:blipFill>
        <p:spPr>
          <a:xfrm>
            <a:off x="1754840" y="2197131"/>
            <a:ext cx="1606924" cy="468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5750" t="19760" r="46368" b="70913"/>
          <a:stretch/>
        </p:blipFill>
        <p:spPr>
          <a:xfrm>
            <a:off x="3321424" y="2222126"/>
            <a:ext cx="1566582" cy="443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3478" t="12764" b="71059"/>
          <a:stretch/>
        </p:blipFill>
        <p:spPr>
          <a:xfrm>
            <a:off x="4874559" y="1916205"/>
            <a:ext cx="4282888" cy="746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8067" r="81978" b="60857"/>
          <a:stretch/>
        </p:blipFill>
        <p:spPr>
          <a:xfrm>
            <a:off x="0" y="2618815"/>
            <a:ext cx="1748116" cy="510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945" t="28067" r="63943" b="61149"/>
          <a:stretch/>
        </p:blipFill>
        <p:spPr>
          <a:xfrm>
            <a:off x="1761565" y="2618816"/>
            <a:ext cx="1586754" cy="497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5904" t="28358" r="46291" b="60857"/>
          <a:stretch/>
        </p:blipFill>
        <p:spPr>
          <a:xfrm>
            <a:off x="3334871" y="2618816"/>
            <a:ext cx="1559859" cy="4975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53325" t="28795" b="60712"/>
          <a:stretch/>
        </p:blipFill>
        <p:spPr>
          <a:xfrm>
            <a:off x="4827491" y="2651958"/>
            <a:ext cx="4316507" cy="484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38851" r="81748"/>
          <a:stretch/>
        </p:blipFill>
        <p:spPr>
          <a:xfrm>
            <a:off x="0" y="3096184"/>
            <a:ext cx="1775615" cy="37618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7791" t="38706" r="63943"/>
          <a:stretch/>
        </p:blipFill>
        <p:spPr>
          <a:xfrm>
            <a:off x="1727947" y="3102909"/>
            <a:ext cx="1600200" cy="37550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35597" t="38997" r="46214"/>
          <a:stretch/>
        </p:blipFill>
        <p:spPr>
          <a:xfrm>
            <a:off x="3307976" y="3109632"/>
            <a:ext cx="1593477" cy="37483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53402" t="38851"/>
          <a:stretch/>
        </p:blipFill>
        <p:spPr>
          <a:xfrm>
            <a:off x="4847663" y="3109632"/>
            <a:ext cx="4296335" cy="37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196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dirty="0">
                <a:solidFill>
                  <a:srgbClr val="0070C0"/>
                </a:solidFill>
                <a:latin typeface="Calibri" panose="020F0502020204030204" pitchFamily="34" charset="0"/>
              </a:rPr>
              <a:t>Indicators of success 1/2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59632" y="2780928"/>
            <a:ext cx="82296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064" y="2686072"/>
            <a:ext cx="8320936" cy="3912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Number of health awareness session (lecture, event, </a:t>
            </a:r>
            <a:r>
              <a:rPr lang="en-US" sz="2800" dirty="0" smtClean="0">
                <a:solidFill>
                  <a:srgbClr val="00B0F0"/>
                </a:solidFill>
              </a:rPr>
              <a:t>media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Number of H&amp;W presentation held in ARCEIT   Course </a:t>
            </a:r>
            <a:endParaRPr lang="en-US" sz="2800" dirty="0" smtClean="0">
              <a:solidFill>
                <a:srgbClr val="00B0F0"/>
              </a:solidFill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Number of health and wellness startup business    </a:t>
            </a:r>
            <a:endParaRPr lang="en-US" sz="2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877342"/>
          </a:xfrm>
        </p:spPr>
        <p:txBody>
          <a:bodyPr/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Number of Counseling session held for health and wellness Entrepreneurs</a:t>
            </a:r>
            <a:endParaRPr lang="en-US" sz="28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3389361"/>
            <a:ext cx="8733656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Number of activities that introduced health and wellness to students and public (lecture, event, media</a:t>
            </a:r>
            <a:r>
              <a:rPr lang="en-US" dirty="0" smtClean="0">
                <a:solidFill>
                  <a:srgbClr val="00B0F0"/>
                </a:solidFill>
              </a:rPr>
              <a:t>…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Number of touch point with stakeholders and partners e.g. meeting, workshop, conference  </a:t>
            </a:r>
            <a:endParaRPr lang="en-US" sz="2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1151920"/>
            <a:ext cx="5472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Indicators of success </a:t>
            </a:r>
            <a:r>
              <a:rPr lang="en-US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2/2</a:t>
            </a:r>
            <a:endParaRPr lang="en-US" altLang="en-US" sz="3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follow 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0" y="3212976"/>
            <a:ext cx="2260239" cy="697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41" y="3190546"/>
            <a:ext cx="2057400" cy="719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32" y="3190546"/>
            <a:ext cx="2027481" cy="747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1844824"/>
            <a:ext cx="5278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300" dirty="0">
                <a:solidFill>
                  <a:srgbClr val="00B0F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@UNIDOBahrain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508518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ajowder@unido.org</a:t>
            </a:r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64904"/>
            <a:ext cx="82296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6600" b="1" dirty="0" smtClean="0">
                <a:solidFill>
                  <a:srgbClr val="2B85D2"/>
                </a:solidFill>
                <a:latin typeface="Calibri" panose="020F0502020204030204" pitchFamily="34" charset="0"/>
              </a:rPr>
              <a:t>Thanks for your attention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753" y="82630"/>
            <a:ext cx="9344449" cy="6356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3" name="Rectangle 2"/>
          <p:cNvSpPr/>
          <p:nvPr/>
        </p:nvSpPr>
        <p:spPr>
          <a:xfrm>
            <a:off x="4924648" y="3429000"/>
            <a:ext cx="2064016" cy="77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grpSp>
        <p:nvGrpSpPr>
          <p:cNvPr id="7" name="Group 6"/>
          <p:cNvGrpSpPr/>
          <p:nvPr/>
        </p:nvGrpSpPr>
        <p:grpSpPr>
          <a:xfrm>
            <a:off x="1868422" y="399641"/>
            <a:ext cx="4972427" cy="5961186"/>
            <a:chOff x="1676400" y="-1"/>
            <a:chExt cx="5919643" cy="6686553"/>
          </a:xfrm>
        </p:grpSpPr>
        <p:pic>
          <p:nvPicPr>
            <p:cNvPr id="2056" name="Picture 8" descr="http://www.spiritradio.ie/sr_media/2013/03/Trees_With_Roots_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49108"/>
              <a:ext cx="5919643" cy="6537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s3.amazonaws.com/magnoliasoft.imageweb/bridgeman/supersize/lal30419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81" t="53948" r="47185" b="32887"/>
            <a:stretch/>
          </p:blipFill>
          <p:spPr bwMode="auto">
            <a:xfrm>
              <a:off x="4573538" y="3810000"/>
              <a:ext cx="353777" cy="605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s3.amazonaws.com/magnoliasoft.imageweb/bridgeman/supersize/lal30419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88" t="1" r="25207" b="45142"/>
            <a:stretch/>
          </p:blipFill>
          <p:spPr bwMode="auto">
            <a:xfrm>
              <a:off x="4594069" y="-1"/>
              <a:ext cx="2659811" cy="381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681877" y="5341656"/>
            <a:ext cx="1043354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845" y="5029145"/>
            <a:ext cx="178190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46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35126" y="3882772"/>
            <a:ext cx="633489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039" y="3640015"/>
            <a:ext cx="2834046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1477" b="1" dirty="0"/>
              <a:t> </a:t>
            </a:r>
            <a:r>
              <a:rPr lang="en-US" sz="1477" b="1" dirty="0">
                <a:solidFill>
                  <a:srgbClr val="0000FF"/>
                </a:solidFill>
              </a:rPr>
              <a:t>Healthy behavior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42222" y="1379624"/>
            <a:ext cx="908538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371551" y="3838455"/>
            <a:ext cx="661398" cy="10883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27250" y="1401548"/>
            <a:ext cx="844062" cy="0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25288" y="3640015"/>
            <a:ext cx="2388946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77" b="1" dirty="0">
                <a:solidFill>
                  <a:srgbClr val="0000FF"/>
                </a:solidFill>
              </a:rPr>
              <a:t>Un healthy behaviors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812674" y="5686445"/>
            <a:ext cx="811664" cy="4129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77384" y="6251306"/>
            <a:ext cx="3947925" cy="376385"/>
          </a:xfrm>
          <a:prstGeom prst="rect">
            <a:avLst/>
          </a:prstGeom>
          <a:solidFill>
            <a:srgbClr val="CAE67B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 err="1">
                <a:solidFill>
                  <a:srgbClr val="FF0000"/>
                </a:solidFill>
              </a:rPr>
              <a:t>Dr.Amal</a:t>
            </a:r>
            <a:r>
              <a:rPr lang="en-US" sz="1846" b="1" dirty="0">
                <a:solidFill>
                  <a:srgbClr val="FF0000"/>
                </a:solidFill>
              </a:rPr>
              <a:t> Al Jowder Model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692" y="1051798"/>
            <a:ext cx="19812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b="1" dirty="0"/>
              <a:t>Quality of life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64357" y="1063290"/>
            <a:ext cx="24384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b="1" dirty="0"/>
              <a:t>Disease and complication</a:t>
            </a:r>
            <a:endParaRPr lang="ar-BH" sz="1662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26940" y="5029145"/>
            <a:ext cx="909726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srgbClr val="0000FF"/>
                </a:solidFill>
              </a:rPr>
              <a:t>Poverty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73857" y="5408107"/>
            <a:ext cx="1190287" cy="319639"/>
          </a:xfrm>
          <a:prstGeom prst="rect">
            <a:avLst/>
          </a:prstGeom>
          <a:solidFill>
            <a:srgbClr val="CAE67B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77" b="1" dirty="0">
                <a:solidFill>
                  <a:srgbClr val="0000FF"/>
                </a:solidFill>
              </a:rPr>
              <a:t>Ignorance</a:t>
            </a:r>
            <a:r>
              <a:rPr lang="en-US" sz="1477" b="1" dirty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24648" y="5938795"/>
            <a:ext cx="1476171" cy="319639"/>
          </a:xfrm>
          <a:prstGeom prst="rect">
            <a:avLst/>
          </a:prstGeom>
          <a:solidFill>
            <a:srgbClr val="CAE67B">
              <a:alpha val="4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77" b="1" dirty="0"/>
              <a:t>Unemployment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00437" y="5118583"/>
            <a:ext cx="1055084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rtl="1"/>
            <a:r>
              <a:rPr lang="en-US" sz="1477" b="1" dirty="0">
                <a:solidFill>
                  <a:srgbClr val="0000FF"/>
                </a:solidFill>
              </a:rPr>
              <a:t>Pollution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3113" y="5561208"/>
            <a:ext cx="1261873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77" b="1" dirty="0">
                <a:solidFill>
                  <a:srgbClr val="0000FF"/>
                </a:solidFill>
              </a:rPr>
              <a:t>Education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58459" y="6035745"/>
            <a:ext cx="1926394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ar-BH" sz="1477" b="1" dirty="0"/>
              <a:t>ا</a:t>
            </a:r>
            <a:r>
              <a:rPr lang="en-US" sz="1477" b="1" dirty="0">
                <a:solidFill>
                  <a:srgbClr val="0000FF"/>
                </a:solidFill>
              </a:rPr>
              <a:t>Employment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56422" y="5043351"/>
            <a:ext cx="1441855" cy="546945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77" b="1" dirty="0">
                <a:solidFill>
                  <a:srgbClr val="0000FF"/>
                </a:solidFill>
              </a:rPr>
              <a:t>Safe Environment</a:t>
            </a:r>
            <a:r>
              <a:rPr lang="en-US" sz="1477" b="1" dirty="0"/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071" y="4827427"/>
            <a:ext cx="1252913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77" b="1" dirty="0"/>
              <a:t>Good income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45311" y="4554417"/>
            <a:ext cx="1437667" cy="546945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rtl="1"/>
            <a:r>
              <a:rPr lang="en-US" sz="1477" b="1" dirty="0">
                <a:solidFill>
                  <a:srgbClr val="0000FF"/>
                </a:solidFill>
              </a:rPr>
              <a:t>Un healthy Housing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20192" y="4554417"/>
            <a:ext cx="1321276" cy="546945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 rtl="1"/>
            <a:r>
              <a:rPr lang="en-US" sz="1477" b="1" dirty="0">
                <a:solidFill>
                  <a:srgbClr val="0000FF"/>
                </a:solidFill>
              </a:rPr>
              <a:t>Healthy Housing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17753" y="5510157"/>
            <a:ext cx="1045543" cy="603883"/>
          </a:xfrm>
          <a:prstGeom prst="rect">
            <a:avLst/>
          </a:prstGeom>
          <a:ln>
            <a:solidFill>
              <a:srgbClr val="CC6600"/>
            </a:solidFill>
          </a:ln>
        </p:spPr>
        <p:txBody>
          <a:bodyPr wrap="none">
            <a:spAutoFit/>
          </a:bodyPr>
          <a:lstStyle/>
          <a:p>
            <a:r>
              <a:rPr lang="en-US" sz="1662" b="1" dirty="0">
                <a:solidFill>
                  <a:schemeClr val="tx2">
                    <a:lumMod val="75000"/>
                  </a:schemeClr>
                </a:solidFill>
              </a:rPr>
              <a:t>(Creative)</a:t>
            </a:r>
            <a:endParaRPr lang="ar-BH" sz="1662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62" b="1" dirty="0"/>
          </a:p>
        </p:txBody>
      </p:sp>
      <p:sp>
        <p:nvSpPr>
          <p:cNvPr id="2053" name="Rectangle 2052"/>
          <p:cNvSpPr/>
          <p:nvPr/>
        </p:nvSpPr>
        <p:spPr>
          <a:xfrm>
            <a:off x="351692" y="2321006"/>
            <a:ext cx="1590530" cy="348109"/>
          </a:xfrm>
          <a:prstGeom prst="rect">
            <a:avLst/>
          </a:prstGeom>
          <a:ln>
            <a:solidFill>
              <a:srgbClr val="CC6600"/>
            </a:solidFill>
          </a:ln>
        </p:spPr>
        <p:txBody>
          <a:bodyPr wrap="square">
            <a:spAutoFit/>
          </a:bodyPr>
          <a:lstStyle/>
          <a:p>
            <a:r>
              <a:rPr lang="en-US" sz="1662" b="1" dirty="0">
                <a:solidFill>
                  <a:schemeClr val="tx2">
                    <a:lumMod val="75000"/>
                  </a:schemeClr>
                </a:solidFill>
              </a:rPr>
              <a:t>(Proactive)</a:t>
            </a:r>
            <a:endParaRPr lang="en-US" sz="1662" b="1" dirty="0"/>
          </a:p>
        </p:txBody>
      </p:sp>
      <p:sp>
        <p:nvSpPr>
          <p:cNvPr id="2057" name="Rectangle 2056"/>
          <p:cNvSpPr/>
          <p:nvPr/>
        </p:nvSpPr>
        <p:spPr>
          <a:xfrm>
            <a:off x="6664144" y="1827591"/>
            <a:ext cx="1743378" cy="348109"/>
          </a:xfrm>
          <a:prstGeom prst="rect">
            <a:avLst/>
          </a:prstGeom>
          <a:ln>
            <a:solidFill>
              <a:srgbClr val="CC6600"/>
            </a:solidFill>
          </a:ln>
        </p:spPr>
        <p:txBody>
          <a:bodyPr wrap="square">
            <a:spAutoFit/>
          </a:bodyPr>
          <a:lstStyle/>
          <a:p>
            <a:r>
              <a:rPr lang="ar-BH" sz="1662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62" b="1" dirty="0">
                <a:solidFill>
                  <a:schemeClr val="tx2">
                    <a:lumMod val="75000"/>
                  </a:schemeClr>
                </a:solidFill>
              </a:rPr>
              <a:t>(Reactive)</a:t>
            </a:r>
            <a:endParaRPr lang="en-US" sz="1662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295" y="4313846"/>
            <a:ext cx="2137651" cy="3763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1846" b="1" dirty="0"/>
              <a:t>Peace and security </a:t>
            </a:r>
            <a:endParaRPr lang="ar-BH" sz="1846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86789" y="5893695"/>
            <a:ext cx="1370790" cy="3481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1662" dirty="0"/>
              <a:t>Insecurity </a:t>
            </a:r>
            <a:endParaRPr lang="ar-BH" sz="1662" dirty="0"/>
          </a:p>
        </p:txBody>
      </p:sp>
      <p:sp>
        <p:nvSpPr>
          <p:cNvPr id="8" name="TextBox 7"/>
          <p:cNvSpPr txBox="1"/>
          <p:nvPr/>
        </p:nvSpPr>
        <p:spPr>
          <a:xfrm>
            <a:off x="651392" y="1189028"/>
            <a:ext cx="118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QOL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531" y="1189028"/>
            <a:ext cx="1441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Diseases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6" grpId="0" animBg="1"/>
      <p:bldP spid="2053" grpId="0" animBg="1"/>
      <p:bldP spid="2057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371904" cy="1055077"/>
          </a:xfrm>
        </p:spPr>
        <p:txBody>
          <a:bodyPr>
            <a:normAutofit/>
          </a:bodyPr>
          <a:lstStyle/>
          <a:p>
            <a:r>
              <a:rPr lang="en-US" b="1" dirty="0"/>
              <a:t>Today definition of Health </a:t>
            </a:r>
            <a:endParaRPr lang="ar-B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6963508" cy="4177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00B0F0"/>
                </a:solidFill>
                <a:cs typeface="+mn-cs"/>
              </a:rPr>
              <a:t>Health is a dynamic rather than abstract state</a:t>
            </a:r>
            <a:r>
              <a:rPr lang="ar-BH" dirty="0">
                <a:solidFill>
                  <a:srgbClr val="00B0F0"/>
                </a:solidFill>
                <a:cs typeface="+mn-cs"/>
              </a:rPr>
              <a:t> </a:t>
            </a:r>
            <a:r>
              <a:rPr lang="en-US" dirty="0">
                <a:solidFill>
                  <a:srgbClr val="00B0F0"/>
                </a:solidFill>
                <a:cs typeface="+mn-cs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B0F0"/>
                </a:solidFill>
                <a:cs typeface="+mn-cs"/>
              </a:rPr>
              <a:t>Health is a resource for everyday life , not an </a:t>
            </a:r>
            <a:r>
              <a:rPr lang="en-US" dirty="0" smtClean="0">
                <a:solidFill>
                  <a:srgbClr val="00B0F0"/>
                </a:solidFill>
                <a:cs typeface="+mn-cs"/>
              </a:rPr>
              <a:t>objective of </a:t>
            </a:r>
            <a:r>
              <a:rPr lang="en-US" dirty="0">
                <a:solidFill>
                  <a:srgbClr val="00B0F0"/>
                </a:solidFill>
                <a:cs typeface="+mn-cs"/>
              </a:rPr>
              <a:t>living </a:t>
            </a:r>
            <a:endParaRPr lang="ar-BH" dirty="0">
              <a:solidFill>
                <a:srgbClr val="00B0F0"/>
              </a:solidFill>
              <a:cs typeface="+mn-cs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B0F0"/>
                </a:solidFill>
                <a:cs typeface="+mn-cs"/>
              </a:rPr>
              <a:t>The spiritual dimension of health is increasingly </a:t>
            </a:r>
            <a:endParaRPr lang="en-US" dirty="0" smtClean="0">
              <a:solidFill>
                <a:srgbClr val="00B0F0"/>
              </a:solidFill>
              <a:cs typeface="+mn-cs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B0F0"/>
                </a:solidFill>
                <a:cs typeface="+mn-cs"/>
              </a:rPr>
              <a:t>recognized</a:t>
            </a:r>
            <a:endParaRPr lang="en-US" dirty="0">
              <a:solidFill>
                <a:srgbClr val="00B0F0"/>
              </a:solidFill>
              <a:cs typeface="+mn-cs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B0F0"/>
                </a:solidFill>
                <a:cs typeface="+mn-cs"/>
              </a:rPr>
              <a:t>So with such  comprehensive </a:t>
            </a:r>
            <a:r>
              <a:rPr lang="en-US" dirty="0" smtClean="0">
                <a:solidFill>
                  <a:srgbClr val="00B0F0"/>
                </a:solidFill>
                <a:cs typeface="+mn-cs"/>
              </a:rPr>
              <a:t>definition you  </a:t>
            </a:r>
            <a:r>
              <a:rPr lang="en-US" dirty="0">
                <a:solidFill>
                  <a:srgbClr val="00B0F0"/>
                </a:solidFill>
                <a:cs typeface="+mn-cs"/>
              </a:rPr>
              <a:t>may agree with me that 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  <a:cs typeface="+mn-cs"/>
              </a:rPr>
              <a:t>Health = Quality of life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74796" indent="-474796">
              <a:buFont typeface="+mj-lt"/>
              <a:buAutoNum type="arabicPeriod"/>
            </a:pP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9579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5393531" cy="1055077"/>
          </a:xfrm>
        </p:spPr>
        <p:txBody>
          <a:bodyPr>
            <a:normAutofit/>
          </a:bodyPr>
          <a:lstStyle/>
          <a:p>
            <a:r>
              <a:rPr lang="en-US" b="1" dirty="0"/>
              <a:t>Components of </a:t>
            </a:r>
            <a:r>
              <a:rPr lang="en-US" b="1" dirty="0" smtClean="0"/>
              <a:t>Health</a:t>
            </a:r>
            <a:endParaRPr lang="ar-B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822831" cy="4177812"/>
          </a:xfrm>
        </p:spPr>
        <p:txBody>
          <a:bodyPr>
            <a:normAutofit/>
          </a:bodyPr>
          <a:lstStyle/>
          <a:p>
            <a:pPr marL="474796" indent="-474796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Physical health</a:t>
            </a:r>
          </a:p>
          <a:p>
            <a:pPr marL="474796" indent="-474796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Mental health</a:t>
            </a:r>
          </a:p>
          <a:p>
            <a:pPr marL="474796" indent="-474796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Social health</a:t>
            </a:r>
          </a:p>
          <a:p>
            <a:pPr marL="474796" indent="-474796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Spiritual health</a:t>
            </a:r>
          </a:p>
          <a:p>
            <a:pPr marL="0" indent="0">
              <a:buNone/>
            </a:pPr>
            <a:r>
              <a:rPr lang="en-US" sz="2954" dirty="0">
                <a:solidFill>
                  <a:srgbClr val="00B0F0"/>
                </a:solidFill>
              </a:rPr>
              <a:t>Each component  can be defined as an essential part of overall health of an individual</a:t>
            </a:r>
          </a:p>
          <a:p>
            <a:pPr marL="0" indent="0">
              <a:buNone/>
            </a:pPr>
            <a:endParaRPr lang="en-US" sz="3323" dirty="0"/>
          </a:p>
        </p:txBody>
      </p:sp>
    </p:spTree>
    <p:extLst>
      <p:ext uri="{BB962C8B-B14F-4D97-AF65-F5344CB8AC3E}">
        <p14:creationId xmlns:p14="http://schemas.microsoft.com/office/powerpoint/2010/main" val="53077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20618" cy="1055077"/>
          </a:xfrm>
        </p:spPr>
        <p:txBody>
          <a:bodyPr>
            <a:normAutofit/>
          </a:bodyPr>
          <a:lstStyle/>
          <a:p>
            <a:r>
              <a:rPr lang="en-US" b="1" dirty="0" smtClean="0"/>
              <a:t>Factors affecting health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596554" cy="4177812"/>
          </a:xfrm>
        </p:spPr>
        <p:txBody>
          <a:bodyPr/>
          <a:lstStyle/>
          <a:p>
            <a:pPr marL="474796" indent="-474796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Quality of medical care is only 10%. </a:t>
            </a:r>
          </a:p>
          <a:p>
            <a:pPr marL="474796" indent="-474796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Heredity accounts for 18% </a:t>
            </a:r>
          </a:p>
          <a:p>
            <a:pPr marL="474796" indent="-474796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Environment is 19</a:t>
            </a:r>
            <a:r>
              <a:rPr lang="en-US" dirty="0" smtClean="0">
                <a:solidFill>
                  <a:srgbClr val="00B0F0"/>
                </a:solidFill>
              </a:rPr>
              <a:t>%.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4" y="381000"/>
            <a:ext cx="6217276" cy="1055077"/>
          </a:xfrm>
        </p:spPr>
        <p:txBody>
          <a:bodyPr>
            <a:normAutofit/>
          </a:bodyPr>
          <a:lstStyle/>
          <a:p>
            <a:r>
              <a:rPr lang="en-US" b="1" dirty="0"/>
              <a:t>Factors affecting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6611815" cy="3788729"/>
          </a:xfrm>
        </p:spPr>
        <p:txBody>
          <a:bodyPr/>
          <a:lstStyle/>
          <a:p>
            <a:pPr marL="474796" indent="-474796" algn="just">
              <a:buFont typeface="+mj-lt"/>
              <a:buAutoNum type="arabicPeriod" startAt="4"/>
            </a:pPr>
            <a:r>
              <a:rPr lang="en-US" b="1" dirty="0">
                <a:solidFill>
                  <a:srgbClr val="00B0F0"/>
                </a:solidFill>
              </a:rPr>
              <a:t>Everyday lifestyle choices are 53%.</a:t>
            </a:r>
          </a:p>
          <a:p>
            <a:pPr algn="just" rtl="0">
              <a:buFont typeface="Wingdings" panose="05000000000000000000" pitchFamily="2" charset="2"/>
              <a:buChar char="%"/>
            </a:pPr>
            <a:r>
              <a:rPr lang="en-US" b="1" dirty="0">
                <a:solidFill>
                  <a:srgbClr val="00B0F0"/>
                </a:solidFill>
              </a:rPr>
              <a:t> The decisions people make about their life and habits </a:t>
            </a:r>
            <a:r>
              <a:rPr lang="en-US" b="1" dirty="0" smtClean="0">
                <a:solidFill>
                  <a:srgbClr val="00B0F0"/>
                </a:solidFill>
              </a:rPr>
              <a:t>are the </a:t>
            </a:r>
            <a:r>
              <a:rPr lang="en-US" b="1" dirty="0">
                <a:solidFill>
                  <a:srgbClr val="00B0F0"/>
                </a:solidFill>
              </a:rPr>
              <a:t>largest factor in determining their state of </a:t>
            </a:r>
            <a:r>
              <a:rPr lang="en-US" b="1" dirty="0" smtClean="0">
                <a:solidFill>
                  <a:srgbClr val="00B0F0"/>
                </a:solidFill>
              </a:rPr>
              <a:t> health &amp; wellness.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B0F0"/>
                </a:solidFill>
              </a:rPr>
              <a:t> </a:t>
            </a:r>
            <a:endParaRPr lang="en-US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292" dirty="0">
                <a:solidFill>
                  <a:srgbClr val="00B0F0"/>
                </a:solidFill>
              </a:rPr>
              <a:t>The U.S. Centers for Disease Control and Prevention report</a:t>
            </a:r>
            <a:endParaRPr lang="ar-BH" sz="1292" dirty="0">
              <a:solidFill>
                <a:srgbClr val="00B0F0"/>
              </a:solidFill>
            </a:endParaRPr>
          </a:p>
          <a:p>
            <a:pPr marL="474796" indent="-474796">
              <a:buFont typeface="+mj-lt"/>
              <a:buAutoNum type="arabicPeriod"/>
            </a:pPr>
            <a:endParaRPr lang="ar-BH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5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9D3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9D3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4752</TotalTime>
  <Words>877</Words>
  <Application>Microsoft Office PowerPoint</Application>
  <PresentationFormat>On-screen Show (4:3)</PresentationFormat>
  <Paragraphs>177</Paragraphs>
  <Slides>39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MS PGothic</vt:lpstr>
      <vt:lpstr>MS PGothic</vt:lpstr>
      <vt:lpstr>Aharoni</vt:lpstr>
      <vt:lpstr>Arial</vt:lpstr>
      <vt:lpstr>Calibri</vt:lpstr>
      <vt:lpstr>Century Gothic</vt:lpstr>
      <vt:lpstr>Garamond</vt:lpstr>
      <vt:lpstr>Neue Helvetica W01</vt:lpstr>
      <vt:lpstr>Times New Roman</vt:lpstr>
      <vt:lpstr>Trebuchet MS</vt:lpstr>
      <vt:lpstr>Wingdings</vt:lpstr>
      <vt:lpstr>ZapfEllipt BT</vt:lpstr>
      <vt:lpstr>Default Design</vt:lpstr>
      <vt:lpstr>Document</vt:lpstr>
      <vt:lpstr>PowerPoint Presentation</vt:lpstr>
      <vt:lpstr>Contents </vt:lpstr>
      <vt:lpstr>Definition of Health </vt:lpstr>
      <vt:lpstr>PowerPoint Presentation</vt:lpstr>
      <vt:lpstr>PowerPoint Presentation</vt:lpstr>
      <vt:lpstr>Today definition of Health </vt:lpstr>
      <vt:lpstr>Components of Health</vt:lpstr>
      <vt:lpstr>Factors affecting health </vt:lpstr>
      <vt:lpstr>Factors affecting health </vt:lpstr>
      <vt:lpstr>Wellness </vt:lpstr>
      <vt:lpstr>Wellness </vt:lpstr>
      <vt:lpstr>Health promotion </vt:lpstr>
      <vt:lpstr> ACTION AREA ACCORDING TO OTTAWA CHARTER </vt:lpstr>
      <vt:lpstr> Who is In charge of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Leading and unique health and wellness cluster in the region that create economic growth, and improves quality of people’s life </vt:lpstr>
      <vt:lpstr>To create Profitable business while providing an Innovative Solution for National Health Problem </vt:lpstr>
      <vt:lpstr>PowerPoint Presentation</vt:lpstr>
      <vt:lpstr>PowerPoint Presentation</vt:lpstr>
      <vt:lpstr>Sensitize entrepreneurs on the theme of health and wellness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of Counseling session held for health and wellness Entrepreneurs</vt:lpstr>
      <vt:lpstr>Please follow 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Shaping the Spirit of Entrepreneurship</dc:title>
  <dc:creator>Afif</dc:creator>
  <cp:lastModifiedBy>HP</cp:lastModifiedBy>
  <cp:revision>262</cp:revision>
  <cp:lastPrinted>2018-04-16T10:08:16Z</cp:lastPrinted>
  <dcterms:created xsi:type="dcterms:W3CDTF">2006-03-18T08:01:51Z</dcterms:created>
  <dcterms:modified xsi:type="dcterms:W3CDTF">2019-01-08T12:03:58Z</dcterms:modified>
</cp:coreProperties>
</file>