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355" r:id="rId2"/>
    <p:sldId id="351" r:id="rId3"/>
    <p:sldId id="350" r:id="rId4"/>
    <p:sldId id="349" r:id="rId5"/>
    <p:sldId id="348" r:id="rId6"/>
    <p:sldId id="347" r:id="rId7"/>
    <p:sldId id="346" r:id="rId8"/>
    <p:sldId id="345" r:id="rId9"/>
    <p:sldId id="344" r:id="rId10"/>
    <p:sldId id="343" r:id="rId11"/>
    <p:sldId id="342" r:id="rId12"/>
    <p:sldId id="341" r:id="rId13"/>
    <p:sldId id="340" r:id="rId14"/>
    <p:sldId id="339" r:id="rId15"/>
    <p:sldId id="338" r:id="rId16"/>
    <p:sldId id="337" r:id="rId17"/>
    <p:sldId id="336" r:id="rId18"/>
    <p:sldId id="335" r:id="rId19"/>
    <p:sldId id="352" r:id="rId20"/>
    <p:sldId id="334" r:id="rId21"/>
    <p:sldId id="354" r:id="rId22"/>
    <p:sldId id="356"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99E0"/>
    <a:srgbClr val="6DB7EE"/>
    <a:srgbClr val="F3703B"/>
    <a:srgbClr val="6CB6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15" autoAdjust="0"/>
    <p:restoredTop sz="94676"/>
  </p:normalViewPr>
  <p:slideViewPr>
    <p:cSldViewPr>
      <p:cViewPr varScale="1">
        <p:scale>
          <a:sx n="110" d="100"/>
          <a:sy n="110" d="100"/>
        </p:scale>
        <p:origin x="1494"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463FF4-BE5F-4DA7-9A32-D545B93ADD1E}" type="datetimeFigureOut">
              <a:rPr lang="en-GB" smtClean="0"/>
              <a:t>10/06/2020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391E565-96AA-4605-A9E6-A69A73B31E64}" type="slidenum">
              <a:rPr lang="en-GB" smtClean="0"/>
              <a:t>‹#›</a:t>
            </a:fld>
            <a:endParaRPr lang="en-GB"/>
          </a:p>
        </p:txBody>
      </p:sp>
    </p:spTree>
    <p:extLst>
      <p:ext uri="{BB962C8B-B14F-4D97-AF65-F5344CB8AC3E}">
        <p14:creationId xmlns:p14="http://schemas.microsoft.com/office/powerpoint/2010/main" val="1093200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3568" y="1124744"/>
            <a:ext cx="7776864" cy="2160240"/>
          </a:xfrm>
        </p:spPr>
        <p:txBody>
          <a:bodyPr anchor="b"/>
          <a:lstStyle>
            <a:lvl1pPr algn="ctr">
              <a:defRPr sz="4500"/>
            </a:lvl1pPr>
          </a:lstStyle>
          <a:p>
            <a:r>
              <a:rPr lang="en-US" dirty="0"/>
              <a:t>Click to edit Master title style</a:t>
            </a:r>
          </a:p>
        </p:txBody>
      </p:sp>
      <p:sp>
        <p:nvSpPr>
          <p:cNvPr id="3" name="Subtitle 2"/>
          <p:cNvSpPr>
            <a:spLocks noGrp="1"/>
          </p:cNvSpPr>
          <p:nvPr>
            <p:ph type="subTitle" idx="1"/>
          </p:nvPr>
        </p:nvSpPr>
        <p:spPr>
          <a:xfrm>
            <a:off x="683568" y="3501008"/>
            <a:ext cx="7776864" cy="864096"/>
          </a:xfrm>
        </p:spPr>
        <p:txBody>
          <a:bodyPr>
            <a:normAutofit/>
          </a:bodyPr>
          <a:lstStyle>
            <a:lvl1pPr marL="0" indent="0" algn="ctr">
              <a:buNone/>
              <a:defRPr sz="24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p>
        </p:txBody>
      </p:sp>
      <p:pic>
        <p:nvPicPr>
          <p:cNvPr id="10" name="Picture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29762" y="3356992"/>
            <a:ext cx="4284476" cy="72008"/>
          </a:xfrm>
          <a:prstGeom prst="rect">
            <a:avLst/>
          </a:prstGeom>
          <a:effectLst>
            <a:reflection endPos="0" dist="50800" dir="5400000" sy="-100000" algn="bl" rotWithShape="0"/>
          </a:effectLst>
        </p:spPr>
      </p:pic>
      <p:sp>
        <p:nvSpPr>
          <p:cNvPr id="14" name="Text Placeholder 13"/>
          <p:cNvSpPr>
            <a:spLocks noGrp="1"/>
          </p:cNvSpPr>
          <p:nvPr>
            <p:ph type="body" sz="quarter" idx="10" hasCustomPrompt="1"/>
          </p:nvPr>
        </p:nvSpPr>
        <p:spPr>
          <a:xfrm>
            <a:off x="683568" y="4561284"/>
            <a:ext cx="7775575" cy="1512168"/>
          </a:xfrm>
        </p:spPr>
        <p:txBody>
          <a:bodyPr>
            <a:normAutofit/>
          </a:bodyP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800"/>
            </a:lvl1pPr>
          </a:lstStyle>
          <a:p>
            <a:pPr lvl="0"/>
            <a:r>
              <a:rPr lang="de-AT" dirty="0"/>
              <a:t>Click to edit Master author style</a:t>
            </a:r>
            <a:endParaRPr lang="en-US" dirty="0"/>
          </a:p>
        </p:txBody>
      </p:sp>
    </p:spTree>
    <p:extLst>
      <p:ext uri="{BB962C8B-B14F-4D97-AF65-F5344CB8AC3E}">
        <p14:creationId xmlns:p14="http://schemas.microsoft.com/office/powerpoint/2010/main" val="1662898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628650" y="2276872"/>
            <a:ext cx="7903790" cy="3821939"/>
          </a:xfrm>
        </p:spPr>
        <p:txBody>
          <a:bodyPr/>
          <a:lstStyle>
            <a:lvl1pPr>
              <a:defRPr>
                <a:solidFill>
                  <a:srgbClr val="078AC5"/>
                </a:solidFill>
              </a:defRPr>
            </a:lvl1pPr>
            <a:lvl2pPr marL="514350" indent="-182880">
              <a:lnSpc>
                <a:spcPct val="100000"/>
              </a:lnSpc>
              <a:spcBef>
                <a:spcPts val="600"/>
              </a:spcBef>
              <a:buClr>
                <a:schemeClr val="accent1"/>
              </a:buClr>
              <a:buFont typeface="Arial" panose="020B0604020202020204" pitchFamily="34" charset="0"/>
              <a:buChar char="•"/>
              <a:defRPr/>
            </a:lvl2pPr>
            <a:lvl3pPr marL="857250" indent="-182880">
              <a:lnSpc>
                <a:spcPct val="100000"/>
              </a:lnSpc>
              <a:spcBef>
                <a:spcPts val="1200"/>
              </a:spcBef>
              <a:buClr>
                <a:schemeClr val="accent1"/>
              </a:buClr>
              <a:buFont typeface="Arial" panose="020B0604020202020204" pitchFamily="34" charset="0"/>
              <a:buChar char="•"/>
              <a:defRPr/>
            </a:lvl3pPr>
            <a:lvl4pPr marL="1200150" indent="-182880">
              <a:lnSpc>
                <a:spcPct val="100000"/>
              </a:lnSpc>
              <a:spcBef>
                <a:spcPts val="1200"/>
              </a:spcBef>
              <a:buClr>
                <a:schemeClr val="accent1"/>
              </a:buClr>
              <a:buFont typeface="Arial" panose="020B0604020202020204" pitchFamily="34" charset="0"/>
              <a:buChar char="•"/>
              <a:defRPr/>
            </a:lvl4pPr>
            <a:lvl5pPr marL="1543050" indent="-182880">
              <a:lnSpc>
                <a:spcPct val="100000"/>
              </a:lnSpc>
              <a:spcBef>
                <a:spcPts val="1200"/>
              </a:spcBef>
              <a:buClr>
                <a:schemeClr val="accent1"/>
              </a:buClr>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Rounded Rectangle 9"/>
          <p:cNvSpPr/>
          <p:nvPr userDrawn="1"/>
        </p:nvSpPr>
        <p:spPr>
          <a:xfrm>
            <a:off x="8460432" y="6525344"/>
            <a:ext cx="216024" cy="216024"/>
          </a:xfrm>
          <a:prstGeom prst="roundRect">
            <a:avLst/>
          </a:prstGeom>
          <a:solidFill>
            <a:srgbClr val="0698DF"/>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fontAlgn="base">
              <a:spcBef>
                <a:spcPct val="0"/>
              </a:spcBef>
              <a:spcAft>
                <a:spcPct val="0"/>
              </a:spcAft>
              <a:defRPr/>
            </a:pPr>
            <a:fld id="{BD312A47-7E72-4E7E-93A5-46C5674DBF6C}" type="slidenum">
              <a:rPr lang="en-US" sz="1200">
                <a:solidFill>
                  <a:prstClr val="white"/>
                </a:solidFill>
              </a:rPr>
              <a:pPr algn="ctr" fontAlgn="base">
                <a:spcBef>
                  <a:spcPct val="0"/>
                </a:spcBef>
                <a:spcAft>
                  <a:spcPct val="0"/>
                </a:spcAft>
                <a:defRPr/>
              </a:pPr>
              <a:t>‹#›</a:t>
            </a:fld>
            <a:endParaRPr lang="en-US" sz="1200" dirty="0">
              <a:solidFill>
                <a:prstClr val="white"/>
              </a:solidFill>
            </a:endParaRPr>
          </a:p>
        </p:txBody>
      </p:sp>
      <p:sp>
        <p:nvSpPr>
          <p:cNvPr id="5" name="TextBox 4"/>
          <p:cNvSpPr txBox="1"/>
          <p:nvPr userDrawn="1"/>
        </p:nvSpPr>
        <p:spPr>
          <a:xfrm>
            <a:off x="2314739" y="781984"/>
            <a:ext cx="184666" cy="369332"/>
          </a:xfrm>
          <a:prstGeom prst="rect">
            <a:avLst/>
          </a:prstGeom>
          <a:noFill/>
        </p:spPr>
        <p:txBody>
          <a:bodyPr wrap="none" rtlCol="0">
            <a:spAutoFit/>
          </a:bodyPr>
          <a:lstStyle/>
          <a:p>
            <a:pPr algn="r" fontAlgn="base">
              <a:spcBef>
                <a:spcPct val="0"/>
              </a:spcBef>
              <a:spcAft>
                <a:spcPct val="0"/>
              </a:spcAft>
            </a:pPr>
            <a:endParaRPr lang="en-US" dirty="0">
              <a:solidFill>
                <a:prstClr val="black"/>
              </a:solidFill>
              <a:latin typeface="Arial" charset="0"/>
              <a:cs typeface="Arial" charset="0"/>
            </a:endParaRPr>
          </a:p>
        </p:txBody>
      </p:sp>
    </p:spTree>
    <p:extLst>
      <p:ext uri="{BB962C8B-B14F-4D97-AF65-F5344CB8AC3E}">
        <p14:creationId xmlns:p14="http://schemas.microsoft.com/office/powerpoint/2010/main" val="3284827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hyperlink" Target="https://www.instagram.com/unido_newsroom/" TargetMode="External"/><Relationship Id="rId3" Type="http://schemas.openxmlformats.org/officeDocument/2006/relationships/theme" Target="../theme/theme1.xml"/><Relationship Id="rId7" Type="http://schemas.openxmlformats.org/officeDocument/2006/relationships/hyperlink" Target="https://www.youtube.com/user/UNIDObeta" TargetMode="Externa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hyperlink" Target="http://www.twitter.com/UNIDO" TargetMode="External"/><Relationship Id="rId11" Type="http://schemas.openxmlformats.org/officeDocument/2006/relationships/hyperlink" Target="https://www.linkedin.com" TargetMode="External"/><Relationship Id="rId5" Type="http://schemas.openxmlformats.org/officeDocument/2006/relationships/hyperlink" Target="https://www.facebook.com/UNIDO.HQ" TargetMode="External"/><Relationship Id="rId10" Type="http://schemas.openxmlformats.org/officeDocument/2006/relationships/hyperlink" Target="http://www.unido.org" TargetMode="External"/><Relationship Id="rId4" Type="http://schemas.openxmlformats.org/officeDocument/2006/relationships/image" Target="../media/image1.png"/><Relationship Id="rId9" Type="http://schemas.openxmlformats.org/officeDocument/2006/relationships/hyperlink" Target="https://www.flickr.com/photos/unido"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descr="footer.pn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0" y="6391144"/>
            <a:ext cx="9144000" cy="445305"/>
          </a:xfrm>
          <a:prstGeom prst="rect">
            <a:avLst/>
          </a:prstGeom>
        </p:spPr>
      </p:pic>
      <p:sp>
        <p:nvSpPr>
          <p:cNvPr id="2" name="Title Placeholder 1"/>
          <p:cNvSpPr>
            <a:spLocks noGrp="1"/>
          </p:cNvSpPr>
          <p:nvPr>
            <p:ph type="title"/>
          </p:nvPr>
        </p:nvSpPr>
        <p:spPr>
          <a:xfrm>
            <a:off x="628650" y="1124744"/>
            <a:ext cx="7903790" cy="1098482"/>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2262831"/>
            <a:ext cx="7903790" cy="390247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5292080" y="6525344"/>
            <a:ext cx="288032" cy="288032"/>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14" name="Rectangle 13">
            <a:hlinkClick r:id="rId5"/>
          </p:cNvPr>
          <p:cNvSpPr/>
          <p:nvPr userDrawn="1"/>
        </p:nvSpPr>
        <p:spPr>
          <a:xfrm>
            <a:off x="5364088" y="6525344"/>
            <a:ext cx="216024" cy="216024"/>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16" name="Rectangle 15">
            <a:hlinkClick r:id="rId6"/>
          </p:cNvPr>
          <p:cNvSpPr/>
          <p:nvPr userDrawn="1"/>
        </p:nvSpPr>
        <p:spPr>
          <a:xfrm>
            <a:off x="6012160" y="6525344"/>
            <a:ext cx="288032" cy="216024"/>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17" name="Rectangle 16">
            <a:hlinkClick r:id="rId7"/>
          </p:cNvPr>
          <p:cNvSpPr/>
          <p:nvPr userDrawn="1"/>
        </p:nvSpPr>
        <p:spPr>
          <a:xfrm>
            <a:off x="6372200" y="6525344"/>
            <a:ext cx="288032" cy="216024"/>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18" name="Rectangle 17">
            <a:hlinkClick r:id="rId8"/>
          </p:cNvPr>
          <p:cNvSpPr/>
          <p:nvPr userDrawn="1"/>
        </p:nvSpPr>
        <p:spPr>
          <a:xfrm>
            <a:off x="7092280" y="6525344"/>
            <a:ext cx="288032" cy="216024"/>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19" name="Rectangle 18">
            <a:hlinkClick r:id="rId9"/>
          </p:cNvPr>
          <p:cNvSpPr/>
          <p:nvPr userDrawn="1"/>
        </p:nvSpPr>
        <p:spPr>
          <a:xfrm>
            <a:off x="6732240" y="6525344"/>
            <a:ext cx="288032" cy="216024"/>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20" name="Rectangle 19"/>
          <p:cNvSpPr/>
          <p:nvPr userDrawn="1"/>
        </p:nvSpPr>
        <p:spPr>
          <a:xfrm>
            <a:off x="7596336" y="6525344"/>
            <a:ext cx="792088" cy="288032"/>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21" name="Rectangle 20">
            <a:hlinkClick r:id="rId10"/>
          </p:cNvPr>
          <p:cNvSpPr/>
          <p:nvPr userDrawn="1"/>
        </p:nvSpPr>
        <p:spPr>
          <a:xfrm>
            <a:off x="7452320" y="6525344"/>
            <a:ext cx="864096" cy="216024"/>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sp>
        <p:nvSpPr>
          <p:cNvPr id="22" name="Rectangle 21">
            <a:hlinkClick r:id="rId11"/>
          </p:cNvPr>
          <p:cNvSpPr/>
          <p:nvPr userDrawn="1"/>
        </p:nvSpPr>
        <p:spPr>
          <a:xfrm>
            <a:off x="5724128" y="6525344"/>
            <a:ext cx="216024" cy="216024"/>
          </a:xfrm>
          <a:prstGeom prst="rect">
            <a:avLst/>
          </a:prstGeom>
          <a:no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fontAlgn="base">
              <a:spcBef>
                <a:spcPct val="0"/>
              </a:spcBef>
              <a:spcAft>
                <a:spcPct val="0"/>
              </a:spcAft>
            </a:pPr>
            <a:endParaRPr lang="en-US">
              <a:solidFill>
                <a:prstClr val="white"/>
              </a:solidFill>
            </a:endParaRPr>
          </a:p>
        </p:txBody>
      </p:sp>
      <p:pic>
        <p:nvPicPr>
          <p:cNvPr id="4" name="Picture 3" descr="header.png"/>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3688" y="0"/>
            <a:ext cx="9147688" cy="963811"/>
          </a:xfrm>
          <a:prstGeom prst="rect">
            <a:avLst/>
          </a:prstGeom>
        </p:spPr>
      </p:pic>
    </p:spTree>
    <p:extLst>
      <p:ext uri="{BB962C8B-B14F-4D97-AF65-F5344CB8AC3E}">
        <p14:creationId xmlns:p14="http://schemas.microsoft.com/office/powerpoint/2010/main" val="1338144039"/>
      </p:ext>
    </p:extLst>
  </p:cSld>
  <p:clrMap bg1="lt1" tx1="dk1" bg2="lt2" tx2="dk2" accent1="accent1" accent2="accent2" accent3="accent3" accent4="accent4" accent5="accent5" accent6="accent6" hlink="hlink" folHlink="folHlink"/>
  <p:sldLayoutIdLst>
    <p:sldLayoutId id="2147483661" r:id="rId1"/>
    <p:sldLayoutId id="2147483662" r:id="rId2"/>
  </p:sldLayoutIdLst>
  <p:hf hdr="0" ftr="0" dt="0"/>
  <p:txStyles>
    <p:titleStyle>
      <a:lvl1pPr algn="l" defTabSz="685800" rtl="0" eaLnBrk="1" latinLnBrk="0" hangingPunct="1">
        <a:lnSpc>
          <a:spcPct val="90000"/>
        </a:lnSpc>
        <a:spcBef>
          <a:spcPct val="0"/>
        </a:spcBef>
        <a:buNone/>
        <a:defRPr sz="3300" kern="1200">
          <a:solidFill>
            <a:srgbClr val="0698DF"/>
          </a:solidFill>
          <a:latin typeface="+mn-lt"/>
          <a:ea typeface="+mj-ea"/>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rgbClr val="0698DF"/>
          </a:solidFill>
          <a:latin typeface="+mn-lt"/>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lumMod val="75000"/>
              <a:lumOff val="25000"/>
            </a:schemeClr>
          </a:solidFill>
          <a:latin typeface="+mn-lt"/>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lumMod val="75000"/>
              <a:lumOff val="25000"/>
            </a:schemeClr>
          </a:solidFill>
          <a:latin typeface="+mn-lt"/>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75000"/>
              <a:lumOff val="25000"/>
            </a:schemeClr>
          </a:solidFill>
          <a:latin typeface="+mn-lt"/>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75000"/>
              <a:lumOff val="25000"/>
            </a:schemeClr>
          </a:solidFill>
          <a:latin typeface="+mn-lt"/>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dirty="0" smtClean="0"/>
              <a:t>Business Plan</a:t>
            </a:r>
            <a:r>
              <a:rPr lang="en-US" dirty="0"/>
              <a:t/>
            </a:r>
            <a:br>
              <a:rPr lang="en-US" dirty="0"/>
            </a:br>
            <a:endParaRPr lang="en-US" dirty="0"/>
          </a:p>
        </p:txBody>
      </p:sp>
      <p:sp>
        <p:nvSpPr>
          <p:cNvPr id="3" name="Subtitle 2"/>
          <p:cNvSpPr>
            <a:spLocks noGrp="1"/>
          </p:cNvSpPr>
          <p:nvPr>
            <p:ph type="subTitle" idx="1"/>
          </p:nvPr>
        </p:nvSpPr>
        <p:spPr/>
        <p:txBody>
          <a:bodyPr/>
          <a:lstStyle/>
          <a:p>
            <a:endParaRPr lang="en-US" dirty="0"/>
          </a:p>
        </p:txBody>
      </p:sp>
      <p:sp>
        <p:nvSpPr>
          <p:cNvPr id="4" name="Text Placeholder 3"/>
          <p:cNvSpPr>
            <a:spLocks noGrp="1"/>
          </p:cNvSpPr>
          <p:nvPr>
            <p:ph type="body" sz="quarter" idx="10"/>
          </p:nvPr>
        </p:nvSpPr>
        <p:spPr/>
        <p:txBody>
          <a:bodyPr/>
          <a:lstStyle/>
          <a:p>
            <a:endParaRPr lang="en-US"/>
          </a:p>
        </p:txBody>
      </p:sp>
    </p:spTree>
    <p:extLst>
      <p:ext uri="{BB962C8B-B14F-4D97-AF65-F5344CB8AC3E}">
        <p14:creationId xmlns:p14="http://schemas.microsoft.com/office/powerpoint/2010/main" val="19083758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Target Market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r>
              <a:rPr lang="en-US" altLang="en-US" dirty="0"/>
              <a:t>Identify the market segments (customers) you wish to reach. The definition of your target market should meet these criteria: </a:t>
            </a:r>
          </a:p>
          <a:p>
            <a:r>
              <a:rPr lang="en-US" altLang="en-US" dirty="0"/>
              <a:t/>
            </a:r>
            <a:br>
              <a:rPr lang="en-US" altLang="en-US" dirty="0"/>
            </a:br>
            <a:endParaRPr lang="en-US" altLang="en-US" dirty="0"/>
          </a:p>
          <a:p>
            <a:r>
              <a:rPr lang="en-US" altLang="en-US" dirty="0"/>
              <a:t> Definable: with specific characteristics </a:t>
            </a:r>
          </a:p>
          <a:p>
            <a:r>
              <a:rPr lang="en-US" altLang="en-US" dirty="0"/>
              <a:t> Meaningful: characteristics should relate to the decision to purchase </a:t>
            </a:r>
          </a:p>
          <a:p>
            <a:r>
              <a:rPr lang="en-US" altLang="en-US" dirty="0"/>
              <a:t> Sizeable: large enough to sustain profit </a:t>
            </a:r>
          </a:p>
          <a:p>
            <a:r>
              <a:rPr lang="en-US" altLang="en-US" dirty="0"/>
              <a:t> Reachable: affordably and effectively market to potential customers </a:t>
            </a:r>
          </a:p>
          <a:p>
            <a:r>
              <a:rPr lang="en-US" altLang="en-US" dirty="0"/>
              <a:t/>
            </a:r>
            <a:br>
              <a:rPr lang="en-US" altLang="en-US" dirty="0"/>
            </a:br>
            <a:endParaRPr lang="en-US" altLang="en-US" dirty="0"/>
          </a:p>
          <a:p>
            <a:endParaRPr lang="en-US" altLang="en-US" dirty="0"/>
          </a:p>
          <a:p>
            <a:pPr algn="r"/>
            <a:r>
              <a:rPr lang="en-US" altLang="en-US" dirty="0"/>
              <a:t>….. “everybody” is not a target market!</a:t>
            </a:r>
          </a:p>
          <a:p>
            <a:endParaRPr lang="en-US" dirty="0"/>
          </a:p>
        </p:txBody>
      </p:sp>
    </p:spTree>
    <p:extLst>
      <p:ext uri="{BB962C8B-B14F-4D97-AF65-F5344CB8AC3E}">
        <p14:creationId xmlns:p14="http://schemas.microsoft.com/office/powerpoint/2010/main" val="3731386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Competitor's Analysis </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altLang="en-US" dirty="0"/>
              <a:t>Every business has competition. Honestly evaluating your competition will help you better understand how to position your business for success.</a:t>
            </a:r>
          </a:p>
          <a:p>
            <a:endParaRPr lang="en-US" altLang="en-US" dirty="0"/>
          </a:p>
          <a:p>
            <a:r>
              <a:rPr lang="en-US" altLang="en-US" dirty="0"/>
              <a:t>In writing this portion of your business plan, provide the: </a:t>
            </a:r>
          </a:p>
          <a:p>
            <a:endParaRPr lang="en-US" altLang="en-US" dirty="0"/>
          </a:p>
          <a:p>
            <a:r>
              <a:rPr lang="en-US" altLang="en-US" dirty="0"/>
              <a:t> Description of Competition </a:t>
            </a:r>
          </a:p>
          <a:p>
            <a:r>
              <a:rPr lang="en-US" altLang="en-US" dirty="0"/>
              <a:t> Market Share Distribution </a:t>
            </a:r>
          </a:p>
          <a:p>
            <a:r>
              <a:rPr lang="en-US" altLang="en-US" dirty="0"/>
              <a:t> Competitive Positions </a:t>
            </a:r>
          </a:p>
          <a:p>
            <a:r>
              <a:rPr lang="en-US" altLang="en-US" dirty="0"/>
              <a:t> Barriers to Entry</a:t>
            </a:r>
          </a:p>
          <a:p>
            <a:r>
              <a:rPr lang="en-US" altLang="en-US" dirty="0"/>
              <a:t> Strategic Opportunities </a:t>
            </a:r>
          </a:p>
          <a:p>
            <a:endParaRPr lang="en-US" altLang="en-US" dirty="0"/>
          </a:p>
          <a:p>
            <a:endParaRPr lang="en-US" altLang="en-US" dirty="0"/>
          </a:p>
          <a:p>
            <a:endParaRPr lang="en-US" altLang="en-US" dirty="0"/>
          </a:p>
        </p:txBody>
      </p:sp>
    </p:spTree>
    <p:extLst>
      <p:ext uri="{BB962C8B-B14F-4D97-AF65-F5344CB8AC3E}">
        <p14:creationId xmlns:p14="http://schemas.microsoft.com/office/powerpoint/2010/main" val="24248261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Competitor's Analysis</a:t>
            </a:r>
          </a:p>
        </p:txBody>
      </p:sp>
      <p:sp>
        <p:nvSpPr>
          <p:cNvPr id="3" name="Content Placeholder 2"/>
          <p:cNvSpPr>
            <a:spLocks noGrp="1"/>
          </p:cNvSpPr>
          <p:nvPr>
            <p:ph idx="1"/>
          </p:nvPr>
        </p:nvSpPr>
        <p:spPr/>
        <p:txBody>
          <a:bodyPr/>
          <a:lstStyle/>
          <a:p>
            <a:r>
              <a:rPr lang="en-US" dirty="0"/>
              <a:t>It is also beneficial to analyze the customer perception of a business:</a:t>
            </a:r>
          </a:p>
          <a:p>
            <a:endParaRPr lang="en-US" dirty="0"/>
          </a:p>
          <a:p>
            <a:r>
              <a:rPr lang="en-US" dirty="0"/>
              <a:t> Product/Service Features</a:t>
            </a:r>
          </a:p>
          <a:p>
            <a:r>
              <a:rPr lang="en-US" dirty="0"/>
              <a:t> Indirect/Peripheral Costs</a:t>
            </a:r>
          </a:p>
          <a:p>
            <a:r>
              <a:rPr lang="en-US" dirty="0"/>
              <a:t> Quality vs. Cost</a:t>
            </a:r>
          </a:p>
          <a:p>
            <a:r>
              <a:rPr lang="en-US" dirty="0"/>
              <a:t> Durability/Maintenance</a:t>
            </a:r>
          </a:p>
          <a:p>
            <a:r>
              <a:rPr lang="en-US" dirty="0"/>
              <a:t> Image/Style/Perceived Value</a:t>
            </a:r>
          </a:p>
          <a:p>
            <a:r>
              <a:rPr lang="en-US" dirty="0"/>
              <a:t> Customer Relationship</a:t>
            </a:r>
          </a:p>
          <a:p>
            <a:r>
              <a:rPr lang="en-US" dirty="0"/>
              <a:t> Social Consciousness</a:t>
            </a:r>
          </a:p>
          <a:p>
            <a:endParaRPr lang="en-US" dirty="0"/>
          </a:p>
          <a:p>
            <a:endParaRPr lang="en-US" dirty="0"/>
          </a:p>
        </p:txBody>
      </p:sp>
    </p:spTree>
    <p:extLst>
      <p:ext uri="{BB962C8B-B14F-4D97-AF65-F5344CB8AC3E}">
        <p14:creationId xmlns:p14="http://schemas.microsoft.com/office/powerpoint/2010/main" val="17983368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Strategic Position &amp; Risk Assessment </a:t>
            </a:r>
            <a:br>
              <a:rPr lang="en-US" dirty="0"/>
            </a:br>
            <a:endParaRPr lang="en-US" dirty="0"/>
          </a:p>
        </p:txBody>
      </p:sp>
      <p:sp>
        <p:nvSpPr>
          <p:cNvPr id="3" name="Content Placeholder 2"/>
          <p:cNvSpPr>
            <a:spLocks noGrp="1"/>
          </p:cNvSpPr>
          <p:nvPr>
            <p:ph idx="1"/>
          </p:nvPr>
        </p:nvSpPr>
        <p:spPr/>
        <p:txBody>
          <a:bodyPr>
            <a:normAutofit fontScale="92500"/>
          </a:bodyPr>
          <a:lstStyle/>
          <a:p>
            <a:r>
              <a:rPr lang="en-US" altLang="en-US" dirty="0"/>
              <a:t>A </a:t>
            </a:r>
            <a:r>
              <a:rPr lang="en-US" altLang="en-US" b="1" dirty="0"/>
              <a:t>strategic position</a:t>
            </a:r>
            <a:r>
              <a:rPr lang="en-US" altLang="en-US" dirty="0"/>
              <a:t> defines what you do. A well-drawn strategic position influences almost every aspect of your business, such as the development of the products or services, marketing, operations, and choice of location.</a:t>
            </a:r>
          </a:p>
          <a:p>
            <a:endParaRPr lang="en-US" altLang="en-US" dirty="0"/>
          </a:p>
          <a:p>
            <a:r>
              <a:rPr lang="en-US" altLang="en-US" dirty="0"/>
              <a:t>It is in this portion of the business plan where the reader finds:</a:t>
            </a:r>
          </a:p>
          <a:p>
            <a:endParaRPr lang="en-US" altLang="en-US" dirty="0"/>
          </a:p>
          <a:p>
            <a:r>
              <a:rPr lang="en-US" altLang="en-US" dirty="0"/>
              <a:t> your strengths and weaknesses</a:t>
            </a:r>
          </a:p>
          <a:p>
            <a:r>
              <a:rPr lang="en-US" altLang="en-US" dirty="0"/>
              <a:t> industry trends and developments</a:t>
            </a:r>
          </a:p>
          <a:p>
            <a:r>
              <a:rPr lang="en-US" altLang="en-US" dirty="0"/>
              <a:t> market changes and opportunities</a:t>
            </a:r>
          </a:p>
          <a:p>
            <a:r>
              <a:rPr lang="en-US" altLang="en-US" dirty="0"/>
              <a:t> competitive changes and opportunities</a:t>
            </a:r>
          </a:p>
          <a:p>
            <a:r>
              <a:rPr lang="en-US" altLang="en-US" dirty="0"/>
              <a:t> changes and opportunities brought through new technologies.</a:t>
            </a:r>
          </a:p>
          <a:p>
            <a:endParaRPr lang="en-US" dirty="0"/>
          </a:p>
        </p:txBody>
      </p:sp>
    </p:spTree>
    <p:extLst>
      <p:ext uri="{BB962C8B-B14F-4D97-AF65-F5344CB8AC3E}">
        <p14:creationId xmlns:p14="http://schemas.microsoft.com/office/powerpoint/2010/main" val="940180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Marketing Plan &amp; Sales Strategy </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altLang="en-US" dirty="0"/>
              <a:t>The business message is sent through your company’s marketing. This message is based on the strategic position the business stakes out for itself and emphasizes particular attributes. </a:t>
            </a:r>
          </a:p>
          <a:p>
            <a:r>
              <a:rPr lang="en-US" altLang="en-US" dirty="0"/>
              <a:t/>
            </a:r>
            <a:br>
              <a:rPr lang="en-US" altLang="en-US" dirty="0"/>
            </a:br>
            <a:r>
              <a:rPr lang="en-US" altLang="en-US" dirty="0"/>
              <a:t>Marketing experts stress on the </a:t>
            </a:r>
            <a:r>
              <a:rPr lang="en-US" altLang="en-US" b="1" dirty="0"/>
              <a:t>Four P’s</a:t>
            </a:r>
            <a:r>
              <a:rPr lang="en-US" altLang="en-US" dirty="0"/>
              <a:t> in influencing the customers to buy:</a:t>
            </a:r>
          </a:p>
          <a:p>
            <a:endParaRPr lang="en-US" altLang="en-US" dirty="0"/>
          </a:p>
          <a:p>
            <a:r>
              <a:rPr lang="en-US" altLang="en-US" b="1" dirty="0"/>
              <a:t> Product:</a:t>
            </a:r>
            <a:r>
              <a:rPr lang="en-US" altLang="en-US" dirty="0"/>
              <a:t> tangible aspects of the product or service itself </a:t>
            </a:r>
          </a:p>
          <a:p>
            <a:r>
              <a:rPr lang="en-US" altLang="en-US" b="1" dirty="0"/>
              <a:t> Price:</a:t>
            </a:r>
            <a:r>
              <a:rPr lang="en-US" altLang="en-US" dirty="0"/>
              <a:t> cost advantage </a:t>
            </a:r>
          </a:p>
          <a:p>
            <a:r>
              <a:rPr lang="en-US" altLang="en-US" b="1" dirty="0"/>
              <a:t> Place:</a:t>
            </a:r>
            <a:r>
              <a:rPr lang="en-US" altLang="en-US" dirty="0"/>
              <a:t> location’s convenience and décor </a:t>
            </a:r>
          </a:p>
          <a:p>
            <a:r>
              <a:rPr lang="en-US" altLang="en-US" b="1" dirty="0"/>
              <a:t> Promotion:</a:t>
            </a:r>
            <a:r>
              <a:rPr lang="en-US" altLang="en-US" dirty="0"/>
              <a:t> amount and nature of the marketing activities </a:t>
            </a:r>
          </a:p>
        </p:txBody>
      </p:sp>
    </p:spTree>
    <p:extLst>
      <p:ext uri="{BB962C8B-B14F-4D97-AF65-F5344CB8AC3E}">
        <p14:creationId xmlns:p14="http://schemas.microsoft.com/office/powerpoint/2010/main" val="16627777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Operations </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r>
              <a:rPr lang="en-US" dirty="0"/>
              <a:t>The Operations Section of the business plan explains the day-to-day functions of the business. This is where the theories are translated into practice.</a:t>
            </a:r>
          </a:p>
          <a:p>
            <a:endParaRPr lang="en-US" dirty="0"/>
          </a:p>
          <a:p>
            <a:r>
              <a:rPr lang="en-US" dirty="0"/>
              <a:t> Facilities (Location, Lease, Utilities/Maintenance)</a:t>
            </a:r>
          </a:p>
          <a:p>
            <a:r>
              <a:rPr lang="en-US" dirty="0"/>
              <a:t> Production  (Labor, Productivity, Capacity, Quality Control, Equipment, Stock Control)</a:t>
            </a:r>
          </a:p>
          <a:p>
            <a:r>
              <a:rPr lang="en-US" dirty="0"/>
              <a:t> Methods in Stock Management</a:t>
            </a:r>
          </a:p>
          <a:p>
            <a:r>
              <a:rPr lang="en-US" dirty="0"/>
              <a:t> Supply and Distribution</a:t>
            </a:r>
          </a:p>
          <a:p>
            <a:r>
              <a:rPr lang="en-US" dirty="0"/>
              <a:t> Order Fulfillment and Customer Service</a:t>
            </a:r>
          </a:p>
          <a:p>
            <a:r>
              <a:rPr lang="en-US" dirty="0"/>
              <a:t> Research and Development</a:t>
            </a:r>
          </a:p>
          <a:p>
            <a:r>
              <a:rPr lang="en-US" dirty="0"/>
              <a:t> Financial Control</a:t>
            </a:r>
          </a:p>
          <a:p>
            <a:r>
              <a:rPr lang="en-US" dirty="0"/>
              <a:t> Contingency Planning</a:t>
            </a:r>
          </a:p>
          <a:p>
            <a:r>
              <a:rPr lang="en-US" dirty="0"/>
              <a:t> Other Operational Issues</a:t>
            </a:r>
          </a:p>
          <a:p>
            <a:endParaRPr lang="en-US" dirty="0"/>
          </a:p>
          <a:p>
            <a:endParaRPr lang="en-US" dirty="0"/>
          </a:p>
        </p:txBody>
      </p:sp>
    </p:spTree>
    <p:extLst>
      <p:ext uri="{BB962C8B-B14F-4D97-AF65-F5344CB8AC3E}">
        <p14:creationId xmlns:p14="http://schemas.microsoft.com/office/powerpoint/2010/main" val="24655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Technology Plan </a:t>
            </a:r>
            <a:br>
              <a:rPr lang="en-US" dirty="0"/>
            </a:br>
            <a:endParaRPr lang="en-US" dirty="0"/>
          </a:p>
        </p:txBody>
      </p:sp>
      <p:sp>
        <p:nvSpPr>
          <p:cNvPr id="3" name="Content Placeholder 2"/>
          <p:cNvSpPr>
            <a:spLocks noGrp="1"/>
          </p:cNvSpPr>
          <p:nvPr>
            <p:ph idx="1"/>
          </p:nvPr>
        </p:nvSpPr>
        <p:spPr/>
        <p:txBody>
          <a:bodyPr/>
          <a:lstStyle/>
          <a:p>
            <a:r>
              <a:rPr lang="en-US" dirty="0"/>
              <a:t>Every business needs technology. This helps in achieving higher production at a shorter time. This section will help you outline your technology needs. It will enable you to understand the scope of your technology needs and create a more realistic technology budget.</a:t>
            </a:r>
          </a:p>
          <a:p>
            <a:endParaRPr lang="en-US" dirty="0"/>
          </a:p>
        </p:txBody>
      </p:sp>
    </p:spTree>
    <p:extLst>
      <p:ext uri="{BB962C8B-B14F-4D97-AF65-F5344CB8AC3E}">
        <p14:creationId xmlns:p14="http://schemas.microsoft.com/office/powerpoint/2010/main" val="392870640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Management and Organization </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dirty="0"/>
              <a:t>Many investors base their investment choices almost entirely on the strength of the people involved in the enterprise. </a:t>
            </a:r>
          </a:p>
          <a:p>
            <a:endParaRPr lang="en-US" dirty="0"/>
          </a:p>
          <a:p>
            <a:r>
              <a:rPr lang="en-US" dirty="0"/>
              <a:t>Their experience and personalities will have a greater impact on the long-term fortunes of the business than the product/service itself. </a:t>
            </a:r>
          </a:p>
          <a:p>
            <a:endParaRPr lang="en-US" dirty="0"/>
          </a:p>
          <a:p>
            <a:r>
              <a:rPr lang="en-US" dirty="0"/>
              <a:t>In writing this section in your business plan, be honest in evaluating your key employees’ strengths and weaknesses. </a:t>
            </a:r>
          </a:p>
          <a:p>
            <a:endParaRPr lang="en-US" dirty="0"/>
          </a:p>
          <a:p>
            <a:r>
              <a:rPr lang="en-US" dirty="0"/>
              <a:t>There should also be clear organizational responsibilities and a method to motivate employees</a:t>
            </a:r>
            <a:r>
              <a:rPr lang="en-US" dirty="0" smtClean="0"/>
              <a:t>.</a:t>
            </a:r>
            <a:endParaRPr lang="en-US" dirty="0"/>
          </a:p>
        </p:txBody>
      </p:sp>
    </p:spTree>
    <p:extLst>
      <p:ext uri="{BB962C8B-B14F-4D97-AF65-F5344CB8AC3E}">
        <p14:creationId xmlns:p14="http://schemas.microsoft.com/office/powerpoint/2010/main" val="28259996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Development, Milestones &amp; Exit Plan </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US" dirty="0"/>
              <a:t>In this part of the plan you will write about the steps that will take your business form where it is now to where you want it to be.</a:t>
            </a:r>
          </a:p>
          <a:p>
            <a:endParaRPr lang="en-US" dirty="0"/>
          </a:p>
          <a:p>
            <a:r>
              <a:rPr lang="en-US" dirty="0"/>
              <a:t>It is good to spell out the specific ways whereby your business can be judged and the risks involved in its activities.</a:t>
            </a:r>
          </a:p>
          <a:p>
            <a:endParaRPr lang="en-US" dirty="0"/>
          </a:p>
          <a:p>
            <a:r>
              <a:rPr lang="en-US" dirty="0"/>
              <a:t>Acknowledging and understanding the risks involved in any business activity is the first step to mitigate them.</a:t>
            </a:r>
          </a:p>
          <a:p>
            <a:endParaRPr lang="en-US" dirty="0"/>
          </a:p>
          <a:p>
            <a:r>
              <a:rPr lang="en-US" dirty="0"/>
              <a:t>The two most important parts of this section are the Milestones List and the Exit Plan Description</a:t>
            </a:r>
            <a:r>
              <a:rPr lang="en-US" dirty="0" smtClean="0"/>
              <a:t>.</a:t>
            </a:r>
            <a:endParaRPr lang="en-US" dirty="0"/>
          </a:p>
        </p:txBody>
      </p:sp>
    </p:spTree>
    <p:extLst>
      <p:ext uri="{BB962C8B-B14F-4D97-AF65-F5344CB8AC3E}">
        <p14:creationId xmlns:p14="http://schemas.microsoft.com/office/powerpoint/2010/main" val="2101463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Financials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r>
              <a:rPr lang="en-US" dirty="0"/>
              <a:t>Numbers represent your decisions. They are neither magical nor menacing but reflect other decisions you have made previously in your business planning. Every decision lead to a number and taken together, these numbers form the basis of your financial forms. These are results of you careful planning.</a:t>
            </a:r>
          </a:p>
          <a:p>
            <a:endParaRPr lang="en-US" dirty="0"/>
          </a:p>
          <a:p>
            <a:r>
              <a:rPr lang="en-US" dirty="0"/>
              <a:t>Guidelines for Preparing Your Financial Statements: </a:t>
            </a:r>
          </a:p>
          <a:p>
            <a:r>
              <a:rPr lang="en-US" dirty="0"/>
              <a:t> Be Conservative: avoid the tendency to paint the brightest picture possible; doing so reduces your credibility </a:t>
            </a:r>
          </a:p>
          <a:p>
            <a:r>
              <a:rPr lang="en-US" dirty="0"/>
              <a:t> Don’t be creative: use the standard formats and financial terms</a:t>
            </a:r>
          </a:p>
          <a:p>
            <a:r>
              <a:rPr lang="en-US" dirty="0"/>
              <a:t> Follow the practices used in your industry </a:t>
            </a:r>
          </a:p>
          <a:p>
            <a:r>
              <a:rPr lang="en-US" dirty="0"/>
              <a:t> Use the appropriate accounting method </a:t>
            </a:r>
          </a:p>
          <a:p>
            <a:r>
              <a:rPr lang="en-US" dirty="0"/>
              <a:t> Be consistent: make a decision and stick with it for all your accounts, otherwise you can’t compare one year’s figure to another </a:t>
            </a:r>
          </a:p>
          <a:p>
            <a:endParaRPr lang="en-US" dirty="0"/>
          </a:p>
          <a:p>
            <a:endParaRPr lang="en-US" dirty="0"/>
          </a:p>
        </p:txBody>
      </p:sp>
    </p:spTree>
    <p:extLst>
      <p:ext uri="{BB962C8B-B14F-4D97-AF65-F5344CB8AC3E}">
        <p14:creationId xmlns:p14="http://schemas.microsoft.com/office/powerpoint/2010/main" val="5192582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PLAN</a:t>
            </a:r>
          </a:p>
        </p:txBody>
      </p:sp>
      <p:sp>
        <p:nvSpPr>
          <p:cNvPr id="3" name="Content Placeholder 2"/>
          <p:cNvSpPr>
            <a:spLocks noGrp="1"/>
          </p:cNvSpPr>
          <p:nvPr>
            <p:ph idx="1"/>
          </p:nvPr>
        </p:nvSpPr>
        <p:spPr/>
        <p:txBody>
          <a:bodyPr/>
          <a:lstStyle/>
          <a:p>
            <a:r>
              <a:rPr lang="en-US" dirty="0"/>
              <a:t>What is a business plan?</a:t>
            </a:r>
          </a:p>
          <a:p>
            <a:endParaRPr lang="en-US" dirty="0"/>
          </a:p>
          <a:p>
            <a:r>
              <a:rPr lang="en-US" dirty="0"/>
              <a:t>Definition:</a:t>
            </a:r>
          </a:p>
          <a:p>
            <a:r>
              <a:rPr lang="en-US" dirty="0"/>
              <a:t>A BUSINESS PLAN IS A DOCUMENT WHICH EXAMINES THE PRACTICALITY OF A PARTICULAR PROJECT.</a:t>
            </a:r>
          </a:p>
          <a:p>
            <a:endParaRPr lang="en-US" dirty="0"/>
          </a:p>
          <a:p>
            <a:endParaRPr lang="en-US" dirty="0"/>
          </a:p>
        </p:txBody>
      </p:sp>
    </p:spTree>
    <p:extLst>
      <p:ext uri="{BB962C8B-B14F-4D97-AF65-F5344CB8AC3E}">
        <p14:creationId xmlns:p14="http://schemas.microsoft.com/office/powerpoint/2010/main" val="36503955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Appendix </a:t>
            </a:r>
            <a:br>
              <a:rPr lang="en-US" dirty="0"/>
            </a:br>
            <a:endParaRPr lang="en-US" dirty="0"/>
          </a:p>
        </p:txBody>
      </p:sp>
      <p:sp>
        <p:nvSpPr>
          <p:cNvPr id="3" name="Content Placeholder 2"/>
          <p:cNvSpPr>
            <a:spLocks noGrp="1"/>
          </p:cNvSpPr>
          <p:nvPr>
            <p:ph idx="1"/>
          </p:nvPr>
        </p:nvSpPr>
        <p:spPr/>
        <p:txBody>
          <a:bodyPr/>
          <a:lstStyle/>
          <a:p>
            <a:r>
              <a:rPr lang="en-US" dirty="0"/>
              <a:t>Your plan’s appendix is the proper place to provide information that supports, confirms, and reinforces conclusions you reach in the plan. </a:t>
            </a:r>
          </a:p>
          <a:p>
            <a:endParaRPr lang="en-US" dirty="0"/>
          </a:p>
          <a:p>
            <a:r>
              <a:rPr lang="en-US" dirty="0"/>
              <a:t>This include information such as:</a:t>
            </a:r>
          </a:p>
          <a:p>
            <a:r>
              <a:rPr lang="en-US" dirty="0"/>
              <a:t> CVs of Key Managers</a:t>
            </a:r>
          </a:p>
          <a:p>
            <a:r>
              <a:rPr lang="en-US" dirty="0"/>
              <a:t> Marketing Material</a:t>
            </a:r>
          </a:p>
          <a:p>
            <a:r>
              <a:rPr lang="en-US" dirty="0"/>
              <a:t> Letters of Intent/Key Contracts</a:t>
            </a:r>
          </a:p>
          <a:p>
            <a:r>
              <a:rPr lang="en-US" dirty="0"/>
              <a:t> Photos / Videos (if possible)</a:t>
            </a:r>
          </a:p>
          <a:p>
            <a:r>
              <a:rPr lang="en-US" dirty="0"/>
              <a:t> Technical Information</a:t>
            </a:r>
          </a:p>
          <a:p>
            <a:endParaRPr lang="en-US" dirty="0"/>
          </a:p>
        </p:txBody>
      </p:sp>
    </p:spTree>
    <p:extLst>
      <p:ext uri="{BB962C8B-B14F-4D97-AF65-F5344CB8AC3E}">
        <p14:creationId xmlns:p14="http://schemas.microsoft.com/office/powerpoint/2010/main" val="19087436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 Summary, A Good Business Plan Should Answer the Following Questions:</a:t>
            </a:r>
          </a:p>
        </p:txBody>
      </p:sp>
      <p:sp>
        <p:nvSpPr>
          <p:cNvPr id="3" name="Content Placeholder 2"/>
          <p:cNvSpPr>
            <a:spLocks noGrp="1"/>
          </p:cNvSpPr>
          <p:nvPr>
            <p:ph idx="1"/>
          </p:nvPr>
        </p:nvSpPr>
        <p:spPr/>
        <p:txBody>
          <a:bodyPr>
            <a:normAutofit fontScale="92500" lnSpcReduction="20000"/>
          </a:bodyPr>
          <a:lstStyle/>
          <a:p>
            <a:r>
              <a:rPr lang="en-US" dirty="0"/>
              <a:t> Who are your customers? </a:t>
            </a:r>
          </a:p>
          <a:p>
            <a:r>
              <a:rPr lang="en-US" dirty="0"/>
              <a:t> How will you reach these customers? </a:t>
            </a:r>
          </a:p>
          <a:p>
            <a:r>
              <a:rPr lang="en-US" dirty="0"/>
              <a:t> What is it that your customers want and how do you know this? </a:t>
            </a:r>
          </a:p>
          <a:p>
            <a:r>
              <a:rPr lang="en-US" dirty="0"/>
              <a:t> How does your business provide customer wants? </a:t>
            </a:r>
          </a:p>
          <a:p>
            <a:r>
              <a:rPr lang="en-US" dirty="0"/>
              <a:t> Do you know your business and how it should operate? </a:t>
            </a:r>
          </a:p>
          <a:p>
            <a:r>
              <a:rPr lang="en-US" dirty="0"/>
              <a:t> Do you know your industry and the current trends in the market? </a:t>
            </a:r>
          </a:p>
          <a:p>
            <a:r>
              <a:rPr lang="en-US" dirty="0"/>
              <a:t> How are you qualified to do what you want to accomplish? </a:t>
            </a:r>
          </a:p>
          <a:p>
            <a:r>
              <a:rPr lang="en-US" dirty="0"/>
              <a:t> Do your assumptions make sense to someone unfamiliar with your business? </a:t>
            </a:r>
          </a:p>
          <a:p>
            <a:r>
              <a:rPr lang="en-US" dirty="0"/>
              <a:t> Are your financial projections believable and do they make sense? </a:t>
            </a:r>
          </a:p>
          <a:p>
            <a:r>
              <a:rPr lang="en-US" dirty="0"/>
              <a:t> How will you measure your progress financially and in other ways? </a:t>
            </a:r>
          </a:p>
          <a:p>
            <a:r>
              <a:rPr lang="en-US" dirty="0"/>
              <a:t> What differentiates your business from all the others in your industry?</a:t>
            </a:r>
          </a:p>
          <a:p>
            <a:endParaRPr lang="en-US" dirty="0"/>
          </a:p>
        </p:txBody>
      </p:sp>
    </p:spTree>
    <p:extLst>
      <p:ext uri="{BB962C8B-B14F-4D97-AF65-F5344CB8AC3E}">
        <p14:creationId xmlns:p14="http://schemas.microsoft.com/office/powerpoint/2010/main" val="28432398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4000" dirty="0"/>
              <a:t>“Plan your work for today and every day, then work your plan.”</a:t>
            </a:r>
          </a:p>
        </p:txBody>
      </p:sp>
    </p:spTree>
    <p:extLst>
      <p:ext uri="{BB962C8B-B14F-4D97-AF65-F5344CB8AC3E}">
        <p14:creationId xmlns:p14="http://schemas.microsoft.com/office/powerpoint/2010/main" val="35847031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PURPOSE OF A BUSINESS PLAN</a:t>
            </a:r>
          </a:p>
        </p:txBody>
      </p:sp>
      <p:sp>
        <p:nvSpPr>
          <p:cNvPr id="3" name="Content Placeholder 2"/>
          <p:cNvSpPr>
            <a:spLocks noGrp="1"/>
          </p:cNvSpPr>
          <p:nvPr>
            <p:ph idx="1"/>
          </p:nvPr>
        </p:nvSpPr>
        <p:spPr/>
        <p:txBody>
          <a:bodyPr>
            <a:normAutofit fontScale="62500" lnSpcReduction="20000"/>
          </a:bodyPr>
          <a:lstStyle/>
          <a:p>
            <a:pPr>
              <a:defRPr/>
            </a:pPr>
            <a:r>
              <a:rPr lang="en-US" sz="2400" dirty="0"/>
              <a:t> To arrange thoughts in a logical order</a:t>
            </a:r>
          </a:p>
          <a:p>
            <a:pPr>
              <a:defRPr/>
            </a:pPr>
            <a:endParaRPr lang="en-US" sz="2400" dirty="0"/>
          </a:p>
          <a:p>
            <a:pPr>
              <a:defRPr/>
            </a:pPr>
            <a:r>
              <a:rPr lang="en-US" sz="2400" dirty="0"/>
              <a:t> To highlight a profitable opportunity</a:t>
            </a:r>
          </a:p>
          <a:p>
            <a:pPr>
              <a:defRPr/>
            </a:pPr>
            <a:endParaRPr lang="en-US" sz="2400" dirty="0"/>
          </a:p>
          <a:p>
            <a:pPr>
              <a:defRPr/>
            </a:pPr>
            <a:r>
              <a:rPr lang="en-US" sz="2400" dirty="0"/>
              <a:t> To demonstrate the viability of the business and the potential to grow</a:t>
            </a:r>
          </a:p>
          <a:p>
            <a:pPr>
              <a:defRPr/>
            </a:pPr>
            <a:endParaRPr lang="en-US" sz="2400" dirty="0"/>
          </a:p>
          <a:p>
            <a:pPr>
              <a:defRPr/>
            </a:pPr>
            <a:r>
              <a:rPr lang="en-US" sz="2400" dirty="0"/>
              <a:t> To analyze resource needed and ways to procure them</a:t>
            </a:r>
          </a:p>
          <a:p>
            <a:pPr>
              <a:defRPr/>
            </a:pPr>
            <a:endParaRPr lang="en-US" sz="2400" dirty="0"/>
          </a:p>
          <a:p>
            <a:pPr>
              <a:defRPr/>
            </a:pPr>
            <a:r>
              <a:rPr lang="en-US" sz="2400" dirty="0"/>
              <a:t> To raise funds from a bank or investors</a:t>
            </a:r>
          </a:p>
          <a:p>
            <a:pPr>
              <a:defRPr/>
            </a:pPr>
            <a:endParaRPr lang="en-US" sz="2400" dirty="0"/>
          </a:p>
          <a:p>
            <a:pPr>
              <a:defRPr/>
            </a:pPr>
            <a:r>
              <a:rPr lang="en-US" sz="2400" dirty="0"/>
              <a:t> To simulate reality and anticipate pitfalls before they occur</a:t>
            </a:r>
          </a:p>
          <a:p>
            <a:pPr>
              <a:defRPr/>
            </a:pPr>
            <a:endParaRPr lang="en-US" sz="2400" dirty="0"/>
          </a:p>
          <a:p>
            <a:pPr>
              <a:defRPr/>
            </a:pPr>
            <a:r>
              <a:rPr lang="en-US" sz="2400" dirty="0"/>
              <a:t>In short a business plan shows 'where you  are' ,'where you are going ' and 'how you propose to get there’</a:t>
            </a:r>
          </a:p>
          <a:p>
            <a:pPr>
              <a:defRPr/>
            </a:pPr>
            <a:endParaRPr lang="en-US" sz="2400" dirty="0"/>
          </a:p>
          <a:p>
            <a:endParaRPr lang="en-US" dirty="0"/>
          </a:p>
        </p:txBody>
      </p:sp>
    </p:spTree>
    <p:extLst>
      <p:ext uri="{BB962C8B-B14F-4D97-AF65-F5344CB8AC3E}">
        <p14:creationId xmlns:p14="http://schemas.microsoft.com/office/powerpoint/2010/main" val="40516019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TARGET AUDIENCE</a:t>
            </a:r>
          </a:p>
        </p:txBody>
      </p:sp>
      <p:sp>
        <p:nvSpPr>
          <p:cNvPr id="3" name="Content Placeholder 2"/>
          <p:cNvSpPr>
            <a:spLocks noGrp="1"/>
          </p:cNvSpPr>
          <p:nvPr>
            <p:ph idx="1"/>
          </p:nvPr>
        </p:nvSpPr>
        <p:spPr/>
        <p:txBody>
          <a:bodyPr/>
          <a:lstStyle/>
          <a:p>
            <a:r>
              <a:rPr lang="en-US" dirty="0"/>
              <a:t>A business plan is usually written with a target audience in mind:</a:t>
            </a:r>
          </a:p>
          <a:p>
            <a:endParaRPr lang="en-US" dirty="0"/>
          </a:p>
          <a:p>
            <a:r>
              <a:rPr lang="en-US" dirty="0"/>
              <a:t> Internal</a:t>
            </a:r>
          </a:p>
          <a:p>
            <a:r>
              <a:rPr lang="en-US" dirty="0"/>
              <a:t> Bank</a:t>
            </a:r>
          </a:p>
          <a:p>
            <a:r>
              <a:rPr lang="en-US" dirty="0"/>
              <a:t> Investor</a:t>
            </a:r>
          </a:p>
          <a:p>
            <a:r>
              <a:rPr lang="en-US" dirty="0"/>
              <a:t> Competition</a:t>
            </a:r>
          </a:p>
          <a:p>
            <a:endParaRPr lang="en-US" dirty="0"/>
          </a:p>
          <a:p>
            <a:endParaRPr lang="en-US" dirty="0"/>
          </a:p>
          <a:p>
            <a:endParaRPr lang="en-US" dirty="0"/>
          </a:p>
        </p:txBody>
      </p:sp>
    </p:spTree>
    <p:extLst>
      <p:ext uri="{BB962C8B-B14F-4D97-AF65-F5344CB8AC3E}">
        <p14:creationId xmlns:p14="http://schemas.microsoft.com/office/powerpoint/2010/main" val="22660285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CONTENTS OF A BUSINESS PLAN </a:t>
            </a:r>
            <a:endParaRPr lang="en-US" dirty="0"/>
          </a:p>
        </p:txBody>
      </p:sp>
      <p:sp>
        <p:nvSpPr>
          <p:cNvPr id="3" name="Content Placeholder 2"/>
          <p:cNvSpPr>
            <a:spLocks noGrp="1"/>
          </p:cNvSpPr>
          <p:nvPr>
            <p:ph idx="1"/>
          </p:nvPr>
        </p:nvSpPr>
        <p:spPr/>
        <p:txBody>
          <a:bodyPr>
            <a:normAutofit fontScale="70000" lnSpcReduction="20000"/>
          </a:bodyPr>
          <a:lstStyle/>
          <a:p>
            <a:pPr marL="514350" indent="-514350">
              <a:buFont typeface="+mj-lt"/>
              <a:buAutoNum type="arabicPeriod"/>
              <a:defRPr/>
            </a:pPr>
            <a:r>
              <a:rPr lang="en-US" sz="2400" dirty="0"/>
              <a:t>Executive Summary </a:t>
            </a:r>
          </a:p>
          <a:p>
            <a:pPr marL="514350" indent="-514350">
              <a:buFont typeface="+mj-lt"/>
              <a:buAutoNum type="arabicPeriod"/>
              <a:defRPr/>
            </a:pPr>
            <a:r>
              <a:rPr lang="en-US" sz="2400" dirty="0"/>
              <a:t>Business Description </a:t>
            </a:r>
          </a:p>
          <a:p>
            <a:pPr marL="514350" indent="-514350">
              <a:buFont typeface="+mj-lt"/>
              <a:buAutoNum type="arabicPeriod"/>
              <a:defRPr/>
            </a:pPr>
            <a:r>
              <a:rPr lang="en-US" sz="2400" dirty="0"/>
              <a:t>Industry Analysis &amp; Trends </a:t>
            </a:r>
          </a:p>
          <a:p>
            <a:pPr marL="514350" indent="-514350">
              <a:buFont typeface="+mj-lt"/>
              <a:buAutoNum type="arabicPeriod"/>
              <a:defRPr/>
            </a:pPr>
            <a:r>
              <a:rPr lang="en-US" sz="2400" dirty="0"/>
              <a:t>Products and Services </a:t>
            </a:r>
          </a:p>
          <a:p>
            <a:pPr marL="514350" indent="-514350">
              <a:buFont typeface="+mj-lt"/>
              <a:buAutoNum type="arabicPeriod"/>
              <a:defRPr/>
            </a:pPr>
            <a:r>
              <a:rPr lang="en-US" sz="2400" dirty="0"/>
              <a:t>Target Market </a:t>
            </a:r>
          </a:p>
          <a:p>
            <a:pPr marL="514350" indent="-514350">
              <a:buFont typeface="+mj-lt"/>
              <a:buAutoNum type="arabicPeriod"/>
              <a:defRPr/>
            </a:pPr>
            <a:r>
              <a:rPr lang="en-US" sz="2400" dirty="0"/>
              <a:t>Competitor's Analysis </a:t>
            </a:r>
          </a:p>
          <a:p>
            <a:pPr marL="514350" indent="-514350">
              <a:buFont typeface="+mj-lt"/>
              <a:buAutoNum type="arabicPeriod" startAt="8"/>
              <a:defRPr/>
            </a:pPr>
            <a:r>
              <a:rPr lang="en-US" sz="2400" dirty="0"/>
              <a:t>Strategic Position &amp; Risk Assessment Marketing Plan &amp; Sales Strategy </a:t>
            </a:r>
          </a:p>
          <a:p>
            <a:pPr marL="514350" indent="-514350">
              <a:buFont typeface="+mj-lt"/>
              <a:buAutoNum type="arabicPeriod" startAt="8"/>
              <a:defRPr/>
            </a:pPr>
            <a:r>
              <a:rPr lang="en-US" sz="2400" dirty="0"/>
              <a:t>Operations </a:t>
            </a:r>
          </a:p>
          <a:p>
            <a:pPr marL="514350" indent="-514350">
              <a:buFont typeface="+mj-lt"/>
              <a:buAutoNum type="arabicPeriod" startAt="8"/>
              <a:defRPr/>
            </a:pPr>
            <a:r>
              <a:rPr lang="en-US" sz="2400" dirty="0"/>
              <a:t>Technology Plan </a:t>
            </a:r>
          </a:p>
          <a:p>
            <a:pPr marL="514350" indent="-514350">
              <a:buFont typeface="+mj-lt"/>
              <a:buAutoNum type="arabicPeriod" startAt="8"/>
              <a:defRPr/>
            </a:pPr>
            <a:r>
              <a:rPr lang="en-US" sz="2400" dirty="0"/>
              <a:t>Management and Organization </a:t>
            </a:r>
          </a:p>
          <a:p>
            <a:pPr marL="514350" indent="-514350">
              <a:buFont typeface="+mj-lt"/>
              <a:buAutoNum type="arabicPeriod" startAt="8"/>
              <a:defRPr/>
            </a:pPr>
            <a:r>
              <a:rPr lang="en-US" sz="2400" dirty="0"/>
              <a:t>Development, Milestones &amp; Exit Plan </a:t>
            </a:r>
          </a:p>
          <a:p>
            <a:pPr marL="514350" indent="-514350">
              <a:buFont typeface="+mj-lt"/>
              <a:buAutoNum type="arabicPeriod" startAt="8"/>
              <a:defRPr/>
            </a:pPr>
            <a:r>
              <a:rPr lang="en-US" sz="2400" dirty="0"/>
              <a:t>The Financials </a:t>
            </a:r>
          </a:p>
          <a:p>
            <a:pPr marL="514350" indent="-514350">
              <a:buFont typeface="+mj-lt"/>
              <a:buAutoNum type="arabicPeriod" startAt="8"/>
              <a:defRPr/>
            </a:pPr>
            <a:r>
              <a:rPr lang="en-US" sz="2400" dirty="0"/>
              <a:t>The Appendix </a:t>
            </a:r>
          </a:p>
          <a:p>
            <a:pPr>
              <a:defRPr/>
            </a:pPr>
            <a:endParaRPr lang="en-US" sz="2400" dirty="0"/>
          </a:p>
          <a:p>
            <a:pPr marL="514350" indent="-514350">
              <a:buFont typeface="+mj-lt"/>
              <a:buAutoNum type="arabicPeriod"/>
              <a:defRPr/>
            </a:pPr>
            <a:endParaRPr lang="en-US" sz="2400" dirty="0"/>
          </a:p>
          <a:p>
            <a:pPr>
              <a:defRPr/>
            </a:pPr>
            <a:endParaRPr lang="en-US" dirty="0"/>
          </a:p>
          <a:p>
            <a:endParaRPr lang="en-US" dirty="0"/>
          </a:p>
        </p:txBody>
      </p:sp>
    </p:spTree>
    <p:extLst>
      <p:ext uri="{BB962C8B-B14F-4D97-AF65-F5344CB8AC3E}">
        <p14:creationId xmlns:p14="http://schemas.microsoft.com/office/powerpoint/2010/main" val="41647999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Executive Summary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r>
              <a:rPr lang="en-US" altLang="en-US" dirty="0"/>
              <a:t>The Executive Summary is the single most important section of the business plan!</a:t>
            </a:r>
          </a:p>
          <a:p>
            <a:endParaRPr lang="en-US" altLang="en-US" dirty="0"/>
          </a:p>
          <a:p>
            <a:r>
              <a:rPr lang="en-US" altLang="en-US" dirty="0"/>
              <a:t>In a short space, you must let the reader know that: </a:t>
            </a:r>
          </a:p>
          <a:p>
            <a:r>
              <a:rPr lang="en-US" altLang="en-US" dirty="0"/>
              <a:t> Your basic business concept makes sense </a:t>
            </a:r>
          </a:p>
          <a:p>
            <a:r>
              <a:rPr lang="en-US" altLang="en-US" dirty="0"/>
              <a:t> Your business itself has been thoroughly planned </a:t>
            </a:r>
          </a:p>
          <a:p>
            <a:r>
              <a:rPr lang="en-US" altLang="en-US" dirty="0"/>
              <a:t> The management is capable </a:t>
            </a:r>
          </a:p>
          <a:p>
            <a:r>
              <a:rPr lang="en-US" altLang="en-US" dirty="0"/>
              <a:t> A clear-cut marketing exists </a:t>
            </a:r>
          </a:p>
          <a:p>
            <a:r>
              <a:rPr lang="en-US" altLang="en-US" dirty="0"/>
              <a:t> Your business incorporates significant competitive advantages </a:t>
            </a:r>
          </a:p>
          <a:p>
            <a:r>
              <a:rPr lang="en-US" altLang="en-US" dirty="0"/>
              <a:t> Your financial projections are realistic </a:t>
            </a:r>
          </a:p>
          <a:p>
            <a:r>
              <a:rPr lang="en-US" altLang="en-US" dirty="0"/>
              <a:t> Investors or lenders have an excellent chance to make money </a:t>
            </a:r>
          </a:p>
          <a:p>
            <a:endParaRPr lang="en-US" altLang="en-US" dirty="0"/>
          </a:p>
          <a:p>
            <a:endParaRPr lang="en-US" dirty="0"/>
          </a:p>
        </p:txBody>
      </p:sp>
    </p:spTree>
    <p:extLst>
      <p:ext uri="{BB962C8B-B14F-4D97-AF65-F5344CB8AC3E}">
        <p14:creationId xmlns:p14="http://schemas.microsoft.com/office/powerpoint/2010/main" val="19619287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Business Description </a:t>
            </a:r>
            <a:br>
              <a:rPr lang="en-US" dirty="0"/>
            </a:br>
            <a:endParaRPr lang="en-US" dirty="0"/>
          </a:p>
        </p:txBody>
      </p:sp>
      <p:sp>
        <p:nvSpPr>
          <p:cNvPr id="3" name="Content Placeholder 2"/>
          <p:cNvSpPr>
            <a:spLocks noGrp="1"/>
          </p:cNvSpPr>
          <p:nvPr>
            <p:ph idx="1"/>
          </p:nvPr>
        </p:nvSpPr>
        <p:spPr/>
        <p:txBody>
          <a:bodyPr/>
          <a:lstStyle/>
          <a:p>
            <a:r>
              <a:rPr lang="en-US" altLang="en-US" dirty="0"/>
              <a:t>The </a:t>
            </a:r>
            <a:r>
              <a:rPr lang="en-US" altLang="en-US" b="1" dirty="0"/>
              <a:t>business description</a:t>
            </a:r>
            <a:r>
              <a:rPr lang="en-US" altLang="en-US" dirty="0"/>
              <a:t> is the section where the company conveys to the readers simple but complete information about the business. </a:t>
            </a:r>
          </a:p>
          <a:p>
            <a:endParaRPr lang="en-US" altLang="en-US" dirty="0"/>
          </a:p>
          <a:p>
            <a:endParaRPr lang="en-US" altLang="en-US" dirty="0"/>
          </a:p>
          <a:p>
            <a:r>
              <a:rPr lang="en-US" altLang="en-US" dirty="0"/>
              <a:t>This includes:</a:t>
            </a:r>
          </a:p>
          <a:p>
            <a:endParaRPr lang="en-US" altLang="en-US" dirty="0"/>
          </a:p>
          <a:p>
            <a:pPr>
              <a:buFontTx/>
              <a:buChar char="-"/>
            </a:pPr>
            <a:r>
              <a:rPr lang="en-US" altLang="en-US" dirty="0"/>
              <a:t> Business Name</a:t>
            </a:r>
          </a:p>
          <a:p>
            <a:pPr>
              <a:buFontTx/>
              <a:buChar char="-"/>
            </a:pPr>
            <a:r>
              <a:rPr lang="en-US" altLang="en-US" dirty="0"/>
              <a:t> Business Objectives</a:t>
            </a:r>
          </a:p>
          <a:p>
            <a:pPr>
              <a:buFontTx/>
              <a:buChar char="-"/>
            </a:pPr>
            <a:r>
              <a:rPr lang="en-US" altLang="en-US" dirty="0"/>
              <a:t> Mission Statement</a:t>
            </a:r>
          </a:p>
          <a:p>
            <a:pPr>
              <a:buFontTx/>
              <a:buChar char="-"/>
            </a:pPr>
            <a:r>
              <a:rPr lang="en-US" altLang="en-US" dirty="0"/>
              <a:t> Legal Issues</a:t>
            </a:r>
          </a:p>
          <a:p>
            <a:endParaRPr lang="en-US" dirty="0"/>
          </a:p>
        </p:txBody>
      </p:sp>
    </p:spTree>
    <p:extLst>
      <p:ext uri="{BB962C8B-B14F-4D97-AF65-F5344CB8AC3E}">
        <p14:creationId xmlns:p14="http://schemas.microsoft.com/office/powerpoint/2010/main" val="10860226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Industry Analysis &amp; Trends </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r>
              <a:rPr lang="en-US" altLang="en-US" sz="2400" dirty="0"/>
              <a:t>Knowing which sectors and industries your business may be included is the first step in this procedure. This will enable you to see how your business will be affected by the overall performance of the sectors and industries.</a:t>
            </a:r>
          </a:p>
          <a:p>
            <a:endParaRPr lang="en-US" altLang="en-US" sz="2400" dirty="0"/>
          </a:p>
          <a:p>
            <a:r>
              <a:rPr lang="en-US" altLang="en-US" sz="2400" dirty="0"/>
              <a:t>Factors to consider:</a:t>
            </a:r>
          </a:p>
          <a:p>
            <a:endParaRPr lang="en-US" altLang="en-US" sz="2400" dirty="0"/>
          </a:p>
          <a:p>
            <a:r>
              <a:rPr lang="en-US" altLang="en-US" sz="2400" dirty="0"/>
              <a:t> Size and Growth Rate of Your Industry</a:t>
            </a:r>
          </a:p>
          <a:p>
            <a:r>
              <a:rPr lang="en-US" altLang="en-US" sz="2400" dirty="0"/>
              <a:t> Sensitivity to Economic Cycles</a:t>
            </a:r>
          </a:p>
          <a:p>
            <a:r>
              <a:rPr lang="en-US" altLang="en-US" sz="2400" dirty="0"/>
              <a:t> Seasonality</a:t>
            </a:r>
          </a:p>
          <a:p>
            <a:r>
              <a:rPr lang="en-US" altLang="en-US" sz="2400" dirty="0"/>
              <a:t> Technological Change</a:t>
            </a:r>
          </a:p>
          <a:p>
            <a:r>
              <a:rPr lang="en-US" altLang="en-US" sz="2400" dirty="0"/>
              <a:t> Regulation/Certification</a:t>
            </a:r>
          </a:p>
          <a:p>
            <a:r>
              <a:rPr lang="en-US" altLang="en-US" sz="2400" dirty="0"/>
              <a:t> Supply and Distribution Channels</a:t>
            </a:r>
          </a:p>
          <a:p>
            <a:r>
              <a:rPr lang="en-US" altLang="en-US" sz="2400" dirty="0"/>
              <a:t> Financial Patterns</a:t>
            </a:r>
          </a:p>
          <a:p>
            <a:endParaRPr lang="en-US" dirty="0"/>
          </a:p>
        </p:txBody>
      </p:sp>
    </p:spTree>
    <p:extLst>
      <p:ext uri="{BB962C8B-B14F-4D97-AF65-F5344CB8AC3E}">
        <p14:creationId xmlns:p14="http://schemas.microsoft.com/office/powerpoint/2010/main" val="1683609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Products and Services </a:t>
            </a:r>
            <a:br>
              <a:rPr lang="en-US" dirty="0"/>
            </a:br>
            <a:endParaRPr lang="en-US" dirty="0"/>
          </a:p>
        </p:txBody>
      </p:sp>
      <p:sp>
        <p:nvSpPr>
          <p:cNvPr id="3" name="Content Placeholder 2"/>
          <p:cNvSpPr>
            <a:spLocks noGrp="1"/>
          </p:cNvSpPr>
          <p:nvPr>
            <p:ph idx="1"/>
          </p:nvPr>
        </p:nvSpPr>
        <p:spPr/>
        <p:txBody>
          <a:bodyPr/>
          <a:lstStyle/>
          <a:p>
            <a:r>
              <a:rPr lang="en-US" altLang="en-US" dirty="0"/>
              <a:t>This section must be informative enough, offering an easily understandable image without boring details. Emphasis should be placed on the difference you products/services make on the market.</a:t>
            </a:r>
          </a:p>
          <a:p>
            <a:endParaRPr lang="en-US" altLang="en-US" dirty="0"/>
          </a:p>
          <a:p>
            <a:pPr>
              <a:buFontTx/>
              <a:buChar char="-"/>
            </a:pPr>
            <a:r>
              <a:rPr lang="en-US" altLang="en-US" dirty="0"/>
              <a:t> Product &amp; Service Description</a:t>
            </a:r>
          </a:p>
          <a:p>
            <a:pPr>
              <a:buFontTx/>
              <a:buChar char="-"/>
            </a:pPr>
            <a:r>
              <a:rPr lang="en-US" altLang="en-US" dirty="0"/>
              <a:t> Impact on the Market</a:t>
            </a:r>
          </a:p>
          <a:p>
            <a:pPr>
              <a:buFontTx/>
              <a:buChar char="-"/>
            </a:pPr>
            <a:r>
              <a:rPr lang="en-US" altLang="en-US" dirty="0"/>
              <a:t> Positioning: Quality vs. Cost</a:t>
            </a:r>
          </a:p>
          <a:p>
            <a:pPr>
              <a:buFontTx/>
              <a:buChar char="-"/>
            </a:pPr>
            <a:r>
              <a:rPr lang="en-US" altLang="en-US" dirty="0"/>
              <a:t> Sourcing Analysis</a:t>
            </a:r>
          </a:p>
          <a:p>
            <a:pPr>
              <a:buFontTx/>
              <a:buChar char="-"/>
            </a:pPr>
            <a:r>
              <a:rPr lang="en-US" altLang="en-US" dirty="0"/>
              <a:t> Presentation of Technology</a:t>
            </a:r>
          </a:p>
          <a:p>
            <a:endParaRPr lang="en-US" dirty="0"/>
          </a:p>
        </p:txBody>
      </p:sp>
    </p:spTree>
    <p:extLst>
      <p:ext uri="{BB962C8B-B14F-4D97-AF65-F5344CB8AC3E}">
        <p14:creationId xmlns:p14="http://schemas.microsoft.com/office/powerpoint/2010/main" val="3144476456"/>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4604</TotalTime>
  <Words>1313</Words>
  <Application>Microsoft Office PowerPoint</Application>
  <PresentationFormat>On-screen Show (4:3)</PresentationFormat>
  <Paragraphs>195</Paragraphs>
  <Slides>22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22</vt:i4>
      </vt:variant>
    </vt:vector>
  </HeadingPairs>
  <TitlesOfParts>
    <vt:vector size="25" baseType="lpstr">
      <vt:lpstr>Arial</vt:lpstr>
      <vt:lpstr>Calibri</vt:lpstr>
      <vt:lpstr>1_Office Theme</vt:lpstr>
      <vt:lpstr>Business Plan </vt:lpstr>
      <vt:lpstr>BUSINESS PLAN</vt:lpstr>
      <vt:lpstr>THE PURPOSE OF A BUSINESS PLAN</vt:lpstr>
      <vt:lpstr>TARGET AUDIENCE</vt:lpstr>
      <vt:lpstr>CONTENTS OF A BUSINESS PLAN </vt:lpstr>
      <vt:lpstr>Executive Summary  </vt:lpstr>
      <vt:lpstr>Business Description  </vt:lpstr>
      <vt:lpstr>Industry Analysis &amp; Trends  </vt:lpstr>
      <vt:lpstr>Products and Services  </vt:lpstr>
      <vt:lpstr>Target Market  </vt:lpstr>
      <vt:lpstr>Competitor's Analysis  </vt:lpstr>
      <vt:lpstr>Competitor's Analysis</vt:lpstr>
      <vt:lpstr>Strategic Position &amp; Risk Assessment  </vt:lpstr>
      <vt:lpstr>Marketing Plan &amp; Sales Strategy  </vt:lpstr>
      <vt:lpstr>Operations  </vt:lpstr>
      <vt:lpstr>Technology Plan  </vt:lpstr>
      <vt:lpstr>Management and Organization  </vt:lpstr>
      <vt:lpstr>Development, Milestones &amp; Exit Plan  </vt:lpstr>
      <vt:lpstr>The Financials  </vt:lpstr>
      <vt:lpstr>The Appendix  </vt:lpstr>
      <vt:lpstr>In Summary, A Good Business Plan Should Answer the Following Questions:</vt:lpstr>
      <vt:lpstr>PowerPoint Presentation</vt:lpstr>
    </vt:vector>
  </TitlesOfParts>
  <Company>UNIDO</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Diagnostic for UNIDP PCP Kyrgyzstan: Initial findings for feedback and consultation</dc:title>
  <dc:creator>HARAGUCHI, Nobuya</dc:creator>
  <cp:lastModifiedBy>Ahmed Hijris</cp:lastModifiedBy>
  <cp:revision>566</cp:revision>
  <cp:lastPrinted>2020-01-14T06:15:04Z</cp:lastPrinted>
  <dcterms:created xsi:type="dcterms:W3CDTF">2017-08-30T09:56:57Z</dcterms:created>
  <dcterms:modified xsi:type="dcterms:W3CDTF">2020-06-10T10:53:36Z</dcterms:modified>
</cp:coreProperties>
</file>