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302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320" r:id="rId20"/>
    <p:sldId id="327" r:id="rId21"/>
    <p:sldId id="326" r:id="rId22"/>
    <p:sldId id="325" r:id="rId23"/>
    <p:sldId id="324" r:id="rId24"/>
    <p:sldId id="323" r:id="rId25"/>
    <p:sldId id="322" r:id="rId26"/>
    <p:sldId id="330" r:id="rId27"/>
    <p:sldId id="329" r:id="rId28"/>
    <p:sldId id="328" r:id="rId29"/>
    <p:sldId id="321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5139913-B802-4282-8128-B12158822BE0}">
          <p14:sldIdLst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7"/>
            <p14:sldId id="326"/>
            <p14:sldId id="325"/>
            <p14:sldId id="324"/>
            <p14:sldId id="323"/>
            <p14:sldId id="322"/>
            <p14:sldId id="330"/>
            <p14:sldId id="329"/>
            <p14:sldId id="328"/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99E0"/>
    <a:srgbClr val="6DB7EE"/>
    <a:srgbClr val="F3703B"/>
    <a:srgbClr val="6CB6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15" autoAdjust="0"/>
    <p:restoredTop sz="94676"/>
  </p:normalViewPr>
  <p:slideViewPr>
    <p:cSldViewPr>
      <p:cViewPr varScale="1">
        <p:scale>
          <a:sx n="110" d="100"/>
          <a:sy n="110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63FF4-BE5F-4DA7-9A32-D545B93ADD1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1E565-96AA-4605-A9E6-A69A73B31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200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6864" cy="216024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7776864" cy="864096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762" y="3356992"/>
            <a:ext cx="4284476" cy="72008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683568" y="4561284"/>
            <a:ext cx="7775575" cy="1512168"/>
          </a:xfrm>
        </p:spPr>
        <p:txBody>
          <a:bodyPr>
            <a:normAutofit/>
          </a:bodyPr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lvl="0"/>
            <a:r>
              <a:rPr lang="de-AT" dirty="0"/>
              <a:t>Click to edit Master author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89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76872"/>
            <a:ext cx="7903790" cy="3821939"/>
          </a:xfrm>
        </p:spPr>
        <p:txBody>
          <a:bodyPr/>
          <a:lstStyle>
            <a:lvl1pPr>
              <a:defRPr>
                <a:solidFill>
                  <a:srgbClr val="078AC5"/>
                </a:solidFill>
              </a:defRPr>
            </a:lvl1pPr>
            <a:lvl2pPr marL="514350" indent="-18288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2pPr>
            <a:lvl3pPr marL="857250" indent="-182880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3pPr>
            <a:lvl4pPr marL="1200150" indent="-182880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4pPr>
            <a:lvl5pPr marL="1543050" indent="-182880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8460432" y="6525344"/>
            <a:ext cx="216024" cy="216024"/>
          </a:xfrm>
          <a:prstGeom prst="roundRect">
            <a:avLst/>
          </a:prstGeom>
          <a:solidFill>
            <a:srgbClr val="0698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BD312A47-7E72-4E7E-93A5-46C5674DBF6C}" type="slidenum">
              <a:rPr lang="en-US" sz="120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2314739" y="78198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82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unido_newsroom/" TargetMode="External"/><Relationship Id="rId3" Type="http://schemas.openxmlformats.org/officeDocument/2006/relationships/theme" Target="../theme/theme1.xml"/><Relationship Id="rId7" Type="http://schemas.openxmlformats.org/officeDocument/2006/relationships/hyperlink" Target="https://www.youtube.com/user/UNIDObeta" TargetMode="Externa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witter.com/UNIDO" TargetMode="External"/><Relationship Id="rId11" Type="http://schemas.openxmlformats.org/officeDocument/2006/relationships/hyperlink" Target="https://www.linkedin.com" TargetMode="External"/><Relationship Id="rId5" Type="http://schemas.openxmlformats.org/officeDocument/2006/relationships/hyperlink" Target="https://www.facebook.com/UNIDO.HQ" TargetMode="External"/><Relationship Id="rId10" Type="http://schemas.openxmlformats.org/officeDocument/2006/relationships/hyperlink" Target="http://www.unido.org" TargetMode="External"/><Relationship Id="rId4" Type="http://schemas.openxmlformats.org/officeDocument/2006/relationships/image" Target="../media/image1.png"/><Relationship Id="rId9" Type="http://schemas.openxmlformats.org/officeDocument/2006/relationships/hyperlink" Target="https://www.flickr.com/photos/unido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ooter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91144"/>
            <a:ext cx="9144000" cy="44530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124744"/>
            <a:ext cx="7903790" cy="1098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262831"/>
            <a:ext cx="7903790" cy="3902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5292080" y="6525344"/>
            <a:ext cx="288032" cy="2880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>
            <a:hlinkClick r:id="rId5"/>
          </p:cNvPr>
          <p:cNvSpPr/>
          <p:nvPr userDrawn="1"/>
        </p:nvSpPr>
        <p:spPr>
          <a:xfrm>
            <a:off x="5364088" y="6525344"/>
            <a:ext cx="216024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>
            <a:hlinkClick r:id="rId6"/>
          </p:cNvPr>
          <p:cNvSpPr/>
          <p:nvPr userDrawn="1"/>
        </p:nvSpPr>
        <p:spPr>
          <a:xfrm>
            <a:off x="601216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>
            <a:hlinkClick r:id="rId7"/>
          </p:cNvPr>
          <p:cNvSpPr/>
          <p:nvPr userDrawn="1"/>
        </p:nvSpPr>
        <p:spPr>
          <a:xfrm>
            <a:off x="637220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8"/>
          </p:cNvPr>
          <p:cNvSpPr/>
          <p:nvPr userDrawn="1"/>
        </p:nvSpPr>
        <p:spPr>
          <a:xfrm>
            <a:off x="709228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>
            <a:hlinkClick r:id="rId9"/>
          </p:cNvPr>
          <p:cNvSpPr/>
          <p:nvPr userDrawn="1"/>
        </p:nvSpPr>
        <p:spPr>
          <a:xfrm>
            <a:off x="673224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7596336" y="6525344"/>
            <a:ext cx="792088" cy="2880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Rectangle 20">
            <a:hlinkClick r:id="rId10"/>
          </p:cNvPr>
          <p:cNvSpPr/>
          <p:nvPr userDrawn="1"/>
        </p:nvSpPr>
        <p:spPr>
          <a:xfrm>
            <a:off x="7452320" y="6525344"/>
            <a:ext cx="864096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Rectangle 21">
            <a:hlinkClick r:id="rId11"/>
          </p:cNvPr>
          <p:cNvSpPr/>
          <p:nvPr userDrawn="1"/>
        </p:nvSpPr>
        <p:spPr>
          <a:xfrm>
            <a:off x="5724128" y="6525344"/>
            <a:ext cx="216024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4" name="Picture 3" descr="header.png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88" y="0"/>
            <a:ext cx="9147688" cy="96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14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0698DF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0698DF"/>
          </a:solidFill>
          <a:latin typeface="+mn-lt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750"/>
              </a:spcBef>
            </a:pPr>
            <a:r>
              <a:rPr lang="en-US" sz="6000" dirty="0">
                <a:solidFill>
                  <a:srgbClr val="078AC5"/>
                </a:solidFill>
              </a:rPr>
              <a:t>Financial </a:t>
            </a:r>
            <a:r>
              <a:rPr lang="en-US" sz="6000" dirty="0" smtClean="0">
                <a:solidFill>
                  <a:srgbClr val="078AC5"/>
                </a:solidFill>
              </a:rPr>
              <a:t>Statements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ar-BH" sz="6000" dirty="0"/>
          </a:p>
        </p:txBody>
      </p:sp>
    </p:spTree>
    <p:extLst>
      <p:ext uri="{BB962C8B-B14F-4D97-AF65-F5344CB8AC3E}">
        <p14:creationId xmlns:p14="http://schemas.microsoft.com/office/powerpoint/2010/main" val="263313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</a:t>
            </a:r>
            <a:r>
              <a:rPr lang="en-US" dirty="0"/>
              <a:t>Income </a:t>
            </a:r>
            <a:r>
              <a:rPr lang="en-US" dirty="0" smtClean="0"/>
              <a:t>Statement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Cold Store ABC		Income statement	    Jan 1 – Dec 31 </a:t>
            </a:r>
            <a:endParaRPr lang="en-GB" sz="2400" dirty="0"/>
          </a:p>
          <a:p>
            <a:pPr marL="0" fontAlgn="t">
              <a:spcBef>
                <a:spcPts val="0"/>
              </a:spcBef>
            </a:pPr>
            <a:r>
              <a:rPr lang="en-US" sz="2400" b="1" dirty="0" smtClean="0">
                <a:solidFill>
                  <a:srgbClr val="003366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Sales</a:t>
            </a:r>
            <a:endParaRPr lang="ar-BH" sz="2400" dirty="0">
              <a:latin typeface="Arial" panose="020B0604020202020204" pitchFamily="34" charset="0"/>
            </a:endParaRPr>
          </a:p>
          <a:p>
            <a:pPr marL="0" algn="r" fontAlgn="t">
              <a:spcBef>
                <a:spcPts val="0"/>
              </a:spcBef>
            </a:pPr>
            <a:r>
              <a:rPr lang="en-US" sz="2400" b="1" dirty="0">
                <a:solidFill>
                  <a:srgbClr val="003366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13,000</a:t>
            </a:r>
            <a:endParaRPr lang="ar-BH" sz="2400" dirty="0">
              <a:latin typeface="Arial" panose="020B0604020202020204" pitchFamily="34" charset="0"/>
            </a:endParaRPr>
          </a:p>
          <a:p>
            <a:pPr marL="0" fontAlgn="t">
              <a:spcBef>
                <a:spcPts val="0"/>
              </a:spcBef>
            </a:pPr>
            <a:r>
              <a:rPr lang="en-US" sz="2400" dirty="0">
                <a:solidFill>
                  <a:srgbClr val="003366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Cost of goods sold</a:t>
            </a:r>
            <a:endParaRPr lang="ar-BH" sz="2400" dirty="0">
              <a:latin typeface="Arial" panose="020B0604020202020204" pitchFamily="34" charset="0"/>
            </a:endParaRPr>
          </a:p>
          <a:p>
            <a:pPr marL="0" algn="r" fontAlgn="t">
              <a:spcBef>
                <a:spcPts val="0"/>
              </a:spcBef>
            </a:pPr>
            <a:r>
              <a:rPr lang="en-US" sz="2400" dirty="0">
                <a:solidFill>
                  <a:srgbClr val="FF0000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7,500</a:t>
            </a:r>
            <a:endParaRPr lang="ar-BH" sz="2400" dirty="0">
              <a:latin typeface="Arial" panose="020B0604020202020204" pitchFamily="34" charset="0"/>
            </a:endParaRPr>
          </a:p>
          <a:p>
            <a:pPr marL="0" fontAlgn="t">
              <a:spcBef>
                <a:spcPts val="0"/>
              </a:spcBef>
            </a:pPr>
            <a:r>
              <a:rPr lang="en-US" sz="2400" dirty="0">
                <a:solidFill>
                  <a:srgbClr val="003366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Salaries</a:t>
            </a:r>
            <a:endParaRPr lang="ar-BH" sz="2400" dirty="0">
              <a:latin typeface="Arial" panose="020B0604020202020204" pitchFamily="34" charset="0"/>
            </a:endParaRPr>
          </a:p>
          <a:p>
            <a:pPr marL="0" algn="r" fontAlgn="t">
              <a:spcBef>
                <a:spcPts val="0"/>
              </a:spcBef>
            </a:pPr>
            <a:r>
              <a:rPr lang="en-US" sz="2400" dirty="0">
                <a:solidFill>
                  <a:srgbClr val="FF0000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1,500</a:t>
            </a:r>
            <a:endParaRPr lang="ar-BH" sz="2400" dirty="0">
              <a:latin typeface="Arial" panose="020B0604020202020204" pitchFamily="34" charset="0"/>
            </a:endParaRPr>
          </a:p>
          <a:p>
            <a:pPr marL="0" fontAlgn="t">
              <a:spcBef>
                <a:spcPts val="0"/>
              </a:spcBef>
            </a:pPr>
            <a:r>
              <a:rPr lang="en-US" sz="2400" dirty="0">
                <a:solidFill>
                  <a:srgbClr val="003366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Rent</a:t>
            </a:r>
            <a:endParaRPr lang="ar-BH" sz="2400" dirty="0">
              <a:latin typeface="Arial" panose="020B0604020202020204" pitchFamily="34" charset="0"/>
            </a:endParaRPr>
          </a:p>
          <a:p>
            <a:pPr marL="0" algn="r" fontAlgn="t">
              <a:spcBef>
                <a:spcPts val="0"/>
              </a:spcBef>
            </a:pPr>
            <a:r>
              <a:rPr lang="en-US" sz="2400" dirty="0">
                <a:solidFill>
                  <a:srgbClr val="FF0000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1,000</a:t>
            </a:r>
            <a:endParaRPr lang="ar-BH" sz="2400" dirty="0">
              <a:latin typeface="Arial" panose="020B0604020202020204" pitchFamily="34" charset="0"/>
            </a:endParaRPr>
          </a:p>
          <a:p>
            <a:pPr marL="0" fontAlgn="t">
              <a:spcBef>
                <a:spcPts val="0"/>
              </a:spcBef>
            </a:pPr>
            <a:r>
              <a:rPr lang="en-US" sz="2400" dirty="0">
                <a:solidFill>
                  <a:srgbClr val="003366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Utilities</a:t>
            </a:r>
            <a:endParaRPr lang="ar-BH" sz="2400" dirty="0">
              <a:latin typeface="Arial" panose="020B0604020202020204" pitchFamily="34" charset="0"/>
            </a:endParaRPr>
          </a:p>
          <a:p>
            <a:pPr marL="0" algn="r" fontAlgn="t">
              <a:spcBef>
                <a:spcPts val="0"/>
              </a:spcBef>
            </a:pPr>
            <a:r>
              <a:rPr lang="en-US" sz="2400" dirty="0">
                <a:solidFill>
                  <a:srgbClr val="FF0000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500</a:t>
            </a:r>
            <a:endParaRPr lang="ar-BH" sz="2400" dirty="0">
              <a:latin typeface="Arial" panose="020B0604020202020204" pitchFamily="34" charset="0"/>
            </a:endParaRPr>
          </a:p>
          <a:p>
            <a:pPr marL="0" fontAlgn="t">
              <a:spcBef>
                <a:spcPts val="0"/>
              </a:spcBef>
            </a:pPr>
            <a:r>
              <a:rPr lang="en-US" sz="2400" dirty="0">
                <a:solidFill>
                  <a:srgbClr val="003366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Net Profit</a:t>
            </a:r>
            <a:endParaRPr lang="ar-BH" sz="2400" dirty="0">
              <a:latin typeface="Arial" panose="020B0604020202020204" pitchFamily="34" charset="0"/>
            </a:endParaRPr>
          </a:p>
          <a:p>
            <a:pPr marL="0" algn="r" fontAlgn="t">
              <a:spcBef>
                <a:spcPts val="0"/>
              </a:spcBef>
            </a:pPr>
            <a:r>
              <a:rPr lang="en-US" sz="2400" dirty="0">
                <a:solidFill>
                  <a:srgbClr val="003366"/>
                </a:solidFill>
                <a:latin typeface="Arial Unicode MS" panose="020B0604020202020204" pitchFamily="34" charset="-128"/>
                <a:cs typeface="Times New Roman" panose="02020603050405020304" pitchFamily="18" charset="0"/>
              </a:rPr>
              <a:t>2,500</a:t>
            </a:r>
            <a:endParaRPr lang="ar-BH" sz="24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10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Calculate the Income Statement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Salaries: 800 BD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Rent: 500 BD 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Sales: 6500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Electricity &amp; phone: 200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Cost of goods sold: 3200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1800" dirty="0"/>
              <a:t>Equation: Sales – Expenses = Profit</a:t>
            </a:r>
          </a:p>
          <a:p>
            <a:pPr marL="0" indent="0">
              <a:buNone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6862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 Sheet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balance sheet?</a:t>
            </a:r>
          </a:p>
          <a:p>
            <a:endParaRPr lang="en-US" dirty="0"/>
          </a:p>
          <a:p>
            <a:r>
              <a:rPr lang="en-US" dirty="0"/>
              <a:t>An balance sheet is a financial document that analyzes the VALUE of a company</a:t>
            </a:r>
          </a:p>
          <a:p>
            <a:endParaRPr lang="en-US" dirty="0"/>
          </a:p>
          <a:p>
            <a:pPr marL="0" indent="0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151852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 Sheet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Useful to determine the “health” of a company and to negotiate partnerships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r>
              <a:rPr lang="en-US" dirty="0"/>
              <a:t>Of the four basic financial statements, the balance sheet is the only statement which applies to a single point in </a:t>
            </a:r>
            <a:r>
              <a:rPr lang="en-US" dirty="0" smtClean="0"/>
              <a:t>time.</a:t>
            </a:r>
          </a:p>
          <a:p>
            <a:endParaRPr lang="en-US" dirty="0"/>
          </a:p>
          <a:p>
            <a:r>
              <a:rPr lang="en-US" dirty="0"/>
              <a:t>A company balance sheet has three parts: assets, liabilities and equities. </a:t>
            </a:r>
          </a:p>
        </p:txBody>
      </p:sp>
    </p:spTree>
    <p:extLst>
      <p:ext uri="{BB962C8B-B14F-4D97-AF65-F5344CB8AC3E}">
        <p14:creationId xmlns:p14="http://schemas.microsoft.com/office/powerpoint/2010/main" val="61836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Definitions: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Assets: are everything owned by or company (all tangible and intangible property) that can be converted into cash. What the company owns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r>
              <a:rPr lang="en-US" dirty="0"/>
              <a:t>Liabilities: is defined as an obligation of the company. What the company owes to third </a:t>
            </a:r>
            <a:r>
              <a:rPr lang="en-US" dirty="0" smtClean="0"/>
              <a:t>parties.</a:t>
            </a:r>
          </a:p>
          <a:p>
            <a:endParaRPr lang="en-US" dirty="0"/>
          </a:p>
          <a:p>
            <a:r>
              <a:rPr lang="en-US" dirty="0"/>
              <a:t>Equities: is the interest in remaining assets, spread among individual shareholders . What the company owes to its shareholders.</a:t>
            </a:r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325921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Balance Sheet Equation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1200" dirty="0"/>
          </a:p>
          <a:p>
            <a:pPr algn="ctr">
              <a:buNone/>
            </a:pPr>
            <a:endParaRPr lang="en-US" sz="1200" dirty="0"/>
          </a:p>
          <a:p>
            <a:pPr algn="ctr">
              <a:buNone/>
            </a:pPr>
            <a:endParaRPr lang="en-US" sz="1200" dirty="0"/>
          </a:p>
          <a:p>
            <a:pPr algn="ctr">
              <a:buNone/>
            </a:pPr>
            <a:r>
              <a:rPr lang="en-US" sz="4000" dirty="0"/>
              <a:t>Assets = Liabilities + Equities</a:t>
            </a:r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11950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of Balance Sheet 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Cold Store ABC has 2 partners with 50% ownership </a:t>
            </a:r>
            <a:r>
              <a:rPr lang="en-US" dirty="0" smtClean="0"/>
              <a:t>each</a:t>
            </a:r>
          </a:p>
          <a:p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71475" y="1219200"/>
            <a:ext cx="8763000" cy="63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698DF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976857"/>
              </p:ext>
            </p:extLst>
          </p:nvPr>
        </p:nvGraphicFramePr>
        <p:xfrm>
          <a:off x="371475" y="2590800"/>
          <a:ext cx="8239128" cy="4027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188"/>
                <a:gridCol w="1373188"/>
                <a:gridCol w="1373188"/>
                <a:gridCol w="1373188"/>
                <a:gridCol w="1373188"/>
                <a:gridCol w="1373188"/>
              </a:tblGrid>
              <a:tr h="67124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Assets    =</a:t>
                      </a:r>
                      <a:endParaRPr lang="en-GB" sz="1800" dirty="0"/>
                    </a:p>
                  </a:txBody>
                  <a:tcPr marL="91443" marR="91443" marT="45725" marB="45725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Liabilities      +</a:t>
                      </a:r>
                      <a:endParaRPr lang="en-GB" sz="1800" dirty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Equities    </a:t>
                      </a:r>
                      <a:endParaRPr lang="en-GB" sz="1800" dirty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7124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Cash           </a:t>
                      </a:r>
                      <a:endParaRPr lang="en-GB" sz="1800" dirty="0"/>
                    </a:p>
                  </a:txBody>
                  <a:tcPr marL="91443" marR="91443"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10,000</a:t>
                      </a:r>
                      <a:endParaRPr lang="en-GB" sz="1800" dirty="0"/>
                    </a:p>
                  </a:txBody>
                  <a:tcPr marL="91443" marR="91443" marT="45725" marB="45725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Bank</a:t>
                      </a:r>
                      <a:r>
                        <a:rPr lang="en-US" sz="1800" baseline="0" dirty="0" smtClean="0"/>
                        <a:t> Loan</a:t>
                      </a:r>
                      <a:endParaRPr lang="en-GB" sz="1800" dirty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10,000</a:t>
                      </a:r>
                      <a:endParaRPr lang="en-GB" sz="1800" dirty="0"/>
                    </a:p>
                  </a:txBody>
                  <a:tcPr marL="91443" marR="91443" marT="45725" marB="45725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Owner A Equity</a:t>
                      </a:r>
                      <a:endParaRPr lang="en-GB" sz="1800" dirty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4,000</a:t>
                      </a:r>
                      <a:endParaRPr lang="en-GB" sz="1800" dirty="0"/>
                    </a:p>
                  </a:txBody>
                  <a:tcPr marL="91443" marR="91443" marT="45725" marB="45725"/>
                </a:tc>
              </a:tr>
              <a:tr h="67124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Machines</a:t>
                      </a:r>
                      <a:r>
                        <a:rPr lang="en-US" sz="1800" baseline="0" dirty="0" smtClean="0"/>
                        <a:t>  </a:t>
                      </a:r>
                      <a:endParaRPr lang="en-GB" sz="1800" dirty="0"/>
                    </a:p>
                  </a:txBody>
                  <a:tcPr marL="91443" marR="91443"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5,000</a:t>
                      </a:r>
                      <a:endParaRPr lang="en-GB" sz="1800" dirty="0"/>
                    </a:p>
                  </a:txBody>
                  <a:tcPr marL="91443" marR="91443" marT="45725" marB="45725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3" marR="91443" marT="45725" marB="45725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Owner B Equity</a:t>
                      </a:r>
                      <a:endParaRPr lang="en-GB" sz="1800" dirty="0" smtClean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4,000</a:t>
                      </a:r>
                      <a:endParaRPr lang="en-GB" sz="1800" dirty="0"/>
                    </a:p>
                  </a:txBody>
                  <a:tcPr marL="91443" marR="91443" marT="45725" marB="45725"/>
                </a:tc>
              </a:tr>
              <a:tr h="67124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Inventory</a:t>
                      </a:r>
                      <a:endParaRPr lang="en-GB" sz="1800" dirty="0"/>
                    </a:p>
                  </a:txBody>
                  <a:tcPr marL="91443" marR="91443"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2,000</a:t>
                      </a:r>
                      <a:endParaRPr lang="en-GB" sz="1800" dirty="0"/>
                    </a:p>
                  </a:txBody>
                  <a:tcPr marL="91443" marR="91443" marT="45725" marB="45725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3" marR="91443" marT="45725" marB="45725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3" marR="91443" marT="45725" marB="45725"/>
                </a:tc>
              </a:tr>
              <a:tr h="67124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Account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Receivable</a:t>
                      </a:r>
                      <a:endParaRPr lang="en-GB" sz="1800" dirty="0"/>
                    </a:p>
                  </a:txBody>
                  <a:tcPr marL="91443" marR="91443" marT="45725" marB="45725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1,000</a:t>
                      </a:r>
                      <a:endParaRPr lang="en-GB" sz="1800" dirty="0"/>
                    </a:p>
                  </a:txBody>
                  <a:tcPr marL="91443" marR="91443" marT="45725" marB="45725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3" marR="91443" marT="45725" marB="45725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3" marR="91443" marT="45725" marB="45725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124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Tot Assets</a:t>
                      </a:r>
                      <a:endParaRPr lang="en-GB" sz="1800" dirty="0"/>
                    </a:p>
                  </a:txBody>
                  <a:tcPr marL="91443" marR="91443" marT="45725" marB="45725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18,000</a:t>
                      </a:r>
                      <a:endParaRPr lang="en-GB" sz="1800" dirty="0"/>
                    </a:p>
                  </a:txBody>
                  <a:tcPr marL="91443" marR="91443" marT="45725" marB="45725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Tot Liabilities</a:t>
                      </a:r>
                      <a:endParaRPr lang="en-GB" sz="1800" dirty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10,000</a:t>
                      </a:r>
                      <a:endParaRPr lang="en-GB" sz="1800" dirty="0"/>
                    </a:p>
                  </a:txBody>
                  <a:tcPr marL="91443" marR="91443" marT="45725" marB="45725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Tot Equities</a:t>
                      </a:r>
                      <a:endParaRPr lang="en-GB" sz="1800" dirty="0"/>
                    </a:p>
                  </a:txBody>
                  <a:tcPr marL="91443" marR="91443" marT="45725" marB="4572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8,000</a:t>
                      </a:r>
                      <a:endParaRPr lang="en-GB" sz="1800" dirty="0"/>
                    </a:p>
                  </a:txBody>
                  <a:tcPr marL="91443" marR="91443" marT="45725" marB="45725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44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Calculate Balance Sheet 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Account Receivable: 2000BD </a:t>
            </a:r>
          </a:p>
          <a:p>
            <a:r>
              <a:rPr lang="en-US" dirty="0"/>
              <a:t>Loan: 10000BD</a:t>
            </a:r>
          </a:p>
          <a:p>
            <a:r>
              <a:rPr lang="en-US" dirty="0"/>
              <a:t>Car: 8000BD</a:t>
            </a:r>
          </a:p>
          <a:p>
            <a:r>
              <a:rPr lang="en-US" dirty="0"/>
              <a:t>Cash : 10000BD</a:t>
            </a:r>
          </a:p>
          <a:p>
            <a:r>
              <a:rPr lang="en-US" dirty="0"/>
              <a:t>Machines: 6000BD </a:t>
            </a:r>
          </a:p>
          <a:p>
            <a:r>
              <a:rPr lang="en-US" dirty="0"/>
              <a:t> Balance Sheet Equation: Assets = Liabilities + Equities</a:t>
            </a:r>
          </a:p>
          <a:p>
            <a:r>
              <a:rPr lang="en-US" dirty="0"/>
              <a:t> keep in mind 4 SHAREHOLDERS Each with 25% Share </a:t>
            </a:r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33082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 Flow Statement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cash flow statement?</a:t>
            </a:r>
          </a:p>
          <a:p>
            <a:endParaRPr lang="en-US" dirty="0"/>
          </a:p>
          <a:p>
            <a:r>
              <a:rPr lang="en-US" dirty="0"/>
              <a:t>An cash flow statement is a financial document that analyzes the LIQUIDITY of a company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4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 Flow Statement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financial accounting, a cash flow statement or is a financial statement that shows a company's flow of cash. </a:t>
            </a:r>
          </a:p>
          <a:p>
            <a:endParaRPr lang="en-US" dirty="0"/>
          </a:p>
          <a:p>
            <a:r>
              <a:rPr lang="en-US" dirty="0"/>
              <a:t>The money coming into the business is called cash inflow, and money going out from the business is called cash outflow.</a:t>
            </a:r>
          </a:p>
          <a:p>
            <a:endParaRPr lang="en-US" dirty="0"/>
          </a:p>
          <a:p>
            <a:r>
              <a:rPr lang="en-US" dirty="0"/>
              <a:t>The statement shows how changes in balance sheet and income statement affect cash and cash equivalents, and breaks the analysis down to operating, investing, and financing activities </a:t>
            </a:r>
          </a:p>
        </p:txBody>
      </p:sp>
    </p:spTree>
    <p:extLst>
      <p:ext uri="{BB962C8B-B14F-4D97-AF65-F5344CB8AC3E}">
        <p14:creationId xmlns:p14="http://schemas.microsoft.com/office/powerpoint/2010/main" val="258535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different financial statements?</a:t>
            </a:r>
          </a:p>
          <a:p>
            <a:r>
              <a:rPr lang="en-US" dirty="0"/>
              <a:t>How do they differ from each other?</a:t>
            </a:r>
          </a:p>
          <a:p>
            <a:r>
              <a:rPr lang="en-US" dirty="0"/>
              <a:t>What is their purpose?</a:t>
            </a:r>
          </a:p>
          <a:p>
            <a:r>
              <a:rPr lang="en-US" dirty="0"/>
              <a:t>How are they constructed?</a:t>
            </a:r>
          </a:p>
          <a:p>
            <a:endParaRPr lang="en-US" dirty="0"/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248372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Cash Flow Equation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Net Cash =  </a:t>
            </a:r>
          </a:p>
          <a:p>
            <a:pPr>
              <a:buNone/>
            </a:pPr>
            <a:r>
              <a:rPr lang="en-US" sz="2400" dirty="0"/>
              <a:t>Cash flow from Operating Activities + </a:t>
            </a:r>
          </a:p>
          <a:p>
            <a:pPr>
              <a:buNone/>
            </a:pPr>
            <a:r>
              <a:rPr lang="en-US" sz="2400" dirty="0"/>
              <a:t>Cash flow from Financing Activities + </a:t>
            </a:r>
          </a:p>
          <a:p>
            <a:pPr>
              <a:buNone/>
            </a:pPr>
            <a:r>
              <a:rPr lang="en-US" sz="2400" dirty="0"/>
              <a:t>Cash flow from Investment Activities</a:t>
            </a:r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42589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on Cash Flow Statement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Cash flow from Operating Activities</a:t>
            </a:r>
          </a:p>
          <a:p>
            <a:r>
              <a:rPr lang="en-US" dirty="0"/>
              <a:t>Cash flow that originates from the company main business lines, such as selling products, paying for wages, rent etc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Cash flow from Investing Activities</a:t>
            </a:r>
          </a:p>
          <a:p>
            <a:r>
              <a:rPr lang="en-US" dirty="0"/>
              <a:t>Cash flow that originates from the company investments like the sale of an asset or machine or other capital expenditures (such as building a new plant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Cash flow from Financing Activities</a:t>
            </a:r>
          </a:p>
          <a:p>
            <a:r>
              <a:rPr lang="en-US" dirty="0"/>
              <a:t>Cash flow that originates from the company financing activities such as paying dividends or buying back stocks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8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Cash Flow Statement</a:t>
            </a:r>
            <a:endParaRPr lang="ar-BH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0470" y="2276475"/>
            <a:ext cx="7800523" cy="382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80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Hair saloon 1st Jan – 31 Dec 2012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Cash at the beginning: 15000BD</a:t>
            </a:r>
          </a:p>
          <a:p>
            <a:r>
              <a:rPr lang="en-US" dirty="0"/>
              <a:t>Expenses: 8000BD</a:t>
            </a:r>
          </a:p>
          <a:p>
            <a:r>
              <a:rPr lang="en-US" dirty="0"/>
              <a:t>New Hair Dressers: 5000BD</a:t>
            </a:r>
          </a:p>
          <a:p>
            <a:r>
              <a:rPr lang="en-US" dirty="0"/>
              <a:t> Loan Repayment: 2000BD</a:t>
            </a:r>
          </a:p>
          <a:p>
            <a:r>
              <a:rPr lang="en-US" dirty="0"/>
              <a:t>Sales:18000BD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Calculate cash at end of the year</a:t>
            </a:r>
          </a:p>
        </p:txBody>
      </p:sp>
    </p:spTree>
    <p:extLst>
      <p:ext uri="{BB962C8B-B14F-4D97-AF65-F5344CB8AC3E}">
        <p14:creationId xmlns:p14="http://schemas.microsoft.com/office/powerpoint/2010/main" val="206533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ar-BH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2424422"/>
            <a:ext cx="7904163" cy="352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66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OPTIMIZE YOUR </a:t>
            </a:r>
            <a:r>
              <a:rPr lang="en-US" sz="4400" dirty="0" smtClean="0"/>
              <a:t>RESOURCES AND </a:t>
            </a:r>
            <a:r>
              <a:rPr lang="en-US" sz="4400" dirty="0"/>
              <a:t>BE PRODUCTIVE.</a:t>
            </a:r>
          </a:p>
          <a:p>
            <a:pPr algn="ctr"/>
            <a:endParaRPr lang="ar-BH" sz="4400" dirty="0"/>
          </a:p>
        </p:txBody>
      </p:sp>
    </p:spTree>
    <p:extLst>
      <p:ext uri="{BB962C8B-B14F-4D97-AF65-F5344CB8AC3E}">
        <p14:creationId xmlns:p14="http://schemas.microsoft.com/office/powerpoint/2010/main" val="195985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Entrepreneur Workshop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2130" y="2276475"/>
            <a:ext cx="6577203" cy="382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84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Entrepreneur Workshop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4981" y="2276475"/>
            <a:ext cx="6511500" cy="382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3898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Entrepreneur Workshop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9832" y="2276475"/>
            <a:ext cx="6081798" cy="382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686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Quote 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 “Rule No.1: Never lose money. Rule No.2: Never forget rule No.1.” – Warren Buffett</a:t>
            </a:r>
            <a:endParaRPr lang="ar-BH" sz="3200" dirty="0"/>
          </a:p>
        </p:txBody>
      </p:sp>
    </p:spTree>
    <p:extLst>
      <p:ext uri="{BB962C8B-B14F-4D97-AF65-F5344CB8AC3E}">
        <p14:creationId xmlns:p14="http://schemas.microsoft.com/office/powerpoint/2010/main" val="296577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Financial Statements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objective of financial statements is to provide information about the financial position, performance and changes in financial position of an enterprise.</a:t>
            </a:r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57171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you need to know FSs?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uses for financial statements include:</a:t>
            </a:r>
          </a:p>
          <a:p>
            <a:r>
              <a:rPr lang="en-US" dirty="0"/>
              <a:t>Negotiating loan with bank</a:t>
            </a:r>
          </a:p>
          <a:p>
            <a:r>
              <a:rPr lang="en-US" dirty="0"/>
              <a:t>Deciding pricing of product/service</a:t>
            </a:r>
          </a:p>
          <a:p>
            <a:r>
              <a:rPr lang="en-US" dirty="0"/>
              <a:t>Determining initial capital investment</a:t>
            </a:r>
          </a:p>
          <a:p>
            <a:r>
              <a:rPr lang="en-US" dirty="0"/>
              <a:t>Opportunity cost: Is this worth my time?</a:t>
            </a:r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272115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Statements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Income statement</a:t>
            </a:r>
          </a:p>
          <a:p>
            <a:r>
              <a:rPr lang="en-US" dirty="0"/>
              <a:t>Is my company profitable?</a:t>
            </a:r>
          </a:p>
          <a:p>
            <a:endParaRPr lang="en-US" dirty="0"/>
          </a:p>
          <a:p>
            <a:r>
              <a:rPr lang="en-US" dirty="0"/>
              <a:t>Balance Sheet</a:t>
            </a:r>
          </a:p>
          <a:p>
            <a:r>
              <a:rPr lang="en-US" dirty="0"/>
              <a:t>What’s the value of my company?</a:t>
            </a:r>
          </a:p>
          <a:p>
            <a:endParaRPr lang="en-US" dirty="0"/>
          </a:p>
          <a:p>
            <a:r>
              <a:rPr lang="en-US" dirty="0"/>
              <a:t>Cash Flow Statement</a:t>
            </a:r>
          </a:p>
          <a:p>
            <a:r>
              <a:rPr lang="en-US" dirty="0"/>
              <a:t>How much money is my company generating?</a:t>
            </a:r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422646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Income Statement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an income statement?</a:t>
            </a:r>
          </a:p>
          <a:p>
            <a:endParaRPr lang="en-US" dirty="0"/>
          </a:p>
          <a:p>
            <a:r>
              <a:rPr lang="en-US" dirty="0"/>
              <a:t>    An income statements is a financial document that analyzes the PROFITABILITY of a company</a:t>
            </a:r>
          </a:p>
          <a:p>
            <a:endParaRPr lang="en-US" dirty="0" smtClean="0"/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351315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Income Statement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financial statement for companies that indicates how much of your Sales are transformed into Net Income.</a:t>
            </a:r>
          </a:p>
          <a:p>
            <a:endParaRPr lang="en-US" dirty="0"/>
          </a:p>
          <a:p>
            <a:r>
              <a:rPr lang="en-US" dirty="0"/>
              <a:t>The purpose of the income statement is to show whether the company made or lost money during a period of time. </a:t>
            </a:r>
          </a:p>
          <a:p>
            <a:endParaRPr lang="en-US" dirty="0"/>
          </a:p>
          <a:p>
            <a:r>
              <a:rPr lang="en-US" dirty="0"/>
              <a:t>The Income statement represents a period in time (generally one month or one year). </a:t>
            </a:r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348478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Income Statement Equation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How do you calculate the profitability of a company?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Sales – Expenses = Profit</a:t>
            </a:r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6005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on Income Statement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Revenue – inflows during a period from delivering or producing goods, rendering services, or other activities that constitute the entity's ongoing major operations. </a:t>
            </a:r>
          </a:p>
          <a:p>
            <a:r>
              <a:rPr lang="en-US" dirty="0"/>
              <a:t>Expenses - outflows or other using-up of assets or incurrence of liabilities during a period from delivering or producing goods, rendering services, or carrying out other activities that constitute the entity's ongoing major operations. </a:t>
            </a:r>
          </a:p>
          <a:p>
            <a:r>
              <a:rPr lang="en-US" dirty="0"/>
              <a:t>Fixed Costs</a:t>
            </a:r>
            <a:br>
              <a:rPr lang="en-US" dirty="0"/>
            </a:br>
            <a:r>
              <a:rPr lang="en-US" dirty="0" err="1"/>
              <a:t>Costs</a:t>
            </a:r>
            <a:r>
              <a:rPr lang="en-US" dirty="0"/>
              <a:t> that are the same every month (rent, salaries, loan payments </a:t>
            </a:r>
            <a:r>
              <a:rPr lang="en-US" dirty="0" err="1"/>
              <a:t>etc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Variable Costs</a:t>
            </a:r>
          </a:p>
          <a:p>
            <a:r>
              <a:rPr lang="en-US" dirty="0"/>
              <a:t>	Costs that change according to the volume of sales (raw material, sales commissions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390683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4562</TotalTime>
  <Words>865</Words>
  <Application>Microsoft Office PowerPoint</Application>
  <PresentationFormat>On-screen Show (4:3)</PresentationFormat>
  <Paragraphs>160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 Unicode MS</vt:lpstr>
      <vt:lpstr>Arial</vt:lpstr>
      <vt:lpstr>Calibri</vt:lpstr>
      <vt:lpstr>Times New Roman</vt:lpstr>
      <vt:lpstr>Wingdings</vt:lpstr>
      <vt:lpstr>1_Office Theme</vt:lpstr>
      <vt:lpstr>Financial Statements</vt:lpstr>
      <vt:lpstr>Learning Objectives</vt:lpstr>
      <vt:lpstr>Purpose of Financial Statements</vt:lpstr>
      <vt:lpstr>Why do you need to know FSs?</vt:lpstr>
      <vt:lpstr>Financial Statements</vt:lpstr>
      <vt:lpstr>Income Statement</vt:lpstr>
      <vt:lpstr>Income Statement</vt:lpstr>
      <vt:lpstr>The Income Statement Equation</vt:lpstr>
      <vt:lpstr>Items on Income Statement</vt:lpstr>
      <vt:lpstr>Sample Income Statement</vt:lpstr>
      <vt:lpstr>Calculate the Income Statement</vt:lpstr>
      <vt:lpstr>Balance Sheet</vt:lpstr>
      <vt:lpstr>Balance Sheet</vt:lpstr>
      <vt:lpstr>Definitions:</vt:lpstr>
      <vt:lpstr>The Balance Sheet Equation</vt:lpstr>
      <vt:lpstr>Sample of Balance Sheet </vt:lpstr>
      <vt:lpstr>Calculate Balance Sheet </vt:lpstr>
      <vt:lpstr>Cash Flow Statement</vt:lpstr>
      <vt:lpstr>Cash Flow Statement</vt:lpstr>
      <vt:lpstr>The Cash Flow Equation</vt:lpstr>
      <vt:lpstr>Items on Cash Flow Statement</vt:lpstr>
      <vt:lpstr>Sample Cash Flow Statement</vt:lpstr>
      <vt:lpstr>Hair saloon 1st Jan – 31 Dec 2012</vt:lpstr>
      <vt:lpstr>Conclusion</vt:lpstr>
      <vt:lpstr>PowerPoint Presentation</vt:lpstr>
      <vt:lpstr>Entrepreneur Workshop</vt:lpstr>
      <vt:lpstr>Entrepreneur Workshop</vt:lpstr>
      <vt:lpstr>Entrepreneur Workshop</vt:lpstr>
      <vt:lpstr>Last Quote </vt:lpstr>
    </vt:vector>
  </TitlesOfParts>
  <Company>UNIDO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Diagnostic for UNIDP PCP Kyrgyzstan: Initial findings for feedback and consultation</dc:title>
  <dc:creator>HARAGUCHI, Nobuya</dc:creator>
  <cp:lastModifiedBy>Ahmed Hijris</cp:lastModifiedBy>
  <cp:revision>561</cp:revision>
  <cp:lastPrinted>2020-01-14T06:15:04Z</cp:lastPrinted>
  <dcterms:created xsi:type="dcterms:W3CDTF">2017-08-30T09:56:57Z</dcterms:created>
  <dcterms:modified xsi:type="dcterms:W3CDTF">2020-06-10T11:05:10Z</dcterms:modified>
</cp:coreProperties>
</file>