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3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6FCD5-9ADF-4DF2-9732-2FD950E649F0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2055D-6917-496E-A040-9C00BB1B4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72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7A6FD-45F4-499C-85CB-2DD295E7C4E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79A0-E6E4-4975-B92E-B862AEB0C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7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8E85BB-86BF-4AFC-B272-92172608A596}" type="slidenum">
              <a:rPr lang="ar-SA" smtClean="0"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smtClean="0">
              <a:cs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E23C01A-71FA-4536-B25E-AFE0E46E5442}" type="slidenum">
              <a:rPr lang="ar-SA" sz="1200" smtClean="0"/>
              <a:pPr/>
              <a:t>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09412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2AC2C-6D7A-43AD-AF38-FF22656A727C}" type="slidenum">
              <a:rPr lang="ar-BH" smtClean="0"/>
              <a:t>7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867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208C-9757-4057-873B-FBB02B05128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476A-0E72-4E5D-9DEC-23CAED90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5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208C-9757-4057-873B-FBB02B05128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476A-0E72-4E5D-9DEC-23CAED90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5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208C-9757-4057-873B-FBB02B05128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476A-0E72-4E5D-9DEC-23CAED90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03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A1525-3679-4A4E-B73B-964E9D4FAAFA}" type="slidenum">
              <a:rPr lang="ar-SA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6476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208C-9757-4057-873B-FBB02B05128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476A-0E72-4E5D-9DEC-23CAED90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5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208C-9757-4057-873B-FBB02B05128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476A-0E72-4E5D-9DEC-23CAED90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208C-9757-4057-873B-FBB02B05128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476A-0E72-4E5D-9DEC-23CAED90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3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208C-9757-4057-873B-FBB02B05128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476A-0E72-4E5D-9DEC-23CAED90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7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208C-9757-4057-873B-FBB02B05128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476A-0E72-4E5D-9DEC-23CAED90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5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208C-9757-4057-873B-FBB02B05128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476A-0E72-4E5D-9DEC-23CAED90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8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208C-9757-4057-873B-FBB02B05128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476A-0E72-4E5D-9DEC-23CAED90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8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208C-9757-4057-873B-FBB02B05128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476A-0E72-4E5D-9DEC-23CAED90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6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 rot="16200000">
            <a:off x="6646574" y="93374"/>
            <a:ext cx="1066800" cy="148965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 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208C-9757-4057-873B-FBB02B05128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3476A-0E72-4E5D-9DEC-23CAED90DA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8"/>
          <p:cNvSpPr txBox="1"/>
          <p:nvPr userDrawn="1"/>
        </p:nvSpPr>
        <p:spPr>
          <a:xfrm rot="10800000">
            <a:off x="83125" y="6629543"/>
            <a:ext cx="7689273" cy="194109"/>
          </a:xfrm>
          <a:prstGeom prst="flowChartProcess">
            <a:avLst/>
          </a:prstGeom>
          <a:solidFill>
            <a:srgbClr val="FD2333"/>
          </a:solidFill>
        </p:spPr>
        <p:txBody>
          <a:bodyPr wrap="square" rtlCol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TextBox 8"/>
          <p:cNvSpPr txBox="1"/>
          <p:nvPr userDrawn="1"/>
        </p:nvSpPr>
        <p:spPr>
          <a:xfrm rot="16200000">
            <a:off x="8364717" y="6109887"/>
            <a:ext cx="190433" cy="1222665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 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pic>
        <p:nvPicPr>
          <p:cNvPr id="9" name="Picture 8" descr="http://aaa-bh.com/wp-content/uploads/2016/11/aaa-1.png"/>
          <p:cNvPicPr/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r="14776"/>
          <a:stretch/>
        </p:blipFill>
        <p:spPr bwMode="auto">
          <a:xfrm>
            <a:off x="7924800" y="95249"/>
            <a:ext cx="11620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Punched Tape 1"/>
          <p:cNvSpPr/>
          <p:nvPr userDrawn="1"/>
        </p:nvSpPr>
        <p:spPr>
          <a:xfrm>
            <a:off x="342900" y="209549"/>
            <a:ext cx="5943600" cy="1257301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002574" y="1811216"/>
            <a:ext cx="4404946" cy="17599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323" b="1" kern="10">
              <a:ln w="19050">
                <a:solidFill>
                  <a:srgbClr val="FF99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prstShdw prst="shdw17" dist="17961" dir="8100000">
                  <a:schemeClr val="bg1">
                    <a:alpha val="74997"/>
                  </a:schemeClr>
                </a:prstShdw>
              </a:effectLst>
              <a:latin typeface="+mn-cs"/>
              <a:ea typeface="+mn-cs"/>
            </a:endParaRPr>
          </a:p>
        </p:txBody>
      </p:sp>
      <p:sp>
        <p:nvSpPr>
          <p:cNvPr id="16388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617785"/>
          </a:xfrm>
        </p:spPr>
        <p:txBody>
          <a:bodyPr>
            <a:normAutofit fontScale="32500" lnSpcReduction="20000"/>
          </a:bodyPr>
          <a:lstStyle/>
          <a:p>
            <a:pPr eaLnBrk="1" hangingPunct="1"/>
            <a:r>
              <a:rPr lang="en-US" sz="5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</a:t>
            </a:r>
          </a:p>
          <a:p>
            <a:pPr eaLnBrk="1" hangingPunct="1"/>
            <a:r>
              <a:rPr lang="en-US" sz="5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Dr.Amal Al Jowder</a:t>
            </a:r>
          </a:p>
          <a:p>
            <a:pPr eaLnBrk="1" hangingPunct="1"/>
            <a:r>
              <a:rPr lang="en-US" sz="5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 and chief of AAA Consultancy</a:t>
            </a:r>
          </a:p>
          <a:p>
            <a:pPr eaLnBrk="1" hangingPunct="1"/>
            <a:r>
              <a:rPr lang="en-US" sz="5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Health Promotion Expert </a:t>
            </a:r>
          </a:p>
          <a:p>
            <a:pPr eaLnBrk="1" hangingPunct="1"/>
            <a:r>
              <a:rPr lang="en-US" sz="5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UNIDO- Bahrain</a:t>
            </a:r>
          </a:p>
          <a:p>
            <a:pPr eaLnBrk="1" hangingPunct="1"/>
            <a:r>
              <a:rPr lang="en-US" sz="5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7.10.2018</a:t>
            </a:r>
          </a:p>
          <a:p>
            <a:endParaRPr lang="en-US" dirty="0" smtClean="0">
              <a:latin typeface="ZapfEllipt BT" pitchFamily="26" charset="0"/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609600" y="2019651"/>
            <a:ext cx="7455877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ZapfEllipt BT" pitchFamily="26" charset="0"/>
                <a:ea typeface="MS PGothic" panose="020B0600070205080204" pitchFamily="34" charset="-128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400" b="1">
                <a:solidFill>
                  <a:srgbClr val="000066"/>
                </a:solidFill>
                <a:latin typeface="ZapfEllipt BT" pitchFamily="26" charset="0"/>
                <a:ea typeface="MS PGothic" panose="020B0600070205080204" pitchFamily="34" charset="-128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ZapfEllipt BT" pitchFamily="26" charset="0"/>
                <a:ea typeface="MS PGothic" panose="020B0600070205080204" pitchFamily="34" charset="-128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400" b="1">
                <a:solidFill>
                  <a:srgbClr val="000066"/>
                </a:solidFill>
                <a:latin typeface="ZapfEllipt BT" pitchFamily="26" charset="0"/>
                <a:ea typeface="MS PGothic" panose="020B0600070205080204" pitchFamily="34" charset="-128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400" b="1">
                <a:solidFill>
                  <a:srgbClr val="000066"/>
                </a:solidFill>
                <a:latin typeface="ZapfEllipt BT" pitchFamily="26" charset="0"/>
                <a:ea typeface="MS PGothic" panose="020B0600070205080204" pitchFamily="34" charset="-12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66"/>
                </a:solidFill>
                <a:latin typeface="ZapfEllipt BT" pitchFamily="26" charset="0"/>
                <a:ea typeface="MS PGothic" panose="020B0600070205080204" pitchFamily="34" charset="-12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66"/>
                </a:solidFill>
                <a:latin typeface="ZapfEllipt BT" pitchFamily="26" charset="0"/>
                <a:ea typeface="MS PGothic" panose="020B0600070205080204" pitchFamily="34" charset="-12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66"/>
                </a:solidFill>
                <a:latin typeface="ZapfEllipt BT" pitchFamily="26" charset="0"/>
                <a:ea typeface="MS PGothic" panose="020B0600070205080204" pitchFamily="34" charset="-12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66"/>
                </a:solidFill>
                <a:latin typeface="ZapfEllipt BT" pitchFamily="26" charset="0"/>
                <a:ea typeface="MS PGothic" panose="020B0600070205080204" pitchFamily="34" charset="-128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sz="4062" dirty="0">
                <a:solidFill>
                  <a:srgbClr val="00B0F0"/>
                </a:solidFill>
                <a:latin typeface="Times New Roman" panose="02020603050405020304" pitchFamily="18" charset="0"/>
              </a:rPr>
              <a:t>Wellness &amp; Health </a:t>
            </a:r>
            <a:r>
              <a:rPr lang="en-US" sz="4062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Cluster</a:t>
            </a:r>
            <a:endParaRPr lang="en-US" sz="4062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46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09091" y="609474"/>
            <a:ext cx="5217810" cy="8425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6308"/>
            <a:ext cx="6541477" cy="10550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Factors affecting </a:t>
            </a:r>
            <a:r>
              <a:rPr lang="en-US" b="1" dirty="0" smtClean="0">
                <a:solidFill>
                  <a:schemeClr val="bg1"/>
                </a:solidFill>
              </a:rPr>
              <a:t>health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Activity No 3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723" y="2133600"/>
            <a:ext cx="7596554" cy="4177812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00B0F0"/>
                </a:solidFill>
              </a:rPr>
              <a:t>In your opinions what could affect your health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Feed back from audience  </a:t>
            </a:r>
            <a:endParaRPr lang="ar-BH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20618" cy="105507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Factors affecting health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596554" cy="4177812"/>
          </a:xfrm>
        </p:spPr>
        <p:txBody>
          <a:bodyPr/>
          <a:lstStyle/>
          <a:p>
            <a:pPr marL="474796" indent="-474796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Quality of medical care is only 10%. </a:t>
            </a:r>
          </a:p>
          <a:p>
            <a:pPr marL="474796" indent="-474796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Heredity accounts for 18% </a:t>
            </a:r>
          </a:p>
          <a:p>
            <a:pPr marL="474796" indent="-474796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Environment is 19</a:t>
            </a:r>
            <a:r>
              <a:rPr lang="en-US" dirty="0" smtClean="0">
                <a:solidFill>
                  <a:srgbClr val="00B0F0"/>
                </a:solidFill>
              </a:rPr>
              <a:t>%.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4" y="381000"/>
            <a:ext cx="6217276" cy="105507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Factors affecting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6611815" cy="3788729"/>
          </a:xfrm>
        </p:spPr>
        <p:txBody>
          <a:bodyPr/>
          <a:lstStyle/>
          <a:p>
            <a:pPr marL="474796" indent="-474796" algn="just">
              <a:buFont typeface="+mj-lt"/>
              <a:buAutoNum type="arabicPeriod" startAt="4"/>
            </a:pPr>
            <a:r>
              <a:rPr lang="en-US" b="1" dirty="0">
                <a:solidFill>
                  <a:srgbClr val="00B0F0"/>
                </a:solidFill>
              </a:rPr>
              <a:t>Everyday lifestyle choices are 53%.</a:t>
            </a:r>
          </a:p>
          <a:p>
            <a:pPr algn="just" rtl="0">
              <a:buFont typeface="Wingdings" panose="05000000000000000000" pitchFamily="2" charset="2"/>
              <a:buChar char="%"/>
            </a:pPr>
            <a:r>
              <a:rPr lang="en-US" b="1" dirty="0">
                <a:solidFill>
                  <a:srgbClr val="00B0F0"/>
                </a:solidFill>
              </a:rPr>
              <a:t> The decisions people make about their life and habits </a:t>
            </a:r>
            <a:r>
              <a:rPr lang="en-US" b="1" dirty="0" smtClean="0">
                <a:solidFill>
                  <a:srgbClr val="00B0F0"/>
                </a:solidFill>
              </a:rPr>
              <a:t>are the </a:t>
            </a:r>
            <a:r>
              <a:rPr lang="en-US" b="1" dirty="0">
                <a:solidFill>
                  <a:srgbClr val="00B0F0"/>
                </a:solidFill>
              </a:rPr>
              <a:t>largest factor in determining their state of </a:t>
            </a:r>
            <a:r>
              <a:rPr lang="en-US" b="1" dirty="0" smtClean="0">
                <a:solidFill>
                  <a:srgbClr val="00B0F0"/>
                </a:solidFill>
              </a:rPr>
              <a:t> health &amp; wellness.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B0F0"/>
                </a:solidFill>
              </a:rPr>
              <a:t> </a:t>
            </a:r>
            <a:endParaRPr lang="en-US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292" dirty="0">
                <a:solidFill>
                  <a:srgbClr val="00B0F0"/>
                </a:solidFill>
              </a:rPr>
              <a:t>The U.S. Centers for Disease Control and Prevention report</a:t>
            </a:r>
            <a:endParaRPr lang="ar-BH" sz="1292" dirty="0">
              <a:solidFill>
                <a:srgbClr val="00B0F0"/>
              </a:solidFill>
            </a:endParaRPr>
          </a:p>
          <a:p>
            <a:pPr marL="474796" indent="-474796">
              <a:buFont typeface="+mj-lt"/>
              <a:buAutoNum type="arabicPeriod"/>
            </a:pPr>
            <a:endParaRPr lang="ar-BH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8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Wellness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562" y="1529861"/>
            <a:ext cx="8496837" cy="3798277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rgbClr val="00B0F0"/>
                </a:solidFill>
              </a:rPr>
              <a:t>National Wellness Institute defines wellness as an active process through which people became aware of , and make choices towards a more successful existence  </a:t>
            </a:r>
          </a:p>
          <a:p>
            <a:pPr algn="just" rtl="0"/>
            <a:endParaRPr lang="en-US" sz="1108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05200"/>
            <a:ext cx="4079631" cy="281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8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64159"/>
            <a:ext cx="8229600" cy="105507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Wellness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862" y="1419236"/>
            <a:ext cx="6988275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04800"/>
            <a:ext cx="8229600" cy="105507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Health promotion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256585" cy="3798277"/>
          </a:xfrm>
        </p:spPr>
        <p:txBody>
          <a:bodyPr>
            <a:normAutofit fontScale="85000" lnSpcReduction="10000"/>
          </a:bodyPr>
          <a:lstStyle/>
          <a:p>
            <a:pPr algn="l" rtl="0"/>
            <a:endParaRPr lang="en-US" b="0" dirty="0"/>
          </a:p>
          <a:p>
            <a:pPr algn="l" rtl="0"/>
            <a:endParaRPr lang="en-US" b="0" dirty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Health promotion is the </a:t>
            </a:r>
            <a:r>
              <a:rPr lang="en-US" dirty="0" smtClean="0">
                <a:solidFill>
                  <a:srgbClr val="FF0000"/>
                </a:solidFill>
              </a:rPr>
              <a:t>process </a:t>
            </a:r>
            <a:r>
              <a:rPr lang="en-US" dirty="0" smtClean="0">
                <a:solidFill>
                  <a:srgbClr val="00B0F0"/>
                </a:solidFill>
              </a:rPr>
              <a:t>of </a:t>
            </a:r>
            <a:r>
              <a:rPr lang="en-US" dirty="0" smtClean="0">
                <a:solidFill>
                  <a:srgbClr val="FF0066"/>
                </a:solidFill>
              </a:rPr>
              <a:t>enabling </a:t>
            </a:r>
            <a:r>
              <a:rPr lang="en-US" dirty="0" smtClean="0">
                <a:solidFill>
                  <a:srgbClr val="CC0099"/>
                </a:solidFill>
              </a:rPr>
              <a:t>people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to increase control over, and to improve their  health</a:t>
            </a: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In simple word : making  health easier choice  </a:t>
            </a:r>
          </a:p>
          <a:p>
            <a:pPr algn="l" rtl="0"/>
            <a:endParaRPr lang="en-US" b="0" dirty="0">
              <a:solidFill>
                <a:srgbClr val="00B0F0"/>
              </a:solidFill>
            </a:endParaRPr>
          </a:p>
          <a:p>
            <a:pPr algn="l" rtl="0"/>
            <a:endParaRPr lang="en-US" b="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662" dirty="0">
                <a:solidFill>
                  <a:schemeClr val="accent2"/>
                </a:solidFill>
              </a:rPr>
              <a:t>  </a:t>
            </a:r>
            <a:r>
              <a:rPr lang="en-US" sz="1662" dirty="0">
                <a:solidFill>
                  <a:srgbClr val="00B0F0"/>
                </a:solidFill>
              </a:rPr>
              <a:t>Ottawa charter on health promotion 1986</a:t>
            </a:r>
          </a:p>
        </p:txBody>
      </p:sp>
    </p:spTree>
    <p:extLst>
      <p:ext uri="{BB962C8B-B14F-4D97-AF65-F5344CB8AC3E}">
        <p14:creationId xmlns:p14="http://schemas.microsoft.com/office/powerpoint/2010/main" val="409044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8229600" cy="1519604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585" b="1" dirty="0">
                <a:solidFill>
                  <a:schemeClr val="bg1"/>
                </a:solidFill>
              </a:rPr>
              <a:t>ACTION AREA ACCORDING TO OTTAWA CHARTER </a:t>
            </a:r>
            <a:endParaRPr lang="en-US" sz="2585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981200"/>
            <a:ext cx="6260123" cy="3798277"/>
          </a:xfrm>
        </p:spPr>
        <p:txBody>
          <a:bodyPr>
            <a:normAutofit lnSpcReduction="10000"/>
          </a:bodyPr>
          <a:lstStyle/>
          <a:p>
            <a:endParaRPr lang="en-US" b="0" dirty="0"/>
          </a:p>
          <a:p>
            <a:endParaRPr lang="en-US" b="0" dirty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1.Build </a:t>
            </a:r>
            <a:r>
              <a:rPr lang="en-US" dirty="0">
                <a:solidFill>
                  <a:srgbClr val="00B0F0"/>
                </a:solidFill>
              </a:rPr>
              <a:t>Healthy Public Policy.</a:t>
            </a:r>
            <a:endParaRPr lang="en-US" b="0" dirty="0">
              <a:solidFill>
                <a:srgbClr val="00B0F0"/>
              </a:solidFill>
            </a:endParaRPr>
          </a:p>
          <a:p>
            <a:pPr algn="l" rtl="0"/>
            <a:r>
              <a:rPr lang="en-US" sz="2585" u="sng" dirty="0">
                <a:solidFill>
                  <a:srgbClr val="00B0F0"/>
                </a:solidFill>
              </a:rPr>
              <a:t>2.Create Supportive Environments</a:t>
            </a:r>
            <a:r>
              <a:rPr lang="en-US" dirty="0">
                <a:solidFill>
                  <a:srgbClr val="00B0F0"/>
                </a:solidFill>
              </a:rPr>
              <a:t>.</a:t>
            </a:r>
            <a:endParaRPr lang="en-US" b="0" dirty="0">
              <a:solidFill>
                <a:srgbClr val="00B0F0"/>
              </a:solidFill>
            </a:endParaRPr>
          </a:p>
          <a:p>
            <a:pPr algn="l" rtl="0"/>
            <a:r>
              <a:rPr lang="en-US" dirty="0">
                <a:solidFill>
                  <a:srgbClr val="00B0F0"/>
                </a:solidFill>
              </a:rPr>
              <a:t>3.Strengthen Community Actions.</a:t>
            </a:r>
            <a:endParaRPr lang="en-US" b="0" dirty="0">
              <a:solidFill>
                <a:srgbClr val="00B0F0"/>
              </a:solidFill>
            </a:endParaRPr>
          </a:p>
          <a:p>
            <a:pPr algn="l" rtl="0"/>
            <a:r>
              <a:rPr lang="en-US" dirty="0">
                <a:solidFill>
                  <a:srgbClr val="00B0F0"/>
                </a:solidFill>
              </a:rPr>
              <a:t>4.Develop Personal Skills.</a:t>
            </a:r>
            <a:endParaRPr lang="en-US" b="0" dirty="0">
              <a:solidFill>
                <a:srgbClr val="00B0F0"/>
              </a:solidFill>
            </a:endParaRPr>
          </a:p>
          <a:p>
            <a:pPr algn="l" rtl="0"/>
            <a:r>
              <a:rPr lang="en-US" dirty="0">
                <a:solidFill>
                  <a:srgbClr val="00B0F0"/>
                </a:solidFill>
              </a:rPr>
              <a:t>5.Re-orient Health Services.</a:t>
            </a:r>
            <a:endParaRPr 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381000"/>
            <a:ext cx="8229600" cy="1406769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Who is in charge of your health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Activity No 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6049108" cy="3798277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00B0F0"/>
                </a:solidFill>
              </a:rPr>
              <a:t>Whom do you think they are in charge of your health ?</a:t>
            </a: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Feed back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9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-228600"/>
            <a:ext cx="8229600" cy="1055077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bg1"/>
                </a:solidFill>
              </a:rPr>
              <a:t>In charge of Health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5" y="1740877"/>
            <a:ext cx="5562600" cy="3798277"/>
          </a:xfrm>
        </p:spPr>
        <p:txBody>
          <a:bodyPr/>
          <a:lstStyle/>
          <a:p>
            <a:pPr marL="422041" indent="-422041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Individuals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Families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Government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Academic instutions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 NGOs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Private sectors 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International organizations  </a:t>
            </a:r>
          </a:p>
          <a:p>
            <a:pPr marL="422041" indent="-422041">
              <a:buFont typeface="+mj-lt"/>
              <a:buAutoNum type="arabicPeriod"/>
            </a:pPr>
            <a:endParaRPr lang="en-US" sz="2954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09" y="476275"/>
            <a:ext cx="8229600" cy="10550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85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12610" y="1881554"/>
            <a:ext cx="7623986" cy="4016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54" dirty="0">
                <a:solidFill>
                  <a:srgbClr val="3671B3"/>
                </a:solidFill>
              </a:rPr>
              <a:t>                           </a:t>
            </a:r>
            <a:endParaRPr lang="ar-BH" sz="2954" dirty="0">
              <a:solidFill>
                <a:srgbClr val="3671B3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446" y="3552732"/>
            <a:ext cx="527261" cy="48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297" y="4429680"/>
            <a:ext cx="501306" cy="72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16395" y="4429680"/>
            <a:ext cx="1646605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2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0097</a:t>
            </a:r>
            <a:r>
              <a:rPr lang="en-US" sz="1662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3-32322601</a:t>
            </a:r>
          </a:p>
          <a:p>
            <a:r>
              <a:rPr lang="en-US" sz="1662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00973-39455060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1267840"/>
            <a:ext cx="5134708" cy="259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62" b="1" dirty="0">
              <a:solidFill>
                <a:srgbClr val="000099"/>
              </a:solidFill>
            </a:endParaRPr>
          </a:p>
          <a:p>
            <a:endParaRPr lang="de-DE" sz="1662" dirty="0"/>
          </a:p>
          <a:p>
            <a:endParaRPr lang="de-DE" sz="1662" dirty="0"/>
          </a:p>
          <a:p>
            <a:r>
              <a:rPr lang="en-US" sz="3200" b="1" dirty="0">
                <a:solidFill>
                  <a:srgbClr val="00B0F0"/>
                </a:solidFill>
              </a:rPr>
              <a:t>Thanks for your attention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Comment and Questions are welcomed </a:t>
            </a:r>
          </a:p>
          <a:p>
            <a:endParaRPr lang="de-DE" sz="1662" b="1" dirty="0"/>
          </a:p>
        </p:txBody>
      </p:sp>
      <p:pic>
        <p:nvPicPr>
          <p:cNvPr id="8" name="Picture 2" descr="Image result for instagra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715" y="5520890"/>
            <a:ext cx="432000" cy="3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0" y="1872809"/>
            <a:ext cx="1521070" cy="4223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552089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3abahrain3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368574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amal@aaa-bh.com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Contents </a:t>
            </a:r>
            <a:endParaRPr lang="ar-BH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3798277"/>
          </a:xfrm>
        </p:spPr>
        <p:txBody>
          <a:bodyPr/>
          <a:lstStyle/>
          <a:p>
            <a:pPr>
              <a:defRPr/>
            </a:pPr>
            <a:endParaRPr lang="en-US" b="0" dirty="0"/>
          </a:p>
          <a:p>
            <a:pPr>
              <a:defRPr/>
            </a:pPr>
            <a:endParaRPr lang="en-US" b="0" dirty="0"/>
          </a:p>
          <a:p>
            <a:pPr algn="l" rtl="0">
              <a:buFont typeface="Wingdings" panose="05000000000000000000" pitchFamily="2" charset="2"/>
              <a:buChar char="Ø"/>
              <a:defRPr/>
            </a:pPr>
            <a:r>
              <a:rPr lang="en-US" sz="3323" dirty="0">
                <a:solidFill>
                  <a:srgbClr val="00B0F0"/>
                </a:solidFill>
              </a:rPr>
              <a:t>1</a:t>
            </a:r>
            <a:r>
              <a:rPr lang="en-US" sz="3323" baseline="30000" dirty="0">
                <a:solidFill>
                  <a:srgbClr val="00B0F0"/>
                </a:solidFill>
              </a:rPr>
              <a:t>st</a:t>
            </a:r>
            <a:r>
              <a:rPr lang="en-US" sz="3323" dirty="0">
                <a:solidFill>
                  <a:srgbClr val="00B0F0"/>
                </a:solidFill>
              </a:rPr>
              <a:t> Part Health awareness</a:t>
            </a:r>
          </a:p>
          <a:p>
            <a:pPr algn="l" rtl="0">
              <a:buFont typeface="Wingdings" panose="05000000000000000000" pitchFamily="2" charset="2"/>
              <a:buChar char="Ø"/>
              <a:defRPr/>
            </a:pPr>
            <a:r>
              <a:rPr lang="en-US" sz="3323" dirty="0">
                <a:solidFill>
                  <a:srgbClr val="00B0F0"/>
                </a:solidFill>
              </a:rPr>
              <a:t>2</a:t>
            </a:r>
            <a:r>
              <a:rPr lang="en-US" sz="3323" baseline="30000" dirty="0">
                <a:solidFill>
                  <a:srgbClr val="00B0F0"/>
                </a:solidFill>
              </a:rPr>
              <a:t>nd</a:t>
            </a:r>
            <a:r>
              <a:rPr lang="en-US" sz="3323" dirty="0">
                <a:solidFill>
                  <a:srgbClr val="00B0F0"/>
                </a:solidFill>
              </a:rPr>
              <a:t> Part health and wellness initiative   </a:t>
            </a:r>
          </a:p>
          <a:p>
            <a:pPr algn="l" rtl="0">
              <a:buFont typeface="Wingdings" panose="05000000000000000000" pitchFamily="2" charset="2"/>
              <a:buChar char="Ø"/>
              <a:defRPr/>
            </a:pPr>
            <a:endParaRPr lang="en-US" sz="3323" dirty="0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6150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529862"/>
            <a:ext cx="5617405" cy="418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62" dirty="0">
                <a:solidFill>
                  <a:srgbClr val="00B0F0"/>
                </a:solidFill>
              </a:rPr>
              <a:t>Basic</a:t>
            </a:r>
          </a:p>
          <a:p>
            <a:pPr algn="ctr"/>
            <a:r>
              <a:rPr lang="en-US" sz="8862" dirty="0">
                <a:solidFill>
                  <a:srgbClr val="00B0F0"/>
                </a:solidFill>
              </a:rPr>
              <a:t>Health </a:t>
            </a:r>
          </a:p>
          <a:p>
            <a:pPr algn="ctr"/>
            <a:r>
              <a:rPr lang="en-US" sz="8862" dirty="0">
                <a:solidFill>
                  <a:srgbClr val="00B0F0"/>
                </a:solidFill>
              </a:rPr>
              <a:t>Definitions</a:t>
            </a:r>
            <a:r>
              <a:rPr lang="en-US" sz="8123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72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431"/>
            <a:ext cx="8827477" cy="1378927"/>
          </a:xfrm>
        </p:spPr>
        <p:txBody>
          <a:bodyPr/>
          <a:lstStyle/>
          <a:p>
            <a:r>
              <a:rPr lang="en-US" sz="3692" b="1" dirty="0">
                <a:solidFill>
                  <a:schemeClr val="bg1"/>
                </a:solidFill>
              </a:rPr>
              <a:t>What is health?</a:t>
            </a:r>
            <a:br>
              <a:rPr lang="en-US" sz="3692" b="1" dirty="0">
                <a:solidFill>
                  <a:schemeClr val="bg1"/>
                </a:solidFill>
              </a:rPr>
            </a:br>
            <a:r>
              <a:rPr lang="en-US" sz="3692" b="1" dirty="0">
                <a:solidFill>
                  <a:schemeClr val="bg1"/>
                </a:solidFill>
              </a:rPr>
              <a:t>Activity No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1" y="1811215"/>
            <a:ext cx="6752492" cy="3798277"/>
          </a:xfrm>
        </p:spPr>
        <p:txBody>
          <a:bodyPr/>
          <a:lstStyle/>
          <a:p>
            <a:pPr algn="just" rtl="0">
              <a:buClr>
                <a:schemeClr val="accent2"/>
              </a:buClr>
              <a:buFont typeface="Webdings" panose="05030102010509060703" pitchFamily="18" charset="2"/>
              <a:buChar char=""/>
            </a:pPr>
            <a:r>
              <a:rPr lang="en-US" sz="2585" dirty="0">
                <a:solidFill>
                  <a:srgbClr val="00B0F0"/>
                </a:solidFill>
              </a:rPr>
              <a:t>With your own words write down the answers of these questions :</a:t>
            </a:r>
          </a:p>
          <a:p>
            <a:pPr algn="just" rtl="0"/>
            <a:r>
              <a:rPr lang="en-US" sz="2585" dirty="0">
                <a:solidFill>
                  <a:srgbClr val="00B0F0"/>
                </a:solidFill>
              </a:rPr>
              <a:t>What does being  healthy mean 2 you ? </a:t>
            </a:r>
          </a:p>
          <a:p>
            <a:pPr algn="just" rtl="0"/>
            <a:r>
              <a:rPr lang="en-US" sz="2585" dirty="0">
                <a:solidFill>
                  <a:srgbClr val="00B0F0"/>
                </a:solidFill>
              </a:rPr>
              <a:t>How does it feel ? What are you able to do?</a:t>
            </a:r>
          </a:p>
          <a:p>
            <a:pPr algn="just" rtl="0"/>
            <a:r>
              <a:rPr lang="en-US" sz="2585" dirty="0">
                <a:solidFill>
                  <a:srgbClr val="00B0F0"/>
                </a:solidFill>
              </a:rPr>
              <a:t>How do you know when are u healthy ?</a:t>
            </a:r>
          </a:p>
          <a:p>
            <a:pPr algn="just" rtl="0"/>
            <a:r>
              <a:rPr lang="en-US" sz="2585" dirty="0">
                <a:solidFill>
                  <a:srgbClr val="00B0F0"/>
                </a:solidFill>
              </a:rPr>
              <a:t>Feedback from audiences</a:t>
            </a:r>
            <a:r>
              <a:rPr lang="en-US" sz="2954" dirty="0">
                <a:solidFill>
                  <a:srgbClr val="00B0F0"/>
                </a:solidFill>
              </a:rPr>
              <a:t> </a:t>
            </a:r>
            <a:endParaRPr lang="ar-BH" sz="2954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5123"/>
            <a:ext cx="8229600" cy="105507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Definition of Health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816" y="1072662"/>
            <a:ext cx="6623538" cy="3798277"/>
          </a:xfrm>
        </p:spPr>
        <p:txBody>
          <a:bodyPr>
            <a:normAutofit fontScale="92500" lnSpcReduction="20000"/>
          </a:bodyPr>
          <a:lstStyle/>
          <a:p>
            <a:endParaRPr lang="en-US" b="0" dirty="0"/>
          </a:p>
          <a:p>
            <a:endParaRPr lang="en-US" b="0" dirty="0"/>
          </a:p>
          <a:p>
            <a:pPr algn="just" rtl="0"/>
            <a:r>
              <a:rPr lang="en-US" sz="2954" dirty="0">
                <a:solidFill>
                  <a:srgbClr val="00B0F0"/>
                </a:solidFill>
              </a:rPr>
              <a:t>Health is  a state of complete physical, mental and social well-being and not merely the absence of disease or infirmity</a:t>
            </a:r>
            <a:r>
              <a:rPr lang="en-US" dirty="0">
                <a:solidFill>
                  <a:srgbClr val="00B0F0"/>
                </a:solidFill>
              </a:rPr>
              <a:t>” </a:t>
            </a:r>
            <a:r>
              <a:rPr lang="en-US" dirty="0" smtClean="0">
                <a:solidFill>
                  <a:srgbClr val="00B0F0"/>
                </a:solidFill>
              </a:rPr>
              <a:t>WHO 1948</a:t>
            </a:r>
          </a:p>
          <a:p>
            <a:pPr algn="just" rtl="0"/>
            <a:r>
              <a:rPr lang="en-US" sz="4985" dirty="0">
                <a:solidFill>
                  <a:srgbClr val="00B0F0"/>
                </a:solidFill>
              </a:rPr>
              <a:t>What do you think about this definition </a:t>
            </a:r>
          </a:p>
        </p:txBody>
      </p:sp>
    </p:spTree>
    <p:extLst>
      <p:ext uri="{BB962C8B-B14F-4D97-AF65-F5344CB8AC3E}">
        <p14:creationId xmlns:p14="http://schemas.microsoft.com/office/powerpoint/2010/main" val="24216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0449" y="243275"/>
            <a:ext cx="9344449" cy="6356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3" name="Rectangle 2"/>
          <p:cNvSpPr/>
          <p:nvPr/>
        </p:nvSpPr>
        <p:spPr>
          <a:xfrm>
            <a:off x="4924648" y="3429000"/>
            <a:ext cx="2064016" cy="77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grpSp>
        <p:nvGrpSpPr>
          <p:cNvPr id="7" name="Group 6"/>
          <p:cNvGrpSpPr/>
          <p:nvPr/>
        </p:nvGrpSpPr>
        <p:grpSpPr>
          <a:xfrm>
            <a:off x="1868422" y="399641"/>
            <a:ext cx="4972427" cy="5961186"/>
            <a:chOff x="1676400" y="-1"/>
            <a:chExt cx="5919643" cy="6686553"/>
          </a:xfrm>
        </p:grpSpPr>
        <p:pic>
          <p:nvPicPr>
            <p:cNvPr id="2056" name="Picture 8" descr="http://www.spiritradio.ie/sr_media/2013/03/Trees_With_Roots_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49108"/>
              <a:ext cx="5919643" cy="6537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s3.amazonaws.com/magnoliasoft.imageweb/bridgeman/supersize/lal30419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81" t="53948" r="47185" b="32887"/>
            <a:stretch/>
          </p:blipFill>
          <p:spPr bwMode="auto">
            <a:xfrm>
              <a:off x="4573538" y="3810000"/>
              <a:ext cx="353777" cy="605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s3.amazonaws.com/magnoliasoft.imageweb/bridgeman/supersize/lal30419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88" t="1" r="25207" b="45142"/>
            <a:stretch/>
          </p:blipFill>
          <p:spPr bwMode="auto">
            <a:xfrm>
              <a:off x="4594069" y="-1"/>
              <a:ext cx="2659811" cy="381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681877" y="5341656"/>
            <a:ext cx="1043354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845" y="5029145"/>
            <a:ext cx="178190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46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35126" y="3882772"/>
            <a:ext cx="633489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039" y="3640015"/>
            <a:ext cx="2834046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1477" b="1" dirty="0"/>
              <a:t> </a:t>
            </a:r>
            <a:r>
              <a:rPr lang="en-US" sz="1477" b="1" dirty="0"/>
              <a:t>Healthy behavior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42222" y="1379624"/>
            <a:ext cx="908538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371551" y="3838455"/>
            <a:ext cx="661398" cy="10883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27250" y="1401548"/>
            <a:ext cx="844062" cy="0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25288" y="3640015"/>
            <a:ext cx="2388946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77" b="1" dirty="0"/>
              <a:t>Un healthy behaviors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812674" y="5686445"/>
            <a:ext cx="811664" cy="4129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77384" y="6251306"/>
            <a:ext cx="3947925" cy="376385"/>
          </a:xfrm>
          <a:prstGeom prst="rect">
            <a:avLst/>
          </a:prstGeom>
          <a:solidFill>
            <a:srgbClr val="CAE67B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 err="1">
                <a:solidFill>
                  <a:srgbClr val="FF0000"/>
                </a:solidFill>
              </a:rPr>
              <a:t>Dr.Amal</a:t>
            </a:r>
            <a:r>
              <a:rPr lang="en-US" sz="1846" b="1" dirty="0">
                <a:solidFill>
                  <a:srgbClr val="FF0000"/>
                </a:solidFill>
              </a:rPr>
              <a:t> Al Jowder Model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692" y="1051798"/>
            <a:ext cx="19812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b="1" dirty="0"/>
              <a:t>Quality of life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64357" y="1063290"/>
            <a:ext cx="24384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b="1" dirty="0"/>
              <a:t>Disease and complication</a:t>
            </a:r>
            <a:endParaRPr lang="ar-BH" sz="1662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26940" y="5029145"/>
            <a:ext cx="909726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77" b="1" dirty="0"/>
              <a:t>Poverty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23638" y="5407284"/>
            <a:ext cx="1094927" cy="319639"/>
          </a:xfrm>
          <a:prstGeom prst="rect">
            <a:avLst/>
          </a:prstGeom>
          <a:solidFill>
            <a:srgbClr val="CAE67B">
              <a:alpha val="4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77" b="1" dirty="0"/>
              <a:t>Ignorance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24648" y="5938795"/>
            <a:ext cx="1476171" cy="319639"/>
          </a:xfrm>
          <a:prstGeom prst="rect">
            <a:avLst/>
          </a:prstGeom>
          <a:solidFill>
            <a:srgbClr val="CAE67B">
              <a:alpha val="4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77" b="1" dirty="0"/>
              <a:t>Unemployment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00437" y="5118583"/>
            <a:ext cx="1055084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rtl="1"/>
            <a:r>
              <a:rPr lang="en-US" sz="1477" b="1" dirty="0"/>
              <a:t>Pollution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3113" y="5561208"/>
            <a:ext cx="1092013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77" b="1" dirty="0"/>
              <a:t>Education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58459" y="6035745"/>
            <a:ext cx="1926394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ar-BH" sz="1477" b="1" dirty="0"/>
              <a:t>ا</a:t>
            </a:r>
            <a:r>
              <a:rPr lang="en-US" sz="1477" b="1" dirty="0"/>
              <a:t>Employment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56422" y="5043351"/>
            <a:ext cx="1441855" cy="546945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77" b="1" dirty="0"/>
              <a:t>Safe Environment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071" y="4827427"/>
            <a:ext cx="1252913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77" b="1" dirty="0"/>
              <a:t>Good income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45311" y="4554417"/>
            <a:ext cx="1437667" cy="546945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rtl="1"/>
            <a:r>
              <a:rPr lang="en-US" sz="1477" b="1" dirty="0"/>
              <a:t>Un healthy Housing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20192" y="4554417"/>
            <a:ext cx="1321276" cy="546945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 rtl="1"/>
            <a:r>
              <a:rPr lang="en-US" sz="1477" b="1" dirty="0"/>
              <a:t>Healthy Housing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17753" y="5510157"/>
            <a:ext cx="1045543" cy="603883"/>
          </a:xfrm>
          <a:prstGeom prst="rect">
            <a:avLst/>
          </a:prstGeom>
          <a:ln>
            <a:solidFill>
              <a:srgbClr val="CC6600"/>
            </a:solidFill>
          </a:ln>
        </p:spPr>
        <p:txBody>
          <a:bodyPr wrap="none">
            <a:spAutoFit/>
          </a:bodyPr>
          <a:lstStyle/>
          <a:p>
            <a:r>
              <a:rPr lang="en-US" sz="1662" b="1" dirty="0">
                <a:solidFill>
                  <a:schemeClr val="tx2">
                    <a:lumMod val="75000"/>
                  </a:schemeClr>
                </a:solidFill>
              </a:rPr>
              <a:t>(Creative)</a:t>
            </a:r>
            <a:endParaRPr lang="ar-BH" sz="1662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62" b="1" dirty="0"/>
          </a:p>
        </p:txBody>
      </p:sp>
      <p:sp>
        <p:nvSpPr>
          <p:cNvPr id="2053" name="Rectangle 2052"/>
          <p:cNvSpPr/>
          <p:nvPr/>
        </p:nvSpPr>
        <p:spPr>
          <a:xfrm>
            <a:off x="351692" y="2321006"/>
            <a:ext cx="1590530" cy="348109"/>
          </a:xfrm>
          <a:prstGeom prst="rect">
            <a:avLst/>
          </a:prstGeom>
          <a:ln>
            <a:solidFill>
              <a:srgbClr val="CC6600"/>
            </a:solidFill>
          </a:ln>
        </p:spPr>
        <p:txBody>
          <a:bodyPr wrap="square">
            <a:spAutoFit/>
          </a:bodyPr>
          <a:lstStyle/>
          <a:p>
            <a:r>
              <a:rPr lang="en-US" sz="1662" b="1" dirty="0">
                <a:solidFill>
                  <a:schemeClr val="tx2">
                    <a:lumMod val="75000"/>
                  </a:schemeClr>
                </a:solidFill>
              </a:rPr>
              <a:t>(Proactive)</a:t>
            </a:r>
            <a:endParaRPr lang="en-US" sz="1662" b="1" dirty="0"/>
          </a:p>
        </p:txBody>
      </p:sp>
      <p:sp>
        <p:nvSpPr>
          <p:cNvPr id="2057" name="Rectangle 2056"/>
          <p:cNvSpPr/>
          <p:nvPr/>
        </p:nvSpPr>
        <p:spPr>
          <a:xfrm>
            <a:off x="6664144" y="1827591"/>
            <a:ext cx="1743378" cy="348109"/>
          </a:xfrm>
          <a:prstGeom prst="rect">
            <a:avLst/>
          </a:prstGeom>
          <a:ln>
            <a:solidFill>
              <a:srgbClr val="CC6600"/>
            </a:solidFill>
          </a:ln>
        </p:spPr>
        <p:txBody>
          <a:bodyPr wrap="square">
            <a:spAutoFit/>
          </a:bodyPr>
          <a:lstStyle/>
          <a:p>
            <a:r>
              <a:rPr lang="ar-BH" sz="1662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62" b="1" dirty="0">
                <a:solidFill>
                  <a:schemeClr val="tx2">
                    <a:lumMod val="75000"/>
                  </a:schemeClr>
                </a:solidFill>
              </a:rPr>
              <a:t>(Reactive)</a:t>
            </a:r>
            <a:endParaRPr lang="en-US" sz="1662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295" y="4313846"/>
            <a:ext cx="2137651" cy="3763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1846" b="1" dirty="0"/>
              <a:t>Peace and security </a:t>
            </a:r>
            <a:endParaRPr lang="ar-BH" sz="1846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86789" y="5893695"/>
            <a:ext cx="1370790" cy="3481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1662" dirty="0"/>
              <a:t>Insecurity </a:t>
            </a:r>
            <a:endParaRPr lang="ar-BH" sz="1662" dirty="0"/>
          </a:p>
        </p:txBody>
      </p:sp>
    </p:spTree>
    <p:extLst>
      <p:ext uri="{BB962C8B-B14F-4D97-AF65-F5344CB8AC3E}">
        <p14:creationId xmlns:p14="http://schemas.microsoft.com/office/powerpoint/2010/main" val="19292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6" grpId="0" animBg="1"/>
      <p:bldP spid="2053" grpId="0" animBg="1"/>
      <p:bldP spid="2057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371904" cy="105507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Today definition of Health </a:t>
            </a:r>
            <a:endParaRPr lang="ar-BH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6963508" cy="41778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00B0F0"/>
                </a:solidFill>
                <a:cs typeface="+mn-cs"/>
              </a:rPr>
              <a:t>Health is a dynamic rather than abstract state</a:t>
            </a:r>
            <a:r>
              <a:rPr lang="ar-BH" dirty="0">
                <a:solidFill>
                  <a:srgbClr val="00B0F0"/>
                </a:solidFill>
                <a:cs typeface="+mn-cs"/>
              </a:rPr>
              <a:t> </a:t>
            </a:r>
            <a:r>
              <a:rPr lang="en-US" dirty="0">
                <a:solidFill>
                  <a:srgbClr val="00B0F0"/>
                </a:solidFill>
                <a:cs typeface="+mn-cs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B0F0"/>
                </a:solidFill>
                <a:cs typeface="+mn-cs"/>
              </a:rPr>
              <a:t>Health is a resource for everyday life , not an </a:t>
            </a:r>
            <a:r>
              <a:rPr lang="en-US" dirty="0" smtClean="0">
                <a:solidFill>
                  <a:srgbClr val="00B0F0"/>
                </a:solidFill>
                <a:cs typeface="+mn-cs"/>
              </a:rPr>
              <a:t>objective of </a:t>
            </a:r>
            <a:r>
              <a:rPr lang="en-US" dirty="0">
                <a:solidFill>
                  <a:srgbClr val="00B0F0"/>
                </a:solidFill>
                <a:cs typeface="+mn-cs"/>
              </a:rPr>
              <a:t>living </a:t>
            </a:r>
            <a:endParaRPr lang="ar-BH" dirty="0">
              <a:solidFill>
                <a:srgbClr val="00B0F0"/>
              </a:solidFill>
              <a:cs typeface="+mn-cs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B0F0"/>
                </a:solidFill>
                <a:cs typeface="+mn-cs"/>
              </a:rPr>
              <a:t>The spiritual dimension of health is increasingly </a:t>
            </a:r>
            <a:endParaRPr lang="en-US" dirty="0" smtClean="0">
              <a:solidFill>
                <a:srgbClr val="00B0F0"/>
              </a:solidFill>
              <a:cs typeface="+mn-cs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B0F0"/>
                </a:solidFill>
                <a:cs typeface="+mn-cs"/>
              </a:rPr>
              <a:t>recognized</a:t>
            </a:r>
            <a:endParaRPr lang="en-US" dirty="0">
              <a:solidFill>
                <a:srgbClr val="00B0F0"/>
              </a:solidFill>
              <a:cs typeface="+mn-cs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B0F0"/>
                </a:solidFill>
                <a:cs typeface="+mn-cs"/>
              </a:rPr>
              <a:t>So with such  comprehensive </a:t>
            </a:r>
            <a:r>
              <a:rPr lang="en-US" dirty="0" smtClean="0">
                <a:solidFill>
                  <a:srgbClr val="00B0F0"/>
                </a:solidFill>
                <a:cs typeface="+mn-cs"/>
              </a:rPr>
              <a:t>definition you  </a:t>
            </a:r>
            <a:r>
              <a:rPr lang="en-US" dirty="0">
                <a:solidFill>
                  <a:srgbClr val="00B0F0"/>
                </a:solidFill>
                <a:cs typeface="+mn-cs"/>
              </a:rPr>
              <a:t>may agree with me that 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  <a:cs typeface="+mn-cs"/>
              </a:rPr>
              <a:t>Health = Quality of life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74796" indent="-474796">
              <a:buFont typeface="+mj-lt"/>
              <a:buAutoNum type="arabicPeriod"/>
            </a:pP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3852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5393531" cy="10550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Components of </a:t>
            </a:r>
            <a:r>
              <a:rPr lang="en-US" b="1" dirty="0" smtClean="0">
                <a:solidFill>
                  <a:schemeClr val="bg1"/>
                </a:solidFill>
              </a:rPr>
              <a:t>Health</a:t>
            </a:r>
            <a:endParaRPr lang="ar-BH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822831" cy="4177812"/>
          </a:xfrm>
        </p:spPr>
        <p:txBody>
          <a:bodyPr>
            <a:normAutofit/>
          </a:bodyPr>
          <a:lstStyle/>
          <a:p>
            <a:pPr marL="474796" indent="-474796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Physical health</a:t>
            </a:r>
          </a:p>
          <a:p>
            <a:pPr marL="474796" indent="-474796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Mental health</a:t>
            </a:r>
          </a:p>
          <a:p>
            <a:pPr marL="474796" indent="-474796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Social health</a:t>
            </a:r>
          </a:p>
          <a:p>
            <a:pPr marL="474796" indent="-474796">
              <a:buFont typeface="+mj-lt"/>
              <a:buAutoNum type="arabicPeriod"/>
            </a:pPr>
            <a:r>
              <a:rPr lang="en-US" sz="2954" dirty="0">
                <a:solidFill>
                  <a:srgbClr val="00B0F0"/>
                </a:solidFill>
              </a:rPr>
              <a:t>Spiritual health</a:t>
            </a:r>
          </a:p>
          <a:p>
            <a:pPr marL="0" indent="0">
              <a:buNone/>
            </a:pPr>
            <a:r>
              <a:rPr lang="en-US" sz="2954" dirty="0">
                <a:solidFill>
                  <a:srgbClr val="00B0F0"/>
                </a:solidFill>
              </a:rPr>
              <a:t>Each component  can be defined as an essential part of overall health of an individual</a:t>
            </a:r>
          </a:p>
          <a:p>
            <a:pPr marL="0" indent="0">
              <a:buNone/>
            </a:pPr>
            <a:endParaRPr lang="en-US" sz="3323" dirty="0"/>
          </a:p>
        </p:txBody>
      </p:sp>
    </p:spTree>
    <p:extLst>
      <p:ext uri="{BB962C8B-B14F-4D97-AF65-F5344CB8AC3E}">
        <p14:creationId xmlns:p14="http://schemas.microsoft.com/office/powerpoint/2010/main" val="33482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138</TotalTime>
  <Words>453</Words>
  <Application>Microsoft Office PowerPoint</Application>
  <PresentationFormat>On-screen Show (4:3)</PresentationFormat>
  <Paragraphs>116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Calibri</vt:lpstr>
      <vt:lpstr>Times New Roman</vt:lpstr>
      <vt:lpstr>Webdings</vt:lpstr>
      <vt:lpstr>Wingdings</vt:lpstr>
      <vt:lpstr>ZapfEllipt BT</vt:lpstr>
      <vt:lpstr>Office Theme</vt:lpstr>
      <vt:lpstr>PowerPoint Presentation</vt:lpstr>
      <vt:lpstr>Contents </vt:lpstr>
      <vt:lpstr>PowerPoint Presentation</vt:lpstr>
      <vt:lpstr>What is health? Activity No 2 </vt:lpstr>
      <vt:lpstr>Definition of Health </vt:lpstr>
      <vt:lpstr>PowerPoint Presentation</vt:lpstr>
      <vt:lpstr>PowerPoint Presentation</vt:lpstr>
      <vt:lpstr>Today definition of Health </vt:lpstr>
      <vt:lpstr>Components of Health</vt:lpstr>
      <vt:lpstr>Factors affecting health Activity No 3 </vt:lpstr>
      <vt:lpstr>Factors affecting health </vt:lpstr>
      <vt:lpstr>Factors affecting health </vt:lpstr>
      <vt:lpstr>Wellness </vt:lpstr>
      <vt:lpstr>Wellness </vt:lpstr>
      <vt:lpstr>Health promotion </vt:lpstr>
      <vt:lpstr> ACTION AREA ACCORDING TO OTTAWA CHARTER </vt:lpstr>
      <vt:lpstr>Who is in charge of your health Activity No 4</vt:lpstr>
      <vt:lpstr> In charge of Health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Naseema Najaf</dc:creator>
  <cp:lastModifiedBy>amal@aaa-bh.com</cp:lastModifiedBy>
  <cp:revision>24</cp:revision>
  <dcterms:created xsi:type="dcterms:W3CDTF">2017-09-05T18:25:05Z</dcterms:created>
  <dcterms:modified xsi:type="dcterms:W3CDTF">2018-10-07T12:32:28Z</dcterms:modified>
</cp:coreProperties>
</file>