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94" r:id="rId4"/>
    <p:sldId id="259" r:id="rId5"/>
    <p:sldId id="281" r:id="rId6"/>
    <p:sldId id="298" r:id="rId7"/>
    <p:sldId id="283" r:id="rId8"/>
    <p:sldId id="296" r:id="rId9"/>
    <p:sldId id="284" r:id="rId10"/>
    <p:sldId id="297" r:id="rId11"/>
    <p:sldId id="299" r:id="rId12"/>
    <p:sldId id="286" r:id="rId13"/>
    <p:sldId id="287" r:id="rId14"/>
    <p:sldId id="288" r:id="rId15"/>
    <p:sldId id="262" r:id="rId16"/>
    <p:sldId id="277" r:id="rId17"/>
    <p:sldId id="276" r:id="rId18"/>
    <p:sldId id="295" r:id="rId19"/>
    <p:sldId id="265" r:id="rId20"/>
    <p:sldId id="300" r:id="rId21"/>
    <p:sldId id="30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9E0"/>
    <a:srgbClr val="6DB7EE"/>
    <a:srgbClr val="F3703B"/>
    <a:srgbClr val="6CB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5" autoAdjust="0"/>
    <p:restoredTop sz="94676"/>
  </p:normalViewPr>
  <p:slideViewPr>
    <p:cSldViewPr>
      <p:cViewPr>
        <p:scale>
          <a:sx n="61" d="100"/>
          <a:sy n="61" d="100"/>
        </p:scale>
        <p:origin x="331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877328-9855-4F6D-9966-F1002DC2D53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AD336FCA-4220-40D1-AA38-6D3C27B9B08C}">
      <dgm:prSet phldrT="[Text]"/>
      <dgm:spPr/>
      <dgm:t>
        <a:bodyPr/>
        <a:lstStyle/>
        <a:p>
          <a:r>
            <a:rPr lang="en-US" dirty="0"/>
            <a:t>Understand</a:t>
          </a:r>
        </a:p>
      </dgm:t>
    </dgm:pt>
    <dgm:pt modelId="{23CCACAB-5EB3-45B7-8C3E-DE5169ABA7CC}" type="parTrans" cxnId="{C5E88EDC-7E2A-4253-9B0F-CC345D4405FA}">
      <dgm:prSet/>
      <dgm:spPr/>
      <dgm:t>
        <a:bodyPr/>
        <a:lstStyle/>
        <a:p>
          <a:endParaRPr lang="en-US"/>
        </a:p>
      </dgm:t>
    </dgm:pt>
    <dgm:pt modelId="{895FA73B-66FF-40D1-86C6-DB01A782A214}" type="sibTrans" cxnId="{C5E88EDC-7E2A-4253-9B0F-CC345D4405FA}">
      <dgm:prSet/>
      <dgm:spPr/>
      <dgm:t>
        <a:bodyPr/>
        <a:lstStyle/>
        <a:p>
          <a:endParaRPr lang="en-US"/>
        </a:p>
      </dgm:t>
    </dgm:pt>
    <dgm:pt modelId="{A21FF2A2-F339-4ED6-81A8-4194B012F48E}">
      <dgm:prSet phldrT="[Text]"/>
      <dgm:spPr/>
      <dgm:t>
        <a:bodyPr/>
        <a:lstStyle/>
        <a:p>
          <a:r>
            <a:rPr lang="en-US" dirty="0"/>
            <a:t>Engage</a:t>
          </a:r>
        </a:p>
      </dgm:t>
    </dgm:pt>
    <dgm:pt modelId="{E7610700-A38A-43EB-8970-37221D8DB759}" type="parTrans" cxnId="{B6B4E8B9-CC02-4DE1-A51F-D83126A93A37}">
      <dgm:prSet/>
      <dgm:spPr/>
      <dgm:t>
        <a:bodyPr/>
        <a:lstStyle/>
        <a:p>
          <a:endParaRPr lang="en-US"/>
        </a:p>
      </dgm:t>
    </dgm:pt>
    <dgm:pt modelId="{7EF6CEE9-C366-4D8C-ADE7-16990996171B}" type="sibTrans" cxnId="{B6B4E8B9-CC02-4DE1-A51F-D83126A93A37}">
      <dgm:prSet/>
      <dgm:spPr/>
      <dgm:t>
        <a:bodyPr/>
        <a:lstStyle/>
        <a:p>
          <a:endParaRPr lang="en-US"/>
        </a:p>
      </dgm:t>
    </dgm:pt>
    <dgm:pt modelId="{2C34B65E-B6EA-4AD5-88A8-AFE28A99377D}">
      <dgm:prSet phldrT="[Text]"/>
      <dgm:spPr/>
      <dgm:t>
        <a:bodyPr/>
        <a:lstStyle/>
        <a:p>
          <a:r>
            <a:rPr lang="en-US" dirty="0"/>
            <a:t>Identify</a:t>
          </a:r>
        </a:p>
      </dgm:t>
    </dgm:pt>
    <dgm:pt modelId="{21E2407C-671C-4DE1-8151-A19804F605EA}" type="parTrans" cxnId="{B7347160-7E0C-44DF-B5E5-38F7569004EC}">
      <dgm:prSet/>
      <dgm:spPr/>
      <dgm:t>
        <a:bodyPr/>
        <a:lstStyle/>
        <a:p>
          <a:endParaRPr lang="en-US"/>
        </a:p>
      </dgm:t>
    </dgm:pt>
    <dgm:pt modelId="{F0A1A991-1B02-49CF-BED9-16541D85A8F8}" type="sibTrans" cxnId="{B7347160-7E0C-44DF-B5E5-38F7569004EC}">
      <dgm:prSet/>
      <dgm:spPr/>
      <dgm:t>
        <a:bodyPr/>
        <a:lstStyle/>
        <a:p>
          <a:endParaRPr lang="en-US"/>
        </a:p>
      </dgm:t>
    </dgm:pt>
    <dgm:pt modelId="{6CED6021-6343-4360-A7C7-0CCB01C6234C}" type="pres">
      <dgm:prSet presAssocID="{06877328-9855-4F6D-9966-F1002DC2D53E}" presName="compositeShape" presStyleCnt="0">
        <dgm:presLayoutVars>
          <dgm:chMax val="7"/>
          <dgm:dir/>
          <dgm:resizeHandles val="exact"/>
        </dgm:presLayoutVars>
      </dgm:prSet>
      <dgm:spPr/>
    </dgm:pt>
    <dgm:pt modelId="{BA4FC8A3-44A7-4E11-8CEC-C3BFB8A4FE8F}" type="pres">
      <dgm:prSet presAssocID="{06877328-9855-4F6D-9966-F1002DC2D53E}" presName="wedge1" presStyleLbl="node1" presStyleIdx="0" presStyleCnt="3"/>
      <dgm:spPr/>
    </dgm:pt>
    <dgm:pt modelId="{07156CB7-2872-4490-950E-011346E06253}" type="pres">
      <dgm:prSet presAssocID="{06877328-9855-4F6D-9966-F1002DC2D53E}" presName="dummy1a" presStyleCnt="0"/>
      <dgm:spPr/>
    </dgm:pt>
    <dgm:pt modelId="{58823990-656F-42B4-9AF7-6382A1F26145}" type="pres">
      <dgm:prSet presAssocID="{06877328-9855-4F6D-9966-F1002DC2D53E}" presName="dummy1b" presStyleCnt="0"/>
      <dgm:spPr/>
    </dgm:pt>
    <dgm:pt modelId="{2A5E5BA0-07CB-4276-A59D-124D6ADA027E}" type="pres">
      <dgm:prSet presAssocID="{06877328-9855-4F6D-9966-F1002DC2D53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15DAD8D-3D51-45FF-97AA-AE0F22DA77F3}" type="pres">
      <dgm:prSet presAssocID="{06877328-9855-4F6D-9966-F1002DC2D53E}" presName="wedge2" presStyleLbl="node1" presStyleIdx="1" presStyleCnt="3"/>
      <dgm:spPr/>
    </dgm:pt>
    <dgm:pt modelId="{BC0C01CE-DBF1-4C80-AE7C-1C79176B43E1}" type="pres">
      <dgm:prSet presAssocID="{06877328-9855-4F6D-9966-F1002DC2D53E}" presName="dummy2a" presStyleCnt="0"/>
      <dgm:spPr/>
    </dgm:pt>
    <dgm:pt modelId="{9A44E029-3021-4CA2-969C-D0B331A7F425}" type="pres">
      <dgm:prSet presAssocID="{06877328-9855-4F6D-9966-F1002DC2D53E}" presName="dummy2b" presStyleCnt="0"/>
      <dgm:spPr/>
    </dgm:pt>
    <dgm:pt modelId="{829B4D3E-7A09-4DC0-A075-63CF6891BACB}" type="pres">
      <dgm:prSet presAssocID="{06877328-9855-4F6D-9966-F1002DC2D53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64BB38D-10B9-47A1-B630-B44BA97BC552}" type="pres">
      <dgm:prSet presAssocID="{06877328-9855-4F6D-9966-F1002DC2D53E}" presName="wedge3" presStyleLbl="node1" presStyleIdx="2" presStyleCnt="3"/>
      <dgm:spPr/>
    </dgm:pt>
    <dgm:pt modelId="{B3D4FA33-C419-45E5-8558-52B2B89DE313}" type="pres">
      <dgm:prSet presAssocID="{06877328-9855-4F6D-9966-F1002DC2D53E}" presName="dummy3a" presStyleCnt="0"/>
      <dgm:spPr/>
    </dgm:pt>
    <dgm:pt modelId="{B8EC4766-0653-4185-B7B1-3C5A7F3332F2}" type="pres">
      <dgm:prSet presAssocID="{06877328-9855-4F6D-9966-F1002DC2D53E}" presName="dummy3b" presStyleCnt="0"/>
      <dgm:spPr/>
    </dgm:pt>
    <dgm:pt modelId="{79751E5D-8BA2-49FE-914B-66E31E6C4290}" type="pres">
      <dgm:prSet presAssocID="{06877328-9855-4F6D-9966-F1002DC2D53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79EF56C-CC3A-4A87-BAC3-41C24930F410}" type="pres">
      <dgm:prSet presAssocID="{895FA73B-66FF-40D1-86C6-DB01A782A214}" presName="arrowWedge1" presStyleLbl="fgSibTrans2D1" presStyleIdx="0" presStyleCnt="3"/>
      <dgm:spPr/>
    </dgm:pt>
    <dgm:pt modelId="{54CEEBC0-E62F-4032-A409-255CEDF3B837}" type="pres">
      <dgm:prSet presAssocID="{7EF6CEE9-C366-4D8C-ADE7-16990996171B}" presName="arrowWedge2" presStyleLbl="fgSibTrans2D1" presStyleIdx="1" presStyleCnt="3"/>
      <dgm:spPr/>
    </dgm:pt>
    <dgm:pt modelId="{631A292C-84B5-46AC-9082-5B4DAD941C56}" type="pres">
      <dgm:prSet presAssocID="{F0A1A991-1B02-49CF-BED9-16541D85A8F8}" presName="arrowWedge3" presStyleLbl="fgSibTrans2D1" presStyleIdx="2" presStyleCnt="3"/>
      <dgm:spPr/>
    </dgm:pt>
  </dgm:ptLst>
  <dgm:cxnLst>
    <dgm:cxn modelId="{DBE51111-FC83-4359-B6ED-51DF487F033D}" type="presOf" srcId="{A21FF2A2-F339-4ED6-81A8-4194B012F48E}" destId="{B15DAD8D-3D51-45FF-97AA-AE0F22DA77F3}" srcOrd="0" destOrd="0" presId="urn:microsoft.com/office/officeart/2005/8/layout/cycle8"/>
    <dgm:cxn modelId="{E8156A2B-69D1-419D-B972-919148A47492}" type="presOf" srcId="{AD336FCA-4220-40D1-AA38-6D3C27B9B08C}" destId="{BA4FC8A3-44A7-4E11-8CEC-C3BFB8A4FE8F}" srcOrd="0" destOrd="0" presId="urn:microsoft.com/office/officeart/2005/8/layout/cycle8"/>
    <dgm:cxn modelId="{BA507D32-5B41-4B73-B9CE-DD48F3B8B30E}" type="presOf" srcId="{2C34B65E-B6EA-4AD5-88A8-AFE28A99377D}" destId="{79751E5D-8BA2-49FE-914B-66E31E6C4290}" srcOrd="1" destOrd="0" presId="urn:microsoft.com/office/officeart/2005/8/layout/cycle8"/>
    <dgm:cxn modelId="{D4A03E3C-6137-4EEB-B727-71F347EE0F39}" type="presOf" srcId="{A21FF2A2-F339-4ED6-81A8-4194B012F48E}" destId="{829B4D3E-7A09-4DC0-A075-63CF6891BACB}" srcOrd="1" destOrd="0" presId="urn:microsoft.com/office/officeart/2005/8/layout/cycle8"/>
    <dgm:cxn modelId="{B7347160-7E0C-44DF-B5E5-38F7569004EC}" srcId="{06877328-9855-4F6D-9966-F1002DC2D53E}" destId="{2C34B65E-B6EA-4AD5-88A8-AFE28A99377D}" srcOrd="2" destOrd="0" parTransId="{21E2407C-671C-4DE1-8151-A19804F605EA}" sibTransId="{F0A1A991-1B02-49CF-BED9-16541D85A8F8}"/>
    <dgm:cxn modelId="{0462BE62-C3B3-4984-8423-D21126B253E4}" type="presOf" srcId="{AD336FCA-4220-40D1-AA38-6D3C27B9B08C}" destId="{2A5E5BA0-07CB-4276-A59D-124D6ADA027E}" srcOrd="1" destOrd="0" presId="urn:microsoft.com/office/officeart/2005/8/layout/cycle8"/>
    <dgm:cxn modelId="{11A107B9-4A63-45DE-96F2-52D19043F27E}" type="presOf" srcId="{06877328-9855-4F6D-9966-F1002DC2D53E}" destId="{6CED6021-6343-4360-A7C7-0CCB01C6234C}" srcOrd="0" destOrd="0" presId="urn:microsoft.com/office/officeart/2005/8/layout/cycle8"/>
    <dgm:cxn modelId="{B6B4E8B9-CC02-4DE1-A51F-D83126A93A37}" srcId="{06877328-9855-4F6D-9966-F1002DC2D53E}" destId="{A21FF2A2-F339-4ED6-81A8-4194B012F48E}" srcOrd="1" destOrd="0" parTransId="{E7610700-A38A-43EB-8970-37221D8DB759}" sibTransId="{7EF6CEE9-C366-4D8C-ADE7-16990996171B}"/>
    <dgm:cxn modelId="{0BF71ACA-7532-4324-961C-1037CF0320CE}" type="presOf" srcId="{2C34B65E-B6EA-4AD5-88A8-AFE28A99377D}" destId="{564BB38D-10B9-47A1-B630-B44BA97BC552}" srcOrd="0" destOrd="0" presId="urn:microsoft.com/office/officeart/2005/8/layout/cycle8"/>
    <dgm:cxn modelId="{C5E88EDC-7E2A-4253-9B0F-CC345D4405FA}" srcId="{06877328-9855-4F6D-9966-F1002DC2D53E}" destId="{AD336FCA-4220-40D1-AA38-6D3C27B9B08C}" srcOrd="0" destOrd="0" parTransId="{23CCACAB-5EB3-45B7-8C3E-DE5169ABA7CC}" sibTransId="{895FA73B-66FF-40D1-86C6-DB01A782A214}"/>
    <dgm:cxn modelId="{0BF6D802-A4B2-4E82-BB95-1780F1FD8420}" type="presParOf" srcId="{6CED6021-6343-4360-A7C7-0CCB01C6234C}" destId="{BA4FC8A3-44A7-4E11-8CEC-C3BFB8A4FE8F}" srcOrd="0" destOrd="0" presId="urn:microsoft.com/office/officeart/2005/8/layout/cycle8"/>
    <dgm:cxn modelId="{5F9F1DB6-C5E0-45B4-BC2A-3D6DD6CF33CE}" type="presParOf" srcId="{6CED6021-6343-4360-A7C7-0CCB01C6234C}" destId="{07156CB7-2872-4490-950E-011346E06253}" srcOrd="1" destOrd="0" presId="urn:microsoft.com/office/officeart/2005/8/layout/cycle8"/>
    <dgm:cxn modelId="{3EEBF094-509C-4C74-80B7-42078FC99755}" type="presParOf" srcId="{6CED6021-6343-4360-A7C7-0CCB01C6234C}" destId="{58823990-656F-42B4-9AF7-6382A1F26145}" srcOrd="2" destOrd="0" presId="urn:microsoft.com/office/officeart/2005/8/layout/cycle8"/>
    <dgm:cxn modelId="{4695F065-1D22-4CE8-8025-2406E9975F75}" type="presParOf" srcId="{6CED6021-6343-4360-A7C7-0CCB01C6234C}" destId="{2A5E5BA0-07CB-4276-A59D-124D6ADA027E}" srcOrd="3" destOrd="0" presId="urn:microsoft.com/office/officeart/2005/8/layout/cycle8"/>
    <dgm:cxn modelId="{39E0E92D-D869-4518-8FB8-8C74E930AAED}" type="presParOf" srcId="{6CED6021-6343-4360-A7C7-0CCB01C6234C}" destId="{B15DAD8D-3D51-45FF-97AA-AE0F22DA77F3}" srcOrd="4" destOrd="0" presId="urn:microsoft.com/office/officeart/2005/8/layout/cycle8"/>
    <dgm:cxn modelId="{FD2EC217-5792-4C7E-AE23-6056CD09F186}" type="presParOf" srcId="{6CED6021-6343-4360-A7C7-0CCB01C6234C}" destId="{BC0C01CE-DBF1-4C80-AE7C-1C79176B43E1}" srcOrd="5" destOrd="0" presId="urn:microsoft.com/office/officeart/2005/8/layout/cycle8"/>
    <dgm:cxn modelId="{282BDBED-1C64-4D16-9226-1F58B436B090}" type="presParOf" srcId="{6CED6021-6343-4360-A7C7-0CCB01C6234C}" destId="{9A44E029-3021-4CA2-969C-D0B331A7F425}" srcOrd="6" destOrd="0" presId="urn:microsoft.com/office/officeart/2005/8/layout/cycle8"/>
    <dgm:cxn modelId="{B0BA3DC9-6C5A-44B2-ACC0-B1FAFA50680D}" type="presParOf" srcId="{6CED6021-6343-4360-A7C7-0CCB01C6234C}" destId="{829B4D3E-7A09-4DC0-A075-63CF6891BACB}" srcOrd="7" destOrd="0" presId="urn:microsoft.com/office/officeart/2005/8/layout/cycle8"/>
    <dgm:cxn modelId="{F03A73C5-2909-4AB7-9C0A-1817F8808CC9}" type="presParOf" srcId="{6CED6021-6343-4360-A7C7-0CCB01C6234C}" destId="{564BB38D-10B9-47A1-B630-B44BA97BC552}" srcOrd="8" destOrd="0" presId="urn:microsoft.com/office/officeart/2005/8/layout/cycle8"/>
    <dgm:cxn modelId="{26BECAB9-C694-4EF8-850C-F57D43B008D9}" type="presParOf" srcId="{6CED6021-6343-4360-A7C7-0CCB01C6234C}" destId="{B3D4FA33-C419-45E5-8558-52B2B89DE313}" srcOrd="9" destOrd="0" presId="urn:microsoft.com/office/officeart/2005/8/layout/cycle8"/>
    <dgm:cxn modelId="{23E93CAA-A1D8-4E70-842A-C336FD1C9220}" type="presParOf" srcId="{6CED6021-6343-4360-A7C7-0CCB01C6234C}" destId="{B8EC4766-0653-4185-B7B1-3C5A7F3332F2}" srcOrd="10" destOrd="0" presId="urn:microsoft.com/office/officeart/2005/8/layout/cycle8"/>
    <dgm:cxn modelId="{9E8C08AC-F489-42A2-82B1-466B5C7CBD8C}" type="presParOf" srcId="{6CED6021-6343-4360-A7C7-0CCB01C6234C}" destId="{79751E5D-8BA2-49FE-914B-66E31E6C4290}" srcOrd="11" destOrd="0" presId="urn:microsoft.com/office/officeart/2005/8/layout/cycle8"/>
    <dgm:cxn modelId="{A41F64C3-1F68-412A-AAA4-2BD0C332CD3C}" type="presParOf" srcId="{6CED6021-6343-4360-A7C7-0CCB01C6234C}" destId="{C79EF56C-CC3A-4A87-BAC3-41C24930F410}" srcOrd="12" destOrd="0" presId="urn:microsoft.com/office/officeart/2005/8/layout/cycle8"/>
    <dgm:cxn modelId="{ED2BC474-C557-4BD3-972C-90EF9994AC9A}" type="presParOf" srcId="{6CED6021-6343-4360-A7C7-0CCB01C6234C}" destId="{54CEEBC0-E62F-4032-A409-255CEDF3B837}" srcOrd="13" destOrd="0" presId="urn:microsoft.com/office/officeart/2005/8/layout/cycle8"/>
    <dgm:cxn modelId="{83A9B4A7-1F91-4E1E-9B36-3B1E22FCB600}" type="presParOf" srcId="{6CED6021-6343-4360-A7C7-0CCB01C6234C}" destId="{631A292C-84B5-46AC-9082-5B4DAD941C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FC8A3-44A7-4E11-8CEC-C3BFB8A4FE8F}">
      <dsp:nvSpPr>
        <dsp:cNvPr id="0" name=""/>
        <dsp:cNvSpPr/>
      </dsp:nvSpPr>
      <dsp:spPr>
        <a:xfrm>
          <a:off x="1323213" y="247649"/>
          <a:ext cx="3200400" cy="320040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</a:t>
          </a:r>
        </a:p>
      </dsp:txBody>
      <dsp:txXfrm>
        <a:off x="3009899" y="925830"/>
        <a:ext cx="1143000" cy="952500"/>
      </dsp:txXfrm>
    </dsp:sp>
    <dsp:sp modelId="{B15DAD8D-3D51-45FF-97AA-AE0F22DA77F3}">
      <dsp:nvSpPr>
        <dsp:cNvPr id="0" name=""/>
        <dsp:cNvSpPr/>
      </dsp:nvSpPr>
      <dsp:spPr>
        <a:xfrm>
          <a:off x="1257299" y="361949"/>
          <a:ext cx="3200400" cy="320040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Engage</a:t>
          </a:r>
        </a:p>
      </dsp:txBody>
      <dsp:txXfrm>
        <a:off x="2019300" y="2438400"/>
        <a:ext cx="1714500" cy="838200"/>
      </dsp:txXfrm>
    </dsp:sp>
    <dsp:sp modelId="{564BB38D-10B9-47A1-B630-B44BA97BC552}">
      <dsp:nvSpPr>
        <dsp:cNvPr id="0" name=""/>
        <dsp:cNvSpPr/>
      </dsp:nvSpPr>
      <dsp:spPr>
        <a:xfrm>
          <a:off x="1191386" y="247649"/>
          <a:ext cx="3200400" cy="320040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Identify</a:t>
          </a:r>
        </a:p>
      </dsp:txBody>
      <dsp:txXfrm>
        <a:off x="1562099" y="925830"/>
        <a:ext cx="1143000" cy="952500"/>
      </dsp:txXfrm>
    </dsp:sp>
    <dsp:sp modelId="{C79EF56C-CC3A-4A87-BAC3-41C24930F410}">
      <dsp:nvSpPr>
        <dsp:cNvPr id="0" name=""/>
        <dsp:cNvSpPr/>
      </dsp:nvSpPr>
      <dsp:spPr>
        <a:xfrm>
          <a:off x="1125357" y="49529"/>
          <a:ext cx="3596640" cy="359664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EEBC0-E62F-4032-A409-255CEDF3B837}">
      <dsp:nvSpPr>
        <dsp:cNvPr id="0" name=""/>
        <dsp:cNvSpPr/>
      </dsp:nvSpPr>
      <dsp:spPr>
        <a:xfrm>
          <a:off x="1059179" y="163627"/>
          <a:ext cx="3596640" cy="359664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A292C-84B5-46AC-9082-5B4DAD941C56}">
      <dsp:nvSpPr>
        <dsp:cNvPr id="0" name=""/>
        <dsp:cNvSpPr/>
      </dsp:nvSpPr>
      <dsp:spPr>
        <a:xfrm>
          <a:off x="993002" y="49529"/>
          <a:ext cx="3596640" cy="359664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3FF4-BE5F-4DA7-9A32-D545B93ADD1E}" type="datetimeFigureOut">
              <a:rPr lang="en-GB" smtClean="0"/>
              <a:t>16/01/2020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1E565-96AA-4605-A9E6-A69A73B31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0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6864" cy="216024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501008"/>
            <a:ext cx="7776864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2" y="3356992"/>
            <a:ext cx="4284476" cy="7200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561284"/>
            <a:ext cx="7775575" cy="1512168"/>
          </a:xfrm>
        </p:spPr>
        <p:txBody>
          <a:bodyPr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de-AT" dirty="0"/>
              <a:t>Click to edit Master author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9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76872"/>
            <a:ext cx="7903790" cy="3821939"/>
          </a:xfrm>
        </p:spPr>
        <p:txBody>
          <a:bodyPr/>
          <a:lstStyle>
            <a:lvl1pPr>
              <a:defRPr>
                <a:solidFill>
                  <a:srgbClr val="078AC5"/>
                </a:solidFill>
              </a:defRPr>
            </a:lvl1pPr>
            <a:lvl2pPr marL="514350" indent="-18288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8572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001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5430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8460432" y="6525344"/>
            <a:ext cx="216024" cy="216024"/>
          </a:xfrm>
          <a:prstGeom prst="roundRect">
            <a:avLst/>
          </a:prstGeom>
          <a:solidFill>
            <a:srgbClr val="069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D312A47-7E72-4E7E-93A5-46C5674DBF6C}" type="slidenum">
              <a:rPr lang="en-US" sz="120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314739" y="7819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2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37B0-6666-794E-AD57-730DA930B5B2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A539-800A-B24F-B67B-F51DF7321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0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UNIDObeta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twitter.com/UNIDO" TargetMode="External"/><Relationship Id="rId12" Type="http://schemas.openxmlformats.org/officeDocument/2006/relationships/hyperlink" Target="https://www.linkedin.com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UNIDO.HQ" TargetMode="External"/><Relationship Id="rId11" Type="http://schemas.openxmlformats.org/officeDocument/2006/relationships/hyperlink" Target="http://www.unido.org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s://www.flickr.com/photos/unido" TargetMode="External"/><Relationship Id="rId4" Type="http://schemas.openxmlformats.org/officeDocument/2006/relationships/theme" Target="../theme/theme1.xml"/><Relationship Id="rId9" Type="http://schemas.openxmlformats.org/officeDocument/2006/relationships/hyperlink" Target="https://www.instagram.com/unido_newsro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144"/>
            <a:ext cx="9144000" cy="4453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24744"/>
            <a:ext cx="7903790" cy="109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62831"/>
            <a:ext cx="7903790" cy="3902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292080" y="6525344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hlinkClick r:id="rId6"/>
          </p:cNvPr>
          <p:cNvSpPr/>
          <p:nvPr userDrawn="1"/>
        </p:nvSpPr>
        <p:spPr>
          <a:xfrm>
            <a:off x="5364088" y="6525344"/>
            <a:ext cx="216024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hlinkClick r:id="rId7"/>
          </p:cNvPr>
          <p:cNvSpPr/>
          <p:nvPr userDrawn="1"/>
        </p:nvSpPr>
        <p:spPr>
          <a:xfrm>
            <a:off x="6012160" y="6525344"/>
            <a:ext cx="288032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hlinkClick r:id="rId8"/>
          </p:cNvPr>
          <p:cNvSpPr/>
          <p:nvPr userDrawn="1"/>
        </p:nvSpPr>
        <p:spPr>
          <a:xfrm>
            <a:off x="6372200" y="6525344"/>
            <a:ext cx="288032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9"/>
          </p:cNvPr>
          <p:cNvSpPr/>
          <p:nvPr userDrawn="1"/>
        </p:nvSpPr>
        <p:spPr>
          <a:xfrm>
            <a:off x="7092280" y="6525344"/>
            <a:ext cx="288032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hlinkClick r:id="rId10"/>
          </p:cNvPr>
          <p:cNvSpPr/>
          <p:nvPr userDrawn="1"/>
        </p:nvSpPr>
        <p:spPr>
          <a:xfrm>
            <a:off x="6732240" y="6525344"/>
            <a:ext cx="288032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596336" y="6525344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hlinkClick r:id="rId11"/>
          </p:cNvPr>
          <p:cNvSpPr/>
          <p:nvPr userDrawn="1"/>
        </p:nvSpPr>
        <p:spPr>
          <a:xfrm>
            <a:off x="7452320" y="6525344"/>
            <a:ext cx="864096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hlinkClick r:id="rId12"/>
          </p:cNvPr>
          <p:cNvSpPr/>
          <p:nvPr userDrawn="1"/>
        </p:nvSpPr>
        <p:spPr>
          <a:xfrm>
            <a:off x="5724128" y="6525344"/>
            <a:ext cx="216024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header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" y="0"/>
            <a:ext cx="9147688" cy="96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4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698DF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698DF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Marketing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501008"/>
            <a:ext cx="7776864" cy="1147192"/>
          </a:xfrm>
        </p:spPr>
        <p:txBody>
          <a:bodyPr>
            <a:normAutofit/>
          </a:bodyPr>
          <a:lstStyle/>
          <a:p>
            <a:r>
              <a:rPr lang="de-DE" dirty="0"/>
              <a:t>Enterprise Development &amp; Investment Promotion </a:t>
            </a:r>
            <a:r>
              <a:rPr lang="de-DE" dirty="0" err="1"/>
              <a:t>Program</a:t>
            </a:r>
            <a:endParaRPr lang="de-DE" dirty="0"/>
          </a:p>
          <a:p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UNIDO ITPO Bahrain / AICEI </a:t>
            </a:r>
          </a:p>
        </p:txBody>
      </p:sp>
    </p:spTree>
    <p:extLst>
      <p:ext uri="{BB962C8B-B14F-4D97-AF65-F5344CB8AC3E}">
        <p14:creationId xmlns:p14="http://schemas.microsoft.com/office/powerpoint/2010/main" val="2769372075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F72D63-AA87-446F-96E5-143A098D84A5}"/>
              </a:ext>
            </a:extLst>
          </p:cNvPr>
          <p:cNvSpPr txBox="1">
            <a:spLocks/>
          </p:cNvSpPr>
          <p:nvPr/>
        </p:nvSpPr>
        <p:spPr>
          <a:xfrm>
            <a:off x="477939" y="660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Case Study: Cartier Love Bracelet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 – Printed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1EC67-B4F8-4BDB-B3CE-D748FAFF6964}"/>
              </a:ext>
            </a:extLst>
          </p:cNvPr>
          <p:cNvSpPr txBox="1"/>
          <p:nvPr/>
        </p:nvSpPr>
        <p:spPr>
          <a:xfrm>
            <a:off x="0" y="2353578"/>
            <a:ext cx="327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1. Identify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Ambitious professionals</a:t>
            </a:r>
          </a:p>
          <a:p>
            <a:pPr algn="ctr"/>
            <a:r>
              <a:rPr lang="en-US" sz="1400" dirty="0"/>
              <a:t>Gift givers</a:t>
            </a:r>
          </a:p>
          <a:p>
            <a:pPr algn="ctr"/>
            <a:r>
              <a:rPr lang="en-US" sz="1400" dirty="0"/>
              <a:t>Social individuals</a:t>
            </a:r>
          </a:p>
          <a:p>
            <a:pPr algn="ctr"/>
            <a:r>
              <a:rPr lang="en-US" sz="1400" dirty="0"/>
              <a:t>Appreciate high end watches</a:t>
            </a:r>
          </a:p>
          <a:p>
            <a:pPr algn="ctr"/>
            <a:r>
              <a:rPr lang="en-US" sz="1400" dirty="0"/>
              <a:t>Medium – High Income</a:t>
            </a:r>
          </a:p>
          <a:p>
            <a:pPr algn="ctr"/>
            <a:r>
              <a:rPr lang="en-US" sz="1400" dirty="0"/>
              <a:t>Associate Rolex with certain values: </a:t>
            </a:r>
          </a:p>
          <a:p>
            <a:pPr algn="ctr"/>
            <a:r>
              <a:rPr lang="en-US" sz="1400" dirty="0"/>
              <a:t>Timeless, Royalty, Prestige, Success</a:t>
            </a:r>
          </a:p>
          <a:p>
            <a:pPr algn="ctr"/>
            <a:r>
              <a:rPr lang="en-US" sz="1400" dirty="0"/>
              <a:t>Brand conscious</a:t>
            </a:r>
          </a:p>
          <a:p>
            <a:pPr algn="ctr"/>
            <a:endParaRPr lang="en-US" sz="1400" dirty="0"/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B6345-F15A-491A-8F4D-D9E840E1C121}"/>
              </a:ext>
            </a:extLst>
          </p:cNvPr>
          <p:cNvSpPr txBox="1"/>
          <p:nvPr/>
        </p:nvSpPr>
        <p:spPr>
          <a:xfrm>
            <a:off x="3097251" y="2343097"/>
            <a:ext cx="2971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2. Understand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Consider watch a statement</a:t>
            </a:r>
          </a:p>
          <a:p>
            <a:pPr algn="ctr"/>
            <a:r>
              <a:rPr lang="en-US" sz="1400" dirty="0"/>
              <a:t>Purchase of brand, not product</a:t>
            </a:r>
          </a:p>
          <a:p>
            <a:pPr algn="ctr"/>
            <a:r>
              <a:rPr lang="en-US" sz="1400" dirty="0"/>
              <a:t>Less mechanically literate</a:t>
            </a:r>
          </a:p>
          <a:p>
            <a:pPr algn="ctr"/>
            <a:r>
              <a:rPr lang="en-US" sz="1400" dirty="0"/>
              <a:t>Less product focused</a:t>
            </a:r>
          </a:p>
          <a:p>
            <a:pPr algn="ctr"/>
            <a:r>
              <a:rPr lang="en-US" sz="1400" dirty="0"/>
              <a:t>More fashion conscious</a:t>
            </a:r>
          </a:p>
          <a:p>
            <a:pPr algn="ctr"/>
            <a:r>
              <a:rPr lang="en-US" sz="1400" dirty="0"/>
              <a:t>Relate Rolex ownership with own</a:t>
            </a:r>
          </a:p>
          <a:p>
            <a:pPr algn="ctr"/>
            <a:r>
              <a:rPr lang="en-US" sz="1400" dirty="0"/>
              <a:t>success / prestige  / value</a:t>
            </a: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076CC-E72B-4399-9E33-23D561244044}"/>
              </a:ext>
            </a:extLst>
          </p:cNvPr>
          <p:cNvSpPr txBox="1"/>
          <p:nvPr/>
        </p:nvSpPr>
        <p:spPr>
          <a:xfrm>
            <a:off x="5867400" y="2377739"/>
            <a:ext cx="29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3. Engage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High / fixed / increasing prices</a:t>
            </a:r>
          </a:p>
          <a:p>
            <a:pPr algn="ctr"/>
            <a:r>
              <a:rPr lang="en-US" sz="1400" dirty="0"/>
              <a:t>Excellent packaging</a:t>
            </a:r>
          </a:p>
          <a:p>
            <a:pPr algn="ctr"/>
            <a:r>
              <a:rPr lang="en-US" sz="1400" dirty="0"/>
              <a:t>Don’t mention product specs</a:t>
            </a:r>
          </a:p>
          <a:p>
            <a:pPr algn="ctr"/>
            <a:r>
              <a:rPr lang="en-US" sz="1400" dirty="0"/>
              <a:t>Associate brand with royal activities</a:t>
            </a:r>
          </a:p>
          <a:p>
            <a:pPr algn="ctr"/>
            <a:r>
              <a:rPr lang="en-US" sz="1400" dirty="0"/>
              <a:t>Use classic advertising techniques</a:t>
            </a:r>
          </a:p>
          <a:p>
            <a:pPr algn="ctr"/>
            <a:r>
              <a:rPr lang="en-US" sz="1400" dirty="0"/>
              <a:t>Avoids trends</a:t>
            </a:r>
          </a:p>
          <a:p>
            <a:pPr algn="ctr"/>
            <a:r>
              <a:rPr lang="en-US" sz="1400" dirty="0"/>
              <a:t>Position itself as the “King” </a:t>
            </a:r>
          </a:p>
          <a:p>
            <a:pPr algn="ctr"/>
            <a:r>
              <a:rPr lang="en-US" sz="1400" dirty="0"/>
              <a:t>of watches. 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045360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199E0"/>
                </a:solidFill>
              </a:rPr>
              <a:t>Various Methods </a:t>
            </a:r>
            <a:r>
              <a:rPr lang="de-DE" dirty="0"/>
              <a:t>on Marketing</a:t>
            </a:r>
            <a:br>
              <a:rPr lang="de-DE" dirty="0"/>
            </a:br>
            <a:r>
              <a:rPr lang="de-DE" sz="2100" dirty="0">
                <a:solidFill>
                  <a:schemeClr val="bg2">
                    <a:lumMod val="50000"/>
                  </a:schemeClr>
                </a:solidFill>
              </a:rPr>
              <a:t>Differentiation / Innovation / Niche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895600"/>
            <a:ext cx="7903790" cy="3821939"/>
          </a:xfrm>
        </p:spPr>
        <p:txBody>
          <a:bodyPr>
            <a:normAutofit/>
          </a:bodyPr>
          <a:lstStyle/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You can market any product in a completely new way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Unique applications, distribution channels, and user experiences 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Unique images, emotions, values, and inherent meaning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Unique positioning, pricing, packaging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Tailor-made / value-add to product</a:t>
            </a:r>
            <a:r>
              <a:rPr lang="de-DE" altLang="x-none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...etc.</a:t>
            </a:r>
            <a:endParaRPr lang="en-US" altLang="x-none" dirty="0">
              <a:solidFill>
                <a:schemeClr val="bg2">
                  <a:lumMod val="50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92778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1AD49-8658-4348-99A5-A3E83DD01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332" y="1715742"/>
            <a:ext cx="2549620" cy="4532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D1FB8-01DA-4B38-B2A3-36713ABC7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22" y="1715743"/>
            <a:ext cx="2549620" cy="45326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C1D20A-4120-4F6B-8E34-28CC62B0B803}"/>
              </a:ext>
            </a:extLst>
          </p:cNvPr>
          <p:cNvSpPr txBox="1">
            <a:spLocks/>
          </p:cNvSpPr>
          <p:nvPr/>
        </p:nvSpPr>
        <p:spPr>
          <a:xfrm>
            <a:off x="533400" y="60959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Similar Products, Different  Approaches:  </a:t>
            </a:r>
            <a:r>
              <a:rPr lang="en-US" sz="2400" b="1" i="1" dirty="0">
                <a:solidFill>
                  <a:srgbClr val="0199E0"/>
                </a:solidFill>
              </a:rPr>
              <a:t>Values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Source - Snapchat</a:t>
            </a:r>
          </a:p>
        </p:txBody>
      </p:sp>
    </p:spTree>
    <p:extLst>
      <p:ext uri="{BB962C8B-B14F-4D97-AF65-F5344CB8AC3E}">
        <p14:creationId xmlns:p14="http://schemas.microsoft.com/office/powerpoint/2010/main" val="10425380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D9855C-A3FB-4912-B93C-DB63A8198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32"/>
          <a:stretch/>
        </p:blipFill>
        <p:spPr>
          <a:xfrm>
            <a:off x="3007721" y="3051120"/>
            <a:ext cx="5632706" cy="346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D17E0-A6DD-43FB-B488-DE5BCE066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" y="1733495"/>
            <a:ext cx="3285165" cy="18479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F6201-7FD9-47EB-BE6D-3A5791111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00" y="3943295"/>
            <a:ext cx="3285165" cy="18479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8F25AFF-0E40-4949-943D-42F6986EFF49}"/>
              </a:ext>
            </a:extLst>
          </p:cNvPr>
          <p:cNvSpPr txBox="1">
            <a:spLocks/>
          </p:cNvSpPr>
          <p:nvPr/>
        </p:nvSpPr>
        <p:spPr>
          <a:xfrm>
            <a:off x="533400" y="60959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Similar Products, Different  Approaches:  </a:t>
            </a:r>
            <a:r>
              <a:rPr lang="en-US" sz="2400" b="1" i="1" dirty="0">
                <a:solidFill>
                  <a:srgbClr val="0199E0"/>
                </a:solidFill>
              </a:rPr>
              <a:t>Emotions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Source –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Youtube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/ TV</a:t>
            </a:r>
          </a:p>
        </p:txBody>
      </p:sp>
    </p:spTree>
    <p:extLst>
      <p:ext uri="{BB962C8B-B14F-4D97-AF65-F5344CB8AC3E}">
        <p14:creationId xmlns:p14="http://schemas.microsoft.com/office/powerpoint/2010/main" val="347432329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D03A7-1FB5-422D-81A7-60F47049A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3" b="12427"/>
          <a:stretch/>
        </p:blipFill>
        <p:spPr>
          <a:xfrm>
            <a:off x="2873103" y="1728776"/>
            <a:ext cx="3299097" cy="45196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81D601-2A10-4CBC-ACE4-BDA787F29ECA}"/>
              </a:ext>
            </a:extLst>
          </p:cNvPr>
          <p:cNvSpPr txBox="1">
            <a:spLocks/>
          </p:cNvSpPr>
          <p:nvPr/>
        </p:nvSpPr>
        <p:spPr>
          <a:xfrm>
            <a:off x="533400" y="60959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Similar Products, Different  Approaches:  </a:t>
            </a:r>
            <a:r>
              <a:rPr lang="en-US" sz="2400" b="1" i="1" dirty="0">
                <a:solidFill>
                  <a:srgbClr val="0199E0"/>
                </a:solidFill>
              </a:rPr>
              <a:t>Usage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Source - Instagram</a:t>
            </a:r>
          </a:p>
        </p:txBody>
      </p:sp>
    </p:spTree>
    <p:extLst>
      <p:ext uri="{BB962C8B-B14F-4D97-AF65-F5344CB8AC3E}">
        <p14:creationId xmlns:p14="http://schemas.microsoft.com/office/powerpoint/2010/main" val="65326367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752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1. Identifying the Market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27705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Demographics</a:t>
            </a:r>
          </a:p>
          <a:p>
            <a:r>
              <a:rPr lang="en-US" dirty="0"/>
              <a:t>Competitor Profiles</a:t>
            </a:r>
          </a:p>
          <a:p>
            <a:r>
              <a:rPr lang="en-US" dirty="0"/>
              <a:t>Market Share</a:t>
            </a:r>
          </a:p>
          <a:p>
            <a:r>
              <a:rPr lang="en-US" dirty="0"/>
              <a:t>General Economic Factors</a:t>
            </a:r>
          </a:p>
        </p:txBody>
      </p:sp>
    </p:spTree>
    <p:extLst>
      <p:ext uri="{BB962C8B-B14F-4D97-AF65-F5344CB8AC3E}">
        <p14:creationId xmlns:p14="http://schemas.microsoft.com/office/powerpoint/2010/main" val="1391673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8499" y="1943735"/>
            <a:ext cx="7772400" cy="1470025"/>
          </a:xfrm>
        </p:spPr>
        <p:txBody>
          <a:bodyPr/>
          <a:lstStyle/>
          <a:p>
            <a:r>
              <a:rPr lang="en-US" dirty="0"/>
              <a:t>Targeting the Right Demographic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66640" y="3218640"/>
          <a:ext cx="7191560" cy="1531620"/>
        </p:xfrm>
        <a:graphic>
          <a:graphicData uri="http://schemas.openxmlformats.org/drawingml/2006/table">
            <a:tbl>
              <a:tblPr/>
              <a:tblGrid>
                <a:gridCol w="373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6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gender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race (ethnicity)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age (date of birth)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household income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home ownership (length of residence, home size, mortgage)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disabilities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education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employment status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children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location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type of car(s)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marital status (head of household, spouse)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savings, cd, 401k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597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2. Understanding the Market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  <a:p>
            <a:r>
              <a:rPr lang="en-US" dirty="0"/>
              <a:t>Observation</a:t>
            </a:r>
          </a:p>
          <a:p>
            <a:r>
              <a:rPr lang="en-US" dirty="0"/>
              <a:t>Feedback</a:t>
            </a:r>
          </a:p>
        </p:txBody>
      </p:sp>
      <p:pic>
        <p:nvPicPr>
          <p:cNvPr id="5" name="Picture 4" descr="d7ff518f-e00c-4f42-9c1c-fc4f0f2012b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98" y="339135"/>
            <a:ext cx="1221887" cy="1272102"/>
          </a:xfrm>
          <a:prstGeom prst="rect">
            <a:avLst/>
          </a:prstGeom>
        </p:spPr>
      </p:pic>
      <p:pic>
        <p:nvPicPr>
          <p:cNvPr id="6" name="Picture 5" descr="Unido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9" y="339135"/>
            <a:ext cx="1371600" cy="11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4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3. Engaging with the Market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  <a:p>
            <a:r>
              <a:rPr lang="en-US" dirty="0"/>
              <a:t>Approaches</a:t>
            </a:r>
          </a:p>
          <a:p>
            <a:r>
              <a:rPr lang="en-US" dirty="0"/>
              <a:t>Mediums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37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Marketing Tools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141621" cy="601579"/>
          </a:xfrm>
        </p:spPr>
        <p:txBody>
          <a:bodyPr/>
          <a:lstStyle/>
          <a:p>
            <a:r>
              <a:rPr lang="en-US" dirty="0"/>
              <a:t>Banners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35642" y="3818848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Signboards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63739" y="5102216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Lamp Posts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124200" y="4670821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Twitter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358064" y="4638825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Publications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65485" y="1686761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Google Search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550695" y="1006225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Instagram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744835" y="1501583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Facebook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853374" y="1760540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Snapchat</a:t>
            </a:r>
            <a:endParaRPr lang="en-US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31962" y="3108070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Word of Mouth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009787" y="5450614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Partnerships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160864" y="2966875"/>
            <a:ext cx="2141621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Freebies</a:t>
            </a:r>
          </a:p>
        </p:txBody>
      </p:sp>
      <p:pic>
        <p:nvPicPr>
          <p:cNvPr id="18" name="Picture 17" descr="d7ff518f-e00c-4f42-9c1c-fc4f0f2012b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98" y="339135"/>
            <a:ext cx="1221887" cy="12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5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Summary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de-DE" dirty="0"/>
              <a:t>Marketing</a:t>
            </a:r>
          </a:p>
          <a:p>
            <a:pPr marL="0" indent="0">
              <a:spcBef>
                <a:spcPts val="500"/>
              </a:spcBef>
              <a:buNone/>
            </a:pPr>
            <a:endParaRPr lang="de-DE" dirty="0"/>
          </a:p>
          <a:p>
            <a:pPr>
              <a:lnSpc>
                <a:spcPct val="100000"/>
              </a:lnSpc>
              <a:spcBef>
                <a:spcPts val="500"/>
              </a:spcBef>
              <a:defRPr/>
            </a:pP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Defines the Marketing cycle</a:t>
            </a:r>
          </a:p>
          <a:p>
            <a:pPr>
              <a:lnSpc>
                <a:spcPct val="100000"/>
              </a:lnSpc>
              <a:spcBef>
                <a:spcPts val="500"/>
              </a:spcBef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Case studies covering strong international brands</a:t>
            </a:r>
          </a:p>
          <a:p>
            <a:pPr>
              <a:lnSpc>
                <a:spcPct val="100000"/>
              </a:lnSpc>
              <a:spcBef>
                <a:spcPts val="500"/>
              </a:spcBef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Different methods on marketing the same products</a:t>
            </a:r>
          </a:p>
          <a:p>
            <a:pPr>
              <a:lnSpc>
                <a:spcPct val="100000"/>
              </a:lnSpc>
              <a:spcBef>
                <a:spcPts val="500"/>
              </a:spcBef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Importance of value marketing over price marketing</a:t>
            </a:r>
          </a:p>
          <a:p>
            <a:pPr lvl="1"/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110190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Successful Examples: </a:t>
            </a:r>
            <a:r>
              <a:rPr lang="en-US" dirty="0" err="1"/>
              <a:t>Bateel</a:t>
            </a:r>
            <a:r>
              <a:rPr lang="en-US" dirty="0"/>
              <a:t> </a:t>
            </a:r>
          </a:p>
        </p:txBody>
      </p:sp>
      <p:pic>
        <p:nvPicPr>
          <p:cNvPr id="6" name="Picture 5" descr="Macintosh HD:Users:AbdulRahman:Downloads:attachments (1):Screenshot_20160522-094253.png">
            <a:extLst>
              <a:ext uri="{FF2B5EF4-FFF2-40B4-BE49-F238E27FC236}">
                <a16:creationId xmlns:a16="http://schemas.microsoft.com/office/drawing/2014/main" id="{55D824BF-DED4-4348-B7FB-13D2D678E8A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r="15270" b="20612"/>
          <a:stretch/>
        </p:blipFill>
        <p:spPr bwMode="auto">
          <a:xfrm>
            <a:off x="533399" y="3870823"/>
            <a:ext cx="5442858" cy="23013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Macintosh HD:Users:AbdulRahman:Downloads:20151128_134715.jpg">
            <a:extLst>
              <a:ext uri="{FF2B5EF4-FFF2-40B4-BE49-F238E27FC236}">
                <a16:creationId xmlns:a16="http://schemas.microsoft.com/office/drawing/2014/main" id="{113C7493-262D-415E-A59F-B908AEA3B92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9117"/>
          <a:stretch/>
        </p:blipFill>
        <p:spPr bwMode="auto">
          <a:xfrm rot="5400000">
            <a:off x="104759" y="2105041"/>
            <a:ext cx="2667003" cy="180972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</p:pic>
      <p:pic>
        <p:nvPicPr>
          <p:cNvPr id="8" name="Picture 7" descr="Macintosh HD:Users:AbdulRahman:Downloads:20151128_134749.jpg">
            <a:extLst>
              <a:ext uri="{FF2B5EF4-FFF2-40B4-BE49-F238E27FC236}">
                <a16:creationId xmlns:a16="http://schemas.microsoft.com/office/drawing/2014/main" id="{648F70AF-8452-4DF9-B713-558B35C57B3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r="9794"/>
          <a:stretch/>
        </p:blipFill>
        <p:spPr bwMode="auto">
          <a:xfrm rot="5400000">
            <a:off x="2204894" y="2105043"/>
            <a:ext cx="2667004" cy="1809721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16E27-FE8F-4D5F-9037-732CBDD4461D}"/>
              </a:ext>
            </a:extLst>
          </p:cNvPr>
          <p:cNvSpPr txBox="1"/>
          <p:nvPr/>
        </p:nvSpPr>
        <p:spPr>
          <a:xfrm>
            <a:off x="4572000" y="1739867"/>
            <a:ext cx="4272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Marketed as a high end Arabic luxury sweet</a:t>
            </a:r>
          </a:p>
          <a:p>
            <a:r>
              <a:rPr lang="en-US" sz="1400" dirty="0"/>
              <a:t>Innovative recipes with quality Arabic dates</a:t>
            </a:r>
          </a:p>
          <a:p>
            <a:r>
              <a:rPr lang="en-US" sz="1400" dirty="0"/>
              <a:t>Focus on gift giving and quality packaging</a:t>
            </a:r>
          </a:p>
          <a:p>
            <a:r>
              <a:rPr lang="en-US" sz="1400" dirty="0"/>
              <a:t>Retail shop in City Center with exceptional standards</a:t>
            </a:r>
          </a:p>
          <a:p>
            <a:r>
              <a:rPr lang="en-US" sz="1400" dirty="0"/>
              <a:t>Positioned as a substitute for expensive chocolates</a:t>
            </a:r>
          </a:p>
          <a:p>
            <a:r>
              <a:rPr lang="en-US" sz="1400" dirty="0"/>
              <a:t>Targeting high income, tourist, and expat markets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3252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Successful Examples: </a:t>
            </a:r>
            <a:r>
              <a:rPr lang="en-US" dirty="0" err="1"/>
              <a:t>AlGhalia</a:t>
            </a:r>
            <a:r>
              <a:rPr lang="en-US" dirty="0"/>
              <a:t> Farms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16E27-FE8F-4D5F-9037-732CBDD4461D}"/>
              </a:ext>
            </a:extLst>
          </p:cNvPr>
          <p:cNvSpPr txBox="1"/>
          <p:nvPr/>
        </p:nvSpPr>
        <p:spPr>
          <a:xfrm>
            <a:off x="4541729" y="1985512"/>
            <a:ext cx="42726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Marketed as local “naturally grown” salad</a:t>
            </a:r>
          </a:p>
          <a:p>
            <a:r>
              <a:rPr lang="en-US" sz="1400" dirty="0"/>
              <a:t>Focus on creating international quality of branding</a:t>
            </a:r>
          </a:p>
          <a:p>
            <a:r>
              <a:rPr lang="en-US" sz="1400" dirty="0"/>
              <a:t>Focus on presenting quality and health certifications</a:t>
            </a:r>
          </a:p>
          <a:p>
            <a:r>
              <a:rPr lang="en-US" sz="1400" dirty="0"/>
              <a:t>Offer a ready made salad – value add</a:t>
            </a:r>
          </a:p>
          <a:p>
            <a:r>
              <a:rPr lang="en-US" sz="1400" dirty="0"/>
              <a:t>On display in hypermarkets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0" name="Picture 9" descr="Macintosh HD:Users:AbdulRahman:Desktop:Screen Shot 2016-05-22 at 10.09.58 AM.png">
            <a:extLst>
              <a:ext uri="{FF2B5EF4-FFF2-40B4-BE49-F238E27FC236}">
                <a16:creationId xmlns:a16="http://schemas.microsoft.com/office/drawing/2014/main" id="{02F27C19-A14B-40A2-B784-4D367350F6C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22" y="3818759"/>
            <a:ext cx="4108520" cy="219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AbdulRahman:Downloads:attachments:20160501_185942.jpg">
            <a:extLst>
              <a:ext uri="{FF2B5EF4-FFF2-40B4-BE49-F238E27FC236}">
                <a16:creationId xmlns:a16="http://schemas.microsoft.com/office/drawing/2014/main" id="{95B366B1-6A68-4D72-A4E5-F415B6046F0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4" r="3793"/>
          <a:stretch/>
        </p:blipFill>
        <p:spPr bwMode="auto">
          <a:xfrm rot="10800000">
            <a:off x="299356" y="2013748"/>
            <a:ext cx="3938046" cy="3610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750836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Incorrect Ideas </a:t>
            </a:r>
            <a:r>
              <a:rPr lang="de-DE" dirty="0"/>
              <a:t>on Marketing</a:t>
            </a:r>
            <a:br>
              <a:rPr lang="de-DE" dirty="0"/>
            </a:br>
            <a:r>
              <a:rPr lang="de-DE" sz="2100" dirty="0">
                <a:solidFill>
                  <a:schemeClr val="bg2">
                    <a:lumMod val="50000"/>
                  </a:schemeClr>
                </a:solidFill>
              </a:rPr>
              <a:t>Myths &amp; False Statements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895600"/>
            <a:ext cx="7903790" cy="3821939"/>
          </a:xfrm>
        </p:spPr>
        <p:txBody>
          <a:bodyPr>
            <a:normAutofit/>
          </a:bodyPr>
          <a:lstStyle/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Marketing is advertising (only)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Marketing can be done once business is running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Marketing plan can be addressed later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Marketing does not need a budget</a:t>
            </a:r>
          </a:p>
          <a:p>
            <a:r>
              <a:rPr lang="en-US" altLang="x-none" dirty="0">
                <a:solidFill>
                  <a:schemeClr val="bg2">
                    <a:lumMod val="50000"/>
                  </a:schemeClr>
                </a:solidFill>
                <a:ea typeface="ＭＳ Ｐゴシック" charset="-128"/>
              </a:rPr>
              <a:t>Social media posts are considered enough</a:t>
            </a:r>
          </a:p>
          <a:p>
            <a:pPr marL="0" indent="0" algn="just">
              <a:lnSpc>
                <a:spcPct val="125000"/>
              </a:lnSpc>
              <a:buNone/>
            </a:pP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86958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695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 is Marketing?</a:t>
            </a:r>
            <a:endParaRPr lang="de-DE" sz="2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7CE20AD-DFD1-4503-A22E-0E920AD26D84}"/>
              </a:ext>
            </a:extLst>
          </p:cNvPr>
          <p:cNvSpPr txBox="1">
            <a:spLocks/>
          </p:cNvSpPr>
          <p:nvPr/>
        </p:nvSpPr>
        <p:spPr>
          <a:xfrm>
            <a:off x="666750" y="2299732"/>
            <a:ext cx="6400800" cy="4177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78A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i="1" dirty="0">
                <a:solidFill>
                  <a:schemeClr val="bg2">
                    <a:lumMod val="50000"/>
                  </a:schemeClr>
                </a:solidFill>
              </a:rPr>
              <a:t>A Complete Cycle: </a:t>
            </a:r>
          </a:p>
          <a:p>
            <a:pPr marL="0" indent="0">
              <a:buNone/>
            </a:pPr>
            <a:endParaRPr lang="en-US" sz="25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1. Market Identification</a:t>
            </a:r>
          </a:p>
          <a:p>
            <a:pPr marL="0" indent="0">
              <a:buNone/>
            </a:pP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2. Market Understanding</a:t>
            </a:r>
          </a:p>
          <a:p>
            <a:pPr marL="0" indent="0">
              <a:buNone/>
            </a:pP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3. Market Engagement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3AB68F7-43D7-42DA-820B-535DE4B3B7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795169"/>
              </p:ext>
            </p:extLst>
          </p:nvPr>
        </p:nvGraphicFramePr>
        <p:xfrm>
          <a:off x="3581400" y="1676400"/>
          <a:ext cx="5715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6A990A2-5EE6-4D61-B991-E4066FA298B2}"/>
              </a:ext>
            </a:extLst>
          </p:cNvPr>
          <p:cNvSpPr txBox="1"/>
          <p:nvPr/>
        </p:nvSpPr>
        <p:spPr>
          <a:xfrm>
            <a:off x="666750" y="264640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Strategy / Plan / Vision /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78E2F-EC54-4A39-8779-436E16EEE6A5}"/>
              </a:ext>
            </a:extLst>
          </p:cNvPr>
          <p:cNvSpPr txBox="1"/>
          <p:nvPr/>
        </p:nvSpPr>
        <p:spPr>
          <a:xfrm>
            <a:off x="666750" y="3560497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Target Market / Competitors / Economy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43ED5-064A-46EF-BC7A-293993CE605B}"/>
              </a:ext>
            </a:extLst>
          </p:cNvPr>
          <p:cNvSpPr txBox="1"/>
          <p:nvPr/>
        </p:nvSpPr>
        <p:spPr>
          <a:xfrm>
            <a:off x="666750" y="4471020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Research / Observation / Feedback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32199-99D3-4BE8-A3BA-C088B9B72C4E}"/>
              </a:ext>
            </a:extLst>
          </p:cNvPr>
          <p:cNvSpPr txBox="1"/>
          <p:nvPr/>
        </p:nvSpPr>
        <p:spPr>
          <a:xfrm>
            <a:off x="666750" y="5345251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Marketing tools &amp; approaches </a:t>
            </a:r>
          </a:p>
        </p:txBody>
      </p:sp>
    </p:spTree>
    <p:extLst>
      <p:ext uri="{BB962C8B-B14F-4D97-AF65-F5344CB8AC3E}">
        <p14:creationId xmlns:p14="http://schemas.microsoft.com/office/powerpoint/2010/main" val="16502588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/>
          <a:stretch/>
        </p:blipFill>
        <p:spPr>
          <a:xfrm>
            <a:off x="477939" y="2012282"/>
            <a:ext cx="8089900" cy="42259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A94B85-DE74-43F5-A1F8-77926B77EA35}"/>
              </a:ext>
            </a:extLst>
          </p:cNvPr>
          <p:cNvSpPr txBox="1">
            <a:spLocks/>
          </p:cNvSpPr>
          <p:nvPr/>
        </p:nvSpPr>
        <p:spPr>
          <a:xfrm>
            <a:off x="477939" y="660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Case Study: Evian Water Bottles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 – Printed Media</a:t>
            </a:r>
          </a:p>
        </p:txBody>
      </p:sp>
    </p:spTree>
    <p:extLst>
      <p:ext uri="{BB962C8B-B14F-4D97-AF65-F5344CB8AC3E}">
        <p14:creationId xmlns:p14="http://schemas.microsoft.com/office/powerpoint/2010/main" val="952282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F72D63-AA87-446F-96E5-143A098D84A5}"/>
              </a:ext>
            </a:extLst>
          </p:cNvPr>
          <p:cNvSpPr txBox="1">
            <a:spLocks/>
          </p:cNvSpPr>
          <p:nvPr/>
        </p:nvSpPr>
        <p:spPr>
          <a:xfrm>
            <a:off x="477939" y="660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Case Study: Evian Bottled Water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 – Printed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1EC67-B4F8-4BDB-B3CE-D748FAFF6964}"/>
              </a:ext>
            </a:extLst>
          </p:cNvPr>
          <p:cNvSpPr txBox="1"/>
          <p:nvPr/>
        </p:nvSpPr>
        <p:spPr>
          <a:xfrm>
            <a:off x="0" y="2353578"/>
            <a:ext cx="3276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1. Identify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Middle aged / Seniors</a:t>
            </a:r>
          </a:p>
          <a:p>
            <a:pPr algn="ctr"/>
            <a:r>
              <a:rPr lang="en-US" sz="1400" dirty="0"/>
              <a:t>Uncompromising</a:t>
            </a:r>
          </a:p>
          <a:p>
            <a:pPr algn="ctr"/>
            <a:r>
              <a:rPr lang="en-US" sz="1400" dirty="0"/>
              <a:t>Focus on health &amp; wellness</a:t>
            </a:r>
          </a:p>
          <a:p>
            <a:pPr algn="ctr"/>
            <a:r>
              <a:rPr lang="en-US" sz="1400" dirty="0"/>
              <a:t>Educated</a:t>
            </a:r>
          </a:p>
          <a:p>
            <a:pPr algn="ctr"/>
            <a:r>
              <a:rPr lang="en-US" sz="1400" dirty="0"/>
              <a:t>Professional / Employed</a:t>
            </a:r>
          </a:p>
          <a:p>
            <a:pPr algn="ctr"/>
            <a:r>
              <a:rPr lang="en-US" sz="1400" dirty="0"/>
              <a:t>High purchasing power</a:t>
            </a:r>
          </a:p>
          <a:p>
            <a:pPr algn="ctr"/>
            <a:endParaRPr lang="en-US" sz="1400" dirty="0"/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B6345-F15A-491A-8F4D-D9E840E1C121}"/>
              </a:ext>
            </a:extLst>
          </p:cNvPr>
          <p:cNvSpPr txBox="1"/>
          <p:nvPr/>
        </p:nvSpPr>
        <p:spPr>
          <a:xfrm>
            <a:off x="3097251" y="2343097"/>
            <a:ext cx="2971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2. Understand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Emotionally committed to health</a:t>
            </a:r>
          </a:p>
          <a:p>
            <a:pPr algn="ctr"/>
            <a:r>
              <a:rPr lang="en-US" sz="1400" dirty="0"/>
              <a:t>No wavering / focus on habits</a:t>
            </a:r>
          </a:p>
          <a:p>
            <a:pPr algn="ctr"/>
            <a:r>
              <a:rPr lang="en-US" sz="1400" dirty="0"/>
              <a:t>Associate Evian with the best health and quality</a:t>
            </a:r>
          </a:p>
          <a:p>
            <a:pPr algn="ctr"/>
            <a:r>
              <a:rPr lang="en-US" sz="1400" dirty="0"/>
              <a:t> Investment in body</a:t>
            </a:r>
          </a:p>
          <a:p>
            <a:pPr algn="ctr"/>
            <a:r>
              <a:rPr lang="en-US" sz="1400" dirty="0"/>
              <a:t>Health focus = less price sensitive</a:t>
            </a:r>
          </a:p>
          <a:p>
            <a:pPr algn="ctr"/>
            <a:r>
              <a:rPr lang="en-US" sz="1400" dirty="0"/>
              <a:t>May have intrinsic worry over old age</a:t>
            </a:r>
          </a:p>
          <a:p>
            <a:pPr algn="ctr"/>
            <a:r>
              <a:rPr lang="en-US" sz="1400" dirty="0"/>
              <a:t>Social status seekers / promoters</a:t>
            </a: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076CC-E72B-4399-9E33-23D561244044}"/>
              </a:ext>
            </a:extLst>
          </p:cNvPr>
          <p:cNvSpPr txBox="1"/>
          <p:nvPr/>
        </p:nvSpPr>
        <p:spPr>
          <a:xfrm>
            <a:off x="5943600" y="2338920"/>
            <a:ext cx="2971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3. Engage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High price</a:t>
            </a:r>
          </a:p>
          <a:p>
            <a:pPr algn="ctr"/>
            <a:r>
              <a:rPr lang="en-US" sz="1400" dirty="0"/>
              <a:t>Highlight images of baby health</a:t>
            </a:r>
          </a:p>
          <a:p>
            <a:pPr algn="ctr"/>
            <a:r>
              <a:rPr lang="en-US" sz="1400" dirty="0"/>
              <a:t>Imply longer healthier life “live young”</a:t>
            </a:r>
          </a:p>
          <a:p>
            <a:pPr algn="ctr"/>
            <a:r>
              <a:rPr lang="en-US" sz="1400" dirty="0"/>
              <a:t>Addresses underlying concern behind health worries</a:t>
            </a:r>
          </a:p>
          <a:p>
            <a:pPr algn="ctr"/>
            <a:r>
              <a:rPr lang="en-US" sz="1400" dirty="0"/>
              <a:t>Innovative bottling/packaging</a:t>
            </a:r>
          </a:p>
          <a:p>
            <a:pPr algn="ctr"/>
            <a:r>
              <a:rPr lang="en-US" sz="1400" dirty="0"/>
              <a:t>Available in most high end stores</a:t>
            </a:r>
          </a:p>
          <a:p>
            <a:pPr algn="ctr"/>
            <a:endParaRPr lang="en-US" sz="1400" dirty="0"/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sz="1400" dirty="0"/>
              <a:t> 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88245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b="12059"/>
          <a:stretch/>
        </p:blipFill>
        <p:spPr>
          <a:xfrm>
            <a:off x="4730073" y="1945158"/>
            <a:ext cx="3050617" cy="4207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b="11621"/>
          <a:stretch/>
        </p:blipFill>
        <p:spPr>
          <a:xfrm>
            <a:off x="1093212" y="1945158"/>
            <a:ext cx="3021588" cy="420788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7E10E75-2980-4118-BA18-8446BD593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F72D63-AA87-446F-96E5-143A098D84A5}"/>
              </a:ext>
            </a:extLst>
          </p:cNvPr>
          <p:cNvSpPr txBox="1">
            <a:spLocks/>
          </p:cNvSpPr>
          <p:nvPr/>
        </p:nvSpPr>
        <p:spPr>
          <a:xfrm>
            <a:off x="477939" y="660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Case Study: Cartier Love Bracelet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 – Instagram</a:t>
            </a:r>
          </a:p>
        </p:txBody>
      </p:sp>
    </p:spTree>
    <p:extLst>
      <p:ext uri="{BB962C8B-B14F-4D97-AF65-F5344CB8AC3E}">
        <p14:creationId xmlns:p14="http://schemas.microsoft.com/office/powerpoint/2010/main" val="1557658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DF72D63-AA87-446F-96E5-143A098D84A5}"/>
              </a:ext>
            </a:extLst>
          </p:cNvPr>
          <p:cNvSpPr txBox="1">
            <a:spLocks/>
          </p:cNvSpPr>
          <p:nvPr/>
        </p:nvSpPr>
        <p:spPr>
          <a:xfrm>
            <a:off x="477939" y="660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Case Study: Cartier Love Bracelet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 – Printed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1EC67-B4F8-4BDB-B3CE-D748FAFF6964}"/>
              </a:ext>
            </a:extLst>
          </p:cNvPr>
          <p:cNvSpPr txBox="1"/>
          <p:nvPr/>
        </p:nvSpPr>
        <p:spPr>
          <a:xfrm>
            <a:off x="0" y="2353578"/>
            <a:ext cx="3276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1. Identify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Couples  / Loved ones / Newly Married</a:t>
            </a:r>
          </a:p>
          <a:p>
            <a:pPr algn="ctr"/>
            <a:r>
              <a:rPr lang="en-US" sz="1400" dirty="0"/>
              <a:t>Appreciate high end </a:t>
            </a:r>
            <a:r>
              <a:rPr lang="en-US" sz="1400" dirty="0" err="1"/>
              <a:t>jewellery</a:t>
            </a:r>
            <a:endParaRPr lang="en-US" sz="1400" dirty="0"/>
          </a:p>
          <a:p>
            <a:pPr algn="ctr"/>
            <a:r>
              <a:rPr lang="en-US" sz="1400" dirty="0"/>
              <a:t>Value the Cartier brand</a:t>
            </a:r>
          </a:p>
          <a:p>
            <a:pPr algn="ctr"/>
            <a:r>
              <a:rPr lang="en-US" sz="1400" dirty="0"/>
              <a:t>Associate Cartier with certain values: </a:t>
            </a:r>
          </a:p>
          <a:p>
            <a:pPr algn="ctr"/>
            <a:r>
              <a:rPr lang="en-US" sz="1400" dirty="0"/>
              <a:t>Classic, elegant, international, expensive</a:t>
            </a:r>
          </a:p>
          <a:p>
            <a:pPr algn="ctr"/>
            <a:r>
              <a:rPr lang="en-US" sz="1400" dirty="0"/>
              <a:t>Educated</a:t>
            </a:r>
          </a:p>
          <a:p>
            <a:pPr algn="ctr"/>
            <a:r>
              <a:rPr lang="en-US" sz="1400" dirty="0"/>
              <a:t>Brand conscious</a:t>
            </a:r>
          </a:p>
          <a:p>
            <a:pPr algn="ctr"/>
            <a:r>
              <a:rPr lang="en-US" sz="1400" dirty="0"/>
              <a:t>Socially Active</a:t>
            </a:r>
          </a:p>
          <a:p>
            <a:pPr algn="ctr"/>
            <a:r>
              <a:rPr lang="en-US" sz="1400" dirty="0"/>
              <a:t>Medium – High Income</a:t>
            </a:r>
          </a:p>
          <a:p>
            <a:pPr algn="ctr"/>
            <a:r>
              <a:rPr lang="en-US" sz="1400" dirty="0"/>
              <a:t>Uncompromising</a:t>
            </a: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B6345-F15A-491A-8F4D-D9E840E1C121}"/>
              </a:ext>
            </a:extLst>
          </p:cNvPr>
          <p:cNvSpPr txBox="1"/>
          <p:nvPr/>
        </p:nvSpPr>
        <p:spPr>
          <a:xfrm>
            <a:off x="3097251" y="2343097"/>
            <a:ext cx="2971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2. Understand</a:t>
            </a:r>
          </a:p>
          <a:p>
            <a:pPr algn="ctr"/>
            <a:endParaRPr lang="en-US" dirty="0">
              <a:solidFill>
                <a:srgbClr val="0199E0"/>
              </a:solidFill>
            </a:endParaRPr>
          </a:p>
          <a:p>
            <a:pPr algn="ctr"/>
            <a:r>
              <a:rPr lang="en-US" sz="1400" dirty="0"/>
              <a:t>Purchasers :</a:t>
            </a:r>
          </a:p>
          <a:p>
            <a:pPr algn="ctr"/>
            <a:r>
              <a:rPr lang="en-US" sz="1400" dirty="0"/>
              <a:t>Gift-givers</a:t>
            </a:r>
          </a:p>
          <a:p>
            <a:pPr algn="ctr"/>
            <a:r>
              <a:rPr lang="en-US" sz="1400" dirty="0"/>
              <a:t>See value in brand as prestigious</a:t>
            </a:r>
          </a:p>
          <a:p>
            <a:pPr algn="ctr"/>
            <a:r>
              <a:rPr lang="en-US" sz="1400" dirty="0"/>
              <a:t>See product as display of love</a:t>
            </a:r>
          </a:p>
          <a:p>
            <a:pPr algn="ctr"/>
            <a:r>
              <a:rPr lang="en-US" sz="1400" dirty="0"/>
              <a:t>Exhibits generosity of buyer</a:t>
            </a:r>
          </a:p>
          <a:p>
            <a:pPr algn="ctr"/>
            <a:r>
              <a:rPr lang="en-US" sz="1400" dirty="0"/>
              <a:t>Exhibits abundance of buyer</a:t>
            </a:r>
          </a:p>
          <a:p>
            <a:pPr algn="ctr"/>
            <a:r>
              <a:rPr lang="en-US" sz="1400" dirty="0"/>
              <a:t>Less tied to product specifications</a:t>
            </a:r>
          </a:p>
          <a:p>
            <a:pPr algn="ctr"/>
            <a:r>
              <a:rPr lang="en-US" sz="1400" dirty="0"/>
              <a:t>Less product literate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Users: </a:t>
            </a:r>
          </a:p>
          <a:p>
            <a:pPr algn="ctr"/>
            <a:r>
              <a:rPr lang="en-US" sz="1400" dirty="0"/>
              <a:t>Sees product as display of love</a:t>
            </a:r>
          </a:p>
          <a:p>
            <a:pPr algn="ctr"/>
            <a:r>
              <a:rPr lang="en-US" sz="1400" dirty="0"/>
              <a:t>End user influence on choice</a:t>
            </a:r>
          </a:p>
          <a:p>
            <a:pPr algn="ctr"/>
            <a:r>
              <a:rPr lang="en-US" sz="1400" dirty="0"/>
              <a:t>End user encouraged to flaunt product</a:t>
            </a:r>
          </a:p>
          <a:p>
            <a:pPr algn="ctr"/>
            <a:endParaRPr lang="en-US" sz="1400" dirty="0"/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076CC-E72B-4399-9E33-23D561244044}"/>
              </a:ext>
            </a:extLst>
          </p:cNvPr>
          <p:cNvSpPr txBox="1"/>
          <p:nvPr/>
        </p:nvSpPr>
        <p:spPr>
          <a:xfrm>
            <a:off x="5943600" y="2338920"/>
            <a:ext cx="2971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99E0"/>
                </a:solidFill>
              </a:rPr>
              <a:t>3. Engage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High / fixed / increasing prices</a:t>
            </a:r>
          </a:p>
          <a:p>
            <a:pPr algn="ctr"/>
            <a:r>
              <a:rPr lang="en-US" sz="1400" dirty="0"/>
              <a:t>Excellent packaging</a:t>
            </a:r>
          </a:p>
          <a:p>
            <a:pPr algn="ctr"/>
            <a:r>
              <a:rPr lang="en-US" sz="1400" dirty="0"/>
              <a:t>Fast/little interaction with customer</a:t>
            </a:r>
          </a:p>
          <a:p>
            <a:pPr algn="ctr"/>
            <a:r>
              <a:rPr lang="en-US" sz="1400" dirty="0"/>
              <a:t>Variety of choices/colors</a:t>
            </a:r>
          </a:p>
          <a:p>
            <a:pPr algn="ctr"/>
            <a:r>
              <a:rPr lang="en-US" sz="1400" dirty="0"/>
              <a:t>No marketing of product specs</a:t>
            </a:r>
          </a:p>
          <a:p>
            <a:pPr algn="ctr"/>
            <a:r>
              <a:rPr lang="en-US" sz="1400" dirty="0"/>
              <a:t>Position product as “love bracelet”</a:t>
            </a:r>
          </a:p>
          <a:p>
            <a:pPr algn="ctr"/>
            <a:r>
              <a:rPr lang="en-US" sz="1400" dirty="0"/>
              <a:t>Address end users with marketing</a:t>
            </a:r>
          </a:p>
          <a:p>
            <a:pPr algn="ctr"/>
            <a:r>
              <a:rPr lang="en-US" sz="1400" dirty="0"/>
              <a:t>Utilize the brand name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Ultimately:</a:t>
            </a:r>
          </a:p>
          <a:p>
            <a:pPr algn="ctr"/>
            <a:r>
              <a:rPr lang="en-US" sz="1400" dirty="0"/>
              <a:t> Infiltrate the </a:t>
            </a:r>
            <a:r>
              <a:rPr lang="en-US" sz="1400" dirty="0" err="1"/>
              <a:t>diamong</a:t>
            </a:r>
            <a:r>
              <a:rPr lang="en-US" sz="1400" dirty="0"/>
              <a:t> ring business. 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500326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193"/>
          <a:stretch/>
        </p:blipFill>
        <p:spPr>
          <a:xfrm>
            <a:off x="3886200" y="2418027"/>
            <a:ext cx="5029200" cy="3755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2" y="2012282"/>
            <a:ext cx="3143901" cy="41853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D6E8BC-5B74-4B4D-A968-87C4244A1CB3}"/>
              </a:ext>
            </a:extLst>
          </p:cNvPr>
          <p:cNvSpPr txBox="1">
            <a:spLocks/>
          </p:cNvSpPr>
          <p:nvPr/>
        </p:nvSpPr>
        <p:spPr>
          <a:xfrm>
            <a:off x="477939" y="660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Case Study: Rolex Luxury Watches</a:t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 – Online Advertisements</a:t>
            </a:r>
          </a:p>
        </p:txBody>
      </p:sp>
    </p:spTree>
    <p:extLst>
      <p:ext uri="{BB962C8B-B14F-4D97-AF65-F5344CB8AC3E}">
        <p14:creationId xmlns:p14="http://schemas.microsoft.com/office/powerpoint/2010/main" val="1371287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815</Words>
  <Application>Microsoft Office PowerPoint</Application>
  <PresentationFormat>On-screen Show (4:3)</PresentationFormat>
  <Paragraphs>207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1_Office Theme</vt:lpstr>
      <vt:lpstr>Marketing</vt:lpstr>
      <vt:lpstr>Presentation Summary</vt:lpstr>
      <vt:lpstr>Incorrect Ideas on Marketing Myths &amp; False Statements</vt:lpstr>
      <vt:lpstr>What is Marketing?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Various Methods on Marketing Differentiation / Innovation / Niche</vt:lpstr>
      <vt:lpstr>PowerPoint Presentation</vt:lpstr>
      <vt:lpstr>PowerPoint Presentation</vt:lpstr>
      <vt:lpstr>PowerPoint Presentation</vt:lpstr>
      <vt:lpstr>1. Identifying the Market</vt:lpstr>
      <vt:lpstr>Targeting the Right Demographic </vt:lpstr>
      <vt:lpstr>2. Understanding the Market</vt:lpstr>
      <vt:lpstr>3. Engaging with the Market </vt:lpstr>
      <vt:lpstr>Marketing Tools</vt:lpstr>
      <vt:lpstr>Successful Examples: Bateel </vt:lpstr>
      <vt:lpstr>Successful Examples: AlGhalia Farms</vt:lpstr>
    </vt:vector>
  </TitlesOfParts>
  <Company>UNIDO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for UNIDP PCP Kyrgyzstan: Initial findings for feedback and consultation</dc:title>
  <dc:creator>HARAGUCHI, Nobuya</dc:creator>
  <cp:lastModifiedBy>Abdulrahman Alawadhi</cp:lastModifiedBy>
  <cp:revision>555</cp:revision>
  <cp:lastPrinted>2020-01-14T06:15:04Z</cp:lastPrinted>
  <dcterms:created xsi:type="dcterms:W3CDTF">2017-08-30T09:56:57Z</dcterms:created>
  <dcterms:modified xsi:type="dcterms:W3CDTF">2020-01-19T07:22:24Z</dcterms:modified>
</cp:coreProperties>
</file>