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  <p:sldMasterId id="2147483653" r:id="rId4"/>
    <p:sldMasterId id="2147483654" r:id="rId5"/>
    <p:sldMasterId id="2147483655" r:id="rId6"/>
    <p:sldMasterId id="2147483656" r:id="rId7"/>
    <p:sldMasterId id="2147483657" r:id="rId8"/>
  </p:sldMasterIdLst>
  <p:sldIdLst>
    <p:sldId id="256" r:id="rId9"/>
    <p:sldId id="257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4">
          <p15:clr>
            <a:srgbClr val="A4A3A4"/>
          </p15:clr>
        </p15:guide>
        <p15:guide id="2" pos="43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646464"/>
    <a:srgbClr val="646400"/>
    <a:srgbClr val="969696"/>
    <a:srgbClr val="333333"/>
    <a:srgbClr val="ABF5FF"/>
    <a:srgbClr val="2C973E"/>
    <a:srgbClr val="336699"/>
    <a:srgbClr val="91278F"/>
    <a:srgbClr val="00A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66" y="72"/>
      </p:cViewPr>
      <p:guideLst>
        <p:guide orient="horz" pos="564"/>
        <p:guide pos="43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3079750" y="552450"/>
            <a:ext cx="6057900" cy="2590800"/>
          </a:xfrm>
          <a:custGeom>
            <a:avLst/>
            <a:gdLst/>
            <a:ahLst/>
            <a:cxnLst>
              <a:cxn ang="0">
                <a:pos x="0" y="1632"/>
              </a:cxn>
              <a:cxn ang="0">
                <a:pos x="3816" y="0"/>
              </a:cxn>
              <a:cxn ang="0">
                <a:pos x="3816" y="496"/>
              </a:cxn>
              <a:cxn ang="0">
                <a:pos x="0" y="1632"/>
              </a:cxn>
            </a:cxnLst>
            <a:rect l="0" t="0" r="r" b="b"/>
            <a:pathLst>
              <a:path w="3816" h="1632">
                <a:moveTo>
                  <a:pt x="0" y="1632"/>
                </a:moveTo>
                <a:lnTo>
                  <a:pt x="3816" y="0"/>
                </a:lnTo>
                <a:lnTo>
                  <a:pt x="3816" y="496"/>
                </a:lnTo>
                <a:lnTo>
                  <a:pt x="0" y="163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59113" y="3457575"/>
            <a:ext cx="5543550" cy="908050"/>
          </a:xfrm>
        </p:spPr>
        <p:txBody>
          <a:bodyPr tIns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62288" y="4354513"/>
            <a:ext cx="5541962" cy="1019175"/>
          </a:xfrm>
        </p:spPr>
        <p:txBody>
          <a:bodyPr/>
          <a:lstStyle>
            <a:lvl1pPr marL="0" indent="0">
              <a:lnSpc>
                <a:spcPct val="85000"/>
              </a:lnSpc>
              <a:buFont typeface="Arial" charset="0"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125" name="Picture 5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3400" y="6030913"/>
            <a:ext cx="1909763" cy="428625"/>
          </a:xfrm>
          <a:prstGeom prst="rect">
            <a:avLst/>
          </a:prstGeom>
          <a:noFill/>
        </p:spPr>
      </p:pic>
      <p:sp>
        <p:nvSpPr>
          <p:cNvPr id="5126" name="AutoShape 6"/>
          <p:cNvSpPr>
            <a:spLocks noChangeArrowheads="1"/>
          </p:cNvSpPr>
          <p:nvPr/>
        </p:nvSpPr>
        <p:spPr bwMode="auto">
          <a:xfrm rot="5400000">
            <a:off x="-120649" y="1274762"/>
            <a:ext cx="3313112" cy="3071813"/>
          </a:xfrm>
          <a:prstGeom prst="triangle">
            <a:avLst>
              <a:gd name="adj" fmla="val 60227"/>
            </a:avLst>
          </a:prstGeom>
          <a:blipFill dpi="0" rotWithShape="0">
            <a:blip r:embed="rId3" cstate="print"/>
            <a:srcRect/>
            <a:stretch>
              <a:fillRect r="-11536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457200"/>
            <a:ext cx="2058988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457200"/>
            <a:ext cx="6024562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34363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500188"/>
            <a:ext cx="8235950" cy="42148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00188"/>
            <a:ext cx="4041775" cy="421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00188"/>
            <a:ext cx="4041775" cy="421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457200"/>
            <a:ext cx="2058988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457200"/>
            <a:ext cx="6024562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882650"/>
            <a:ext cx="2058988" cy="5243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882650"/>
            <a:ext cx="6024562" cy="52435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00188"/>
            <a:ext cx="4041775" cy="421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00188"/>
            <a:ext cx="4041775" cy="421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343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00188"/>
            <a:ext cx="8235950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1963" y="6005513"/>
            <a:ext cx="12890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700" b="0">
                <a:solidFill>
                  <a:srgbClr val="000000"/>
                </a:solidFill>
              </a:rPr>
              <a:t>© 2008 EYGM Limited.</a:t>
            </a:r>
          </a:p>
          <a:p>
            <a:endParaRPr lang="en-US" sz="700" b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786063" y="5948363"/>
            <a:ext cx="2057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Presentation title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36750" y="5948363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Slide </a:t>
            </a:r>
            <a:fld id="{697FAD70-6F06-4AAA-813F-745E2ADD3064}" type="slidenum">
              <a:rPr lang="en-US" sz="1100" b="0">
                <a:solidFill>
                  <a:srgbClr val="000000"/>
                </a:solidFill>
                <a:cs typeface="Arial" charset="0"/>
              </a:rPr>
              <a:pPr/>
              <a:t>‹#›</a:t>
            </a:fld>
            <a:endParaRPr lang="en-US" sz="1100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55613" y="1295400"/>
            <a:ext cx="8229600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5613" y="5772150"/>
            <a:ext cx="82296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6" name="Picture 10" descr="logo_tagblac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74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343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00188"/>
            <a:ext cx="8235950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55613" y="1295400"/>
            <a:ext cx="8229600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61963" y="6005513"/>
            <a:ext cx="12890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700" b="0">
                <a:solidFill>
                  <a:srgbClr val="000000"/>
                </a:solidFill>
              </a:rPr>
              <a:t>© 2008 EYGM Limited.</a:t>
            </a:r>
          </a:p>
          <a:p>
            <a:endParaRPr lang="en-US" sz="700" b="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786063" y="5948363"/>
            <a:ext cx="2057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Presentation title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936750" y="5948363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Slide </a:t>
            </a:r>
            <a:fld id="{BD918C73-36A0-466E-93FD-7797AF7435DC}" type="slidenum">
              <a:rPr lang="en-US" sz="1100" b="0">
                <a:solidFill>
                  <a:srgbClr val="000000"/>
                </a:solidFill>
                <a:cs typeface="Arial" charset="0"/>
              </a:rPr>
              <a:pPr/>
              <a:t>‹#›</a:t>
            </a:fld>
            <a:endParaRPr lang="en-US" sz="1100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455613" y="5772150"/>
            <a:ext cx="82296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78" name="Picture 10" descr="logo_tag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11113" indent="-1111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352425" indent="-33972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</a:defRPr>
      </a:lvl2pPr>
      <a:lvl3pPr marL="712788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3pPr>
      <a:lvl4pPr marL="1071563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4pPr>
      <a:lvl5pPr marL="1431925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1889125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346325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2803525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260725" indent="-358775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882650"/>
            <a:ext cx="82359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1963" y="6005513"/>
            <a:ext cx="128905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700" b="0">
                <a:solidFill>
                  <a:srgbClr val="000000"/>
                </a:solidFill>
              </a:rPr>
              <a:t>© 2008 EYGM Limited.</a:t>
            </a:r>
          </a:p>
          <a:p>
            <a:endParaRPr lang="en-US" sz="700" b="0">
              <a:solidFill>
                <a:srgbClr val="000000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786063" y="5948363"/>
            <a:ext cx="2057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Presentation title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36750" y="5948363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 b="0">
                <a:solidFill>
                  <a:srgbClr val="000000"/>
                </a:solidFill>
                <a:cs typeface="Arial" charset="0"/>
              </a:rPr>
              <a:t>Slide </a:t>
            </a:r>
            <a:fld id="{29863B50-6E79-40F1-8553-613ACC845CA1}" type="slidenum">
              <a:rPr lang="en-US" sz="1100" b="0">
                <a:solidFill>
                  <a:srgbClr val="000000"/>
                </a:solidFill>
                <a:cs typeface="Arial" charset="0"/>
              </a:rPr>
              <a:pPr/>
              <a:t>‹#›</a:t>
            </a:fld>
            <a:endParaRPr lang="en-US" sz="1100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55613" y="5772150"/>
            <a:ext cx="82296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Picture 8" descr="logo_tag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ivider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7675" y="1371600"/>
            <a:ext cx="8162925" cy="44196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221" name="Picture 5" descr="logo_tagblac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ivid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1371600"/>
            <a:ext cx="8162925" cy="44196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5" name="Picture 5" descr="logo_tagblac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ivider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1371600"/>
            <a:ext cx="8162925" cy="44196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269" name="Picture 5" descr="logo_tagblac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>
            <a:off x="455613" y="1371600"/>
            <a:ext cx="8255000" cy="441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70" y="0"/>
              </a:cxn>
              <a:cxn ang="0">
                <a:pos x="4535" y="3266"/>
              </a:cxn>
              <a:cxn ang="0">
                <a:pos x="0" y="3266"/>
              </a:cxn>
              <a:cxn ang="0">
                <a:pos x="0" y="0"/>
              </a:cxn>
            </a:cxnLst>
            <a:rect l="0" t="0" r="r" b="b"/>
            <a:pathLst>
              <a:path w="5170" h="3266">
                <a:moveTo>
                  <a:pt x="0" y="0"/>
                </a:moveTo>
                <a:lnTo>
                  <a:pt x="5170" y="0"/>
                </a:lnTo>
                <a:lnTo>
                  <a:pt x="4535" y="3266"/>
                </a:lnTo>
                <a:lnTo>
                  <a:pt x="0" y="3266"/>
                </a:lnTo>
                <a:lnTo>
                  <a:pt x="0" y="0"/>
                </a:lnTo>
                <a:close/>
              </a:path>
            </a:pathLst>
          </a:custGeom>
          <a:solidFill>
            <a:srgbClr val="B4B4B4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93" name="Picture 5" descr="logo_tag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455613" y="457200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316" name="Picture 4" descr="logo_tag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6300" y="5915025"/>
            <a:ext cx="1485900" cy="333375"/>
          </a:xfrm>
          <a:prstGeom prst="rect">
            <a:avLst/>
          </a:prstGeom>
          <a:noFill/>
        </p:spPr>
      </p:pic>
      <p:sp>
        <p:nvSpPr>
          <p:cNvPr id="13317" name="Freeform 5"/>
          <p:cNvSpPr>
            <a:spLocks/>
          </p:cNvSpPr>
          <p:nvPr/>
        </p:nvSpPr>
        <p:spPr bwMode="auto">
          <a:xfrm rot="-10800000">
            <a:off x="457200" y="1371600"/>
            <a:ext cx="8255000" cy="441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70" y="0"/>
              </a:cxn>
              <a:cxn ang="0">
                <a:pos x="4535" y="3266"/>
              </a:cxn>
              <a:cxn ang="0">
                <a:pos x="0" y="3266"/>
              </a:cxn>
              <a:cxn ang="0">
                <a:pos x="0" y="0"/>
              </a:cxn>
            </a:cxnLst>
            <a:rect l="0" t="0" r="r" b="b"/>
            <a:pathLst>
              <a:path w="5170" h="3266">
                <a:moveTo>
                  <a:pt x="0" y="0"/>
                </a:moveTo>
                <a:lnTo>
                  <a:pt x="5170" y="0"/>
                </a:lnTo>
                <a:lnTo>
                  <a:pt x="4535" y="3266"/>
                </a:lnTo>
                <a:lnTo>
                  <a:pt x="0" y="32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1" name="Group 363"/>
          <p:cNvGraphicFramePr>
            <a:graphicFrameLocks noGrp="1"/>
          </p:cNvGraphicFramePr>
          <p:nvPr>
            <p:ph type="tbl" idx="1"/>
          </p:nvPr>
        </p:nvGraphicFramePr>
        <p:xfrm>
          <a:off x="139700" y="876300"/>
          <a:ext cx="8861425" cy="5686426"/>
        </p:xfrm>
        <a:graphic>
          <a:graphicData uri="http://schemas.openxmlformats.org/drawingml/2006/table">
            <a:tbl>
              <a:tblPr/>
              <a:tblGrid>
                <a:gridCol w="1828800"/>
                <a:gridCol w="1752600"/>
                <a:gridCol w="1762125"/>
                <a:gridCol w="1758950"/>
                <a:gridCol w="1758950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Analytical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Driving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Expressive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Amiable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Anticipate this behavior…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Cool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Distant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Formal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Conservative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Logical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Impersonal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Secretive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Organized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Demanding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Factual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Stimulating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Unstructured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Enthusiastic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Outgoing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Personal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Warm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Agreeable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Cooperative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Careful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Quiet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Know this person wants </a:t>
                      </a:r>
                      <a:b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to be…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In 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Recognized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Strengthen this relationship by supporting…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Principles and thinking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Conclusions and actions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Dreams and intuitions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Feelings and relationships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Use time to…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 accurate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 efficient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 stimulating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 agreeable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Get action by providing…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Evidence with 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Options with probabilities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Testimony with incentives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333333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Guarantees with assurances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Know this person </a:t>
                      </a:r>
                      <a:r>
                        <a:rPr kumimoji="0" lang="en-US" sz="900" b="1" i="0" u="sng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accepts</a:t>
                      </a: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Logic, organization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Moderate approach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Consideration of past record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Detail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Facts, data, evidence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Written documentation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Time to think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Planning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Results, sales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specific, to the point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Demonstration of past results and competencies factually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Drive, ability to get things done quickly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Deadlines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Competitiveness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Praise of ideas, vision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Ideas, input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future-oriented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Constant follow-up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Emphasizing the big picture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Creativity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Lots of strokes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Visible concern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Need for help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Praise, enthusiasm, sensitivity, awareness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Team approach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One-to-one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Flexibility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Know this person </a:t>
                      </a:r>
                      <a:r>
                        <a:rPr kumimoji="0" lang="en-US" sz="900" b="1" i="0" u="sng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rejects</a:t>
                      </a: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Shortcuts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Haste and immediate action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Forgetting the past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impatient with details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Over-personalizing or emotions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pushy on the phone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pressed for immediate decision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abstract, vague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Dwelling on the long-term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non-committal on expectations of results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Detail and thorough written reporting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Long term projects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Inputting too much at once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Ignoring enthusiasm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impersonal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impatient with their creativity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Putting task ahead of fun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Too much detail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Accuracy above appearance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cool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Pressing hard for change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Pushing hard for details and written analysis, homework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Assumption that deadlines will be met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impersonal, unavailable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charset="0"/>
                        </a:rPr>
                        <a:t>Being autocratic, dictatorial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8" y="165100"/>
            <a:ext cx="8234362" cy="863600"/>
          </a:xfrm>
        </p:spPr>
        <p:txBody>
          <a:bodyPr/>
          <a:lstStyle/>
          <a:p>
            <a:r>
              <a:rPr lang="en-US" sz="2600" dirty="0"/>
              <a:t>Effective </a:t>
            </a:r>
            <a:r>
              <a:rPr lang="en-US" sz="2600" dirty="0" smtClean="0"/>
              <a:t>Communication: communication </a:t>
            </a:r>
            <a:r>
              <a:rPr lang="en-US" sz="2600" dirty="0"/>
              <a:t>styles</a:t>
            </a:r>
            <a:br>
              <a:rPr lang="en-US" sz="2600" dirty="0"/>
            </a:br>
            <a:r>
              <a:rPr lang="en-US" sz="1800" dirty="0"/>
              <a:t> Flexing to others’ styles</a:t>
            </a:r>
          </a:p>
        </p:txBody>
      </p:sp>
      <p:sp>
        <p:nvSpPr>
          <p:cNvPr id="2254" name="Text Box 206"/>
          <p:cNvSpPr txBox="1">
            <a:spLocks noChangeArrowheads="1"/>
          </p:cNvSpPr>
          <p:nvPr/>
        </p:nvSpPr>
        <p:spPr bwMode="auto">
          <a:xfrm>
            <a:off x="6042025" y="6575425"/>
            <a:ext cx="3027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0">
                <a:cs typeface="Arial" charset="0"/>
              </a:rPr>
              <a:t>© The TRACOM Corporation.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09" name="Rectangle 65"/>
          <p:cNvSpPr>
            <a:spLocks noChangeArrowheads="1"/>
          </p:cNvSpPr>
          <p:nvPr/>
        </p:nvSpPr>
        <p:spPr bwMode="auto">
          <a:xfrm>
            <a:off x="139700" y="1016000"/>
            <a:ext cx="8864600" cy="553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147638" y="165100"/>
            <a:ext cx="8234362" cy="863600"/>
          </a:xfrm>
        </p:spPr>
        <p:txBody>
          <a:bodyPr/>
          <a:lstStyle/>
          <a:p>
            <a:r>
              <a:rPr lang="en-US" sz="2600"/>
              <a:t>Effective </a:t>
            </a:r>
            <a:r>
              <a:rPr lang="en-US" sz="2600" smtClean="0"/>
              <a:t>communication: </a:t>
            </a:r>
            <a:r>
              <a:rPr lang="en-US" sz="2600" dirty="0"/>
              <a:t>communication styles</a:t>
            </a:r>
            <a:br>
              <a:rPr lang="en-US" sz="2600" dirty="0"/>
            </a:br>
            <a:r>
              <a:rPr lang="en-US" sz="1800" dirty="0"/>
              <a:t>Flexing to others’ styles</a:t>
            </a: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6042025" y="6600825"/>
            <a:ext cx="3027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0">
                <a:cs typeface="Arial" charset="0"/>
              </a:rPr>
              <a:t>© The TRACOM Corporation. All Rights Reserved.</a:t>
            </a:r>
          </a:p>
        </p:txBody>
      </p:sp>
      <p:sp>
        <p:nvSpPr>
          <p:cNvPr id="31811" name="Line 67"/>
          <p:cNvSpPr>
            <a:spLocks noChangeShapeType="1"/>
          </p:cNvSpPr>
          <p:nvPr/>
        </p:nvSpPr>
        <p:spPr bwMode="auto">
          <a:xfrm>
            <a:off x="4573588" y="1181100"/>
            <a:ext cx="0" cy="5130800"/>
          </a:xfrm>
          <a:prstGeom prst="line">
            <a:avLst/>
          </a:prstGeom>
          <a:noFill/>
          <a:ln w="28575">
            <a:solidFill>
              <a:srgbClr val="FFD200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22" name="Text Box 78"/>
          <p:cNvSpPr txBox="1">
            <a:spLocks noChangeAspect="1" noChangeArrowheads="1"/>
          </p:cNvSpPr>
          <p:nvPr/>
        </p:nvSpPr>
        <p:spPr bwMode="gray">
          <a:xfrm>
            <a:off x="358775" y="1982788"/>
            <a:ext cx="1909763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Analytical style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Written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Aloof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 err="1"/>
              <a:t>Sceptical</a:t>
            </a:r>
            <a:endParaRPr lang="en-US" altLang="en-US" sz="900" b="0" dirty="0"/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Listens critically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documentation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Dislikes exaggerated claims</a:t>
            </a:r>
          </a:p>
          <a:p>
            <a:pPr eaLnBrk="0" hangingPunct="0"/>
            <a:endParaRPr lang="en-US" altLang="en-US" sz="900" b="0" dirty="0"/>
          </a:p>
          <a:p>
            <a:pPr eaLnBrk="0" hangingPunct="0"/>
            <a:endParaRPr lang="en-US" altLang="en-US" sz="900" b="0" dirty="0"/>
          </a:p>
          <a:p>
            <a:pPr eaLnBrk="0" hangingPunct="0"/>
            <a:endParaRPr lang="en-US" altLang="en-US" sz="900" b="0" dirty="0"/>
          </a:p>
        </p:txBody>
      </p:sp>
      <p:sp>
        <p:nvSpPr>
          <p:cNvPr id="31826" name="Text Box 82"/>
          <p:cNvSpPr txBox="1">
            <a:spLocks noChangeAspect="1" noChangeArrowheads="1"/>
          </p:cNvSpPr>
          <p:nvPr/>
        </p:nvSpPr>
        <p:spPr bwMode="gray">
          <a:xfrm>
            <a:off x="257175" y="4129088"/>
            <a:ext cx="1909763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Amiable style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Dialogue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Informal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Agreeable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Patient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discussions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Dislikes high pressure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to hear opinions</a:t>
            </a:r>
          </a:p>
        </p:txBody>
      </p:sp>
      <p:sp>
        <p:nvSpPr>
          <p:cNvPr id="31827" name="Text Box 83"/>
          <p:cNvSpPr txBox="1">
            <a:spLocks noChangeAspect="1" noChangeArrowheads="1"/>
          </p:cNvSpPr>
          <p:nvPr/>
        </p:nvSpPr>
        <p:spPr bwMode="gray">
          <a:xfrm>
            <a:off x="2555875" y="4129088"/>
            <a:ext cx="1909763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Expressive style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Visual/spoken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Dramatic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Curious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Easily distracted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to contribute ideas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Dislikes details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to be entertained</a:t>
            </a:r>
          </a:p>
        </p:txBody>
      </p:sp>
      <p:sp>
        <p:nvSpPr>
          <p:cNvPr id="31829" name="Text Box 85"/>
          <p:cNvSpPr txBox="1">
            <a:spLocks noChangeAspect="1" noChangeArrowheads="1"/>
          </p:cNvSpPr>
          <p:nvPr/>
        </p:nvSpPr>
        <p:spPr bwMode="gray">
          <a:xfrm>
            <a:off x="2555875" y="1982788"/>
            <a:ext cx="1909763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Driving style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Spoken/visual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Blunt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Impatient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Interrupts frequently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conclusions first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Dislikes introductions and background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Likes content complete but concise</a:t>
            </a:r>
          </a:p>
        </p:txBody>
      </p:sp>
      <p:sp>
        <p:nvSpPr>
          <p:cNvPr id="31830" name="Text Box 86"/>
          <p:cNvSpPr txBox="1">
            <a:spLocks noChangeAspect="1" noChangeArrowheads="1"/>
          </p:cNvSpPr>
          <p:nvPr/>
        </p:nvSpPr>
        <p:spPr bwMode="gray">
          <a:xfrm>
            <a:off x="4584472" y="2173288"/>
            <a:ext cx="2121128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Analytical style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/>
              <a:t>Values facts, logic, and caution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>
                <a:solidFill>
                  <a:srgbClr val="333333"/>
                </a:solidFill>
              </a:rPr>
              <a:t>Analyses situations and events in detail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>
                <a:solidFill>
                  <a:srgbClr val="333333"/>
                </a:solidFill>
              </a:rPr>
              <a:t>Procedure and process oriented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altLang="en-US" sz="900" b="0" dirty="0">
                <a:solidFill>
                  <a:srgbClr val="333333"/>
                </a:solidFill>
              </a:rPr>
              <a:t>Evaluates alternatives leading to decisions and conclusions about actions</a:t>
            </a:r>
          </a:p>
        </p:txBody>
      </p:sp>
      <p:sp>
        <p:nvSpPr>
          <p:cNvPr id="31831" name="Text Box 87"/>
          <p:cNvSpPr txBox="1">
            <a:spLocks noChangeAspect="1" noChangeArrowheads="1"/>
          </p:cNvSpPr>
          <p:nvPr/>
        </p:nvSpPr>
        <p:spPr bwMode="gray">
          <a:xfrm>
            <a:off x="4579483" y="4014788"/>
            <a:ext cx="212611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Amiable style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Values human interaction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Persuasive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Reflects emotion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Demonstrates understanding of people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Patient and talkative with people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Shows concerns for personal impact on </a:t>
            </a:r>
            <a:r>
              <a:rPr lang="en-US" altLang="en-US" sz="900" b="0" dirty="0" err="1"/>
              <a:t>organisation</a:t>
            </a:r>
            <a:endParaRPr lang="en-US" altLang="en-US" sz="900" b="0" dirty="0"/>
          </a:p>
        </p:txBody>
      </p:sp>
      <p:sp>
        <p:nvSpPr>
          <p:cNvPr id="31832" name="Text Box 88"/>
          <p:cNvSpPr txBox="1">
            <a:spLocks noChangeAspect="1" noChangeArrowheads="1"/>
          </p:cNvSpPr>
          <p:nvPr/>
        </p:nvSpPr>
        <p:spPr bwMode="gray">
          <a:xfrm>
            <a:off x="6923994" y="4014788"/>
            <a:ext cx="220345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Expressive style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Values ideas and innovation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Original and new concepts that have long-term implications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Inquiry-minded and imaginative about identifying and solving problems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Grasps theory and appreciates intellectual research</a:t>
            </a:r>
          </a:p>
        </p:txBody>
      </p:sp>
      <p:sp>
        <p:nvSpPr>
          <p:cNvPr id="31833" name="Text Box 89"/>
          <p:cNvSpPr txBox="1">
            <a:spLocks noChangeAspect="1" noChangeArrowheads="1"/>
          </p:cNvSpPr>
          <p:nvPr/>
        </p:nvSpPr>
        <p:spPr bwMode="gray">
          <a:xfrm>
            <a:off x="6923088" y="2129745"/>
            <a:ext cx="22209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1200" dirty="0">
                <a:solidFill>
                  <a:srgbClr val="333333"/>
                </a:solidFill>
              </a:rPr>
              <a:t>Driving style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Values actions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Results-oriented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Actions speak louder than words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Direct and frank about events, situations and people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900" b="0" dirty="0"/>
              <a:t>Down to earth and practical in doing work</a:t>
            </a:r>
          </a:p>
          <a:p>
            <a:endParaRPr lang="en-US" altLang="en-US" sz="900" b="0" dirty="0"/>
          </a:p>
        </p:txBody>
      </p:sp>
      <p:sp>
        <p:nvSpPr>
          <p:cNvPr id="31843" name="Text Box 99"/>
          <p:cNvSpPr txBox="1">
            <a:spLocks noChangeArrowheads="1"/>
          </p:cNvSpPr>
          <p:nvPr/>
        </p:nvSpPr>
        <p:spPr bwMode="auto">
          <a:xfrm>
            <a:off x="1397834" y="989013"/>
            <a:ext cx="192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Communication</a:t>
            </a:r>
          </a:p>
        </p:txBody>
      </p:sp>
      <p:sp>
        <p:nvSpPr>
          <p:cNvPr id="31844" name="Text Box 100"/>
          <p:cNvSpPr txBox="1">
            <a:spLocks noChangeArrowheads="1"/>
          </p:cNvSpPr>
          <p:nvPr/>
        </p:nvSpPr>
        <p:spPr bwMode="auto">
          <a:xfrm>
            <a:off x="5496835" y="989013"/>
            <a:ext cx="2569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Communication skills</a:t>
            </a:r>
          </a:p>
        </p:txBody>
      </p:sp>
      <p:grpSp>
        <p:nvGrpSpPr>
          <p:cNvPr id="43" name="Group 22"/>
          <p:cNvGrpSpPr>
            <a:grpSpLocks noChangeAspect="1"/>
          </p:cNvGrpSpPr>
          <p:nvPr/>
        </p:nvGrpSpPr>
        <p:grpSpPr>
          <a:xfrm>
            <a:off x="249389" y="1686507"/>
            <a:ext cx="4292928" cy="4297680"/>
            <a:chOff x="2038351" y="1085850"/>
            <a:chExt cx="5086350" cy="5076825"/>
          </a:xfrm>
        </p:grpSpPr>
        <p:grpSp>
          <p:nvGrpSpPr>
            <p:cNvPr id="44" name="Group 32"/>
            <p:cNvGrpSpPr/>
            <p:nvPr/>
          </p:nvGrpSpPr>
          <p:grpSpPr>
            <a:xfrm>
              <a:off x="2038351" y="1085850"/>
              <a:ext cx="5086350" cy="5076825"/>
              <a:chOff x="2038351" y="1085850"/>
              <a:chExt cx="5086350" cy="5076825"/>
            </a:xfrm>
          </p:grpSpPr>
          <p:sp>
            <p:nvSpPr>
              <p:cNvPr id="46" name="Pentagon 45"/>
              <p:cNvSpPr/>
              <p:nvPr/>
            </p:nvSpPr>
            <p:spPr bwMode="auto">
              <a:xfrm>
                <a:off x="4438651" y="34575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Pentagon 46"/>
              <p:cNvSpPr/>
              <p:nvPr/>
            </p:nvSpPr>
            <p:spPr bwMode="auto">
              <a:xfrm flipH="1">
                <a:off x="2038351" y="34575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Pentagon 47"/>
              <p:cNvSpPr/>
              <p:nvPr/>
            </p:nvSpPr>
            <p:spPr bwMode="auto">
              <a:xfrm rot="16200000">
                <a:off x="3214688" y="22764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Pentagon 48"/>
              <p:cNvSpPr/>
              <p:nvPr/>
            </p:nvSpPr>
            <p:spPr bwMode="auto">
              <a:xfrm rot="5400000" flipV="1">
                <a:off x="3214688" y="4667250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481607" y="3419992"/>
                <a:ext cx="6126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Asks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118195" y="3419992"/>
                <a:ext cx="5784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Tells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 rot="16200000">
                <a:off x="4062246" y="1822935"/>
                <a:ext cx="9204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Controls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 rot="5400000" flipH="1" flipV="1">
              <a:off x="4106328" y="5166211"/>
              <a:ext cx="8322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Emotes</a:t>
              </a:r>
            </a:p>
          </p:txBody>
        </p:sp>
      </p:grpSp>
      <p:grpSp>
        <p:nvGrpSpPr>
          <p:cNvPr id="53" name="Group 22"/>
          <p:cNvGrpSpPr>
            <a:grpSpLocks noChangeAspect="1"/>
          </p:cNvGrpSpPr>
          <p:nvPr/>
        </p:nvGrpSpPr>
        <p:grpSpPr>
          <a:xfrm>
            <a:off x="4682844" y="1686507"/>
            <a:ext cx="4292928" cy="4297680"/>
            <a:chOff x="2038351" y="1085850"/>
            <a:chExt cx="5086350" cy="5076825"/>
          </a:xfrm>
        </p:grpSpPr>
        <p:grpSp>
          <p:nvGrpSpPr>
            <p:cNvPr id="54" name="Group 32"/>
            <p:cNvGrpSpPr/>
            <p:nvPr/>
          </p:nvGrpSpPr>
          <p:grpSpPr>
            <a:xfrm>
              <a:off x="2038351" y="1085850"/>
              <a:ext cx="5086350" cy="5076825"/>
              <a:chOff x="2038351" y="1085850"/>
              <a:chExt cx="5086350" cy="5076825"/>
            </a:xfrm>
          </p:grpSpPr>
          <p:sp>
            <p:nvSpPr>
              <p:cNvPr id="56" name="Pentagon 55"/>
              <p:cNvSpPr/>
              <p:nvPr/>
            </p:nvSpPr>
            <p:spPr bwMode="auto">
              <a:xfrm>
                <a:off x="4438651" y="34575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Pentagon 56"/>
              <p:cNvSpPr/>
              <p:nvPr/>
            </p:nvSpPr>
            <p:spPr bwMode="auto">
              <a:xfrm flipH="1">
                <a:off x="2038351" y="34575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Pentagon 57"/>
              <p:cNvSpPr/>
              <p:nvPr/>
            </p:nvSpPr>
            <p:spPr bwMode="auto">
              <a:xfrm rot="16200000">
                <a:off x="3214688" y="2276475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9" name="Pentagon 58"/>
              <p:cNvSpPr/>
              <p:nvPr/>
            </p:nvSpPr>
            <p:spPr bwMode="auto">
              <a:xfrm rot="5400000" flipV="1">
                <a:off x="3214688" y="4667250"/>
                <a:ext cx="2686050" cy="304800"/>
              </a:xfrm>
              <a:prstGeom prst="homePlate">
                <a:avLst>
                  <a:gd name="adj" fmla="val 165625"/>
                </a:avLst>
              </a:prstGeom>
              <a:solidFill>
                <a:srgbClr val="64646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2481607" y="3419992"/>
                <a:ext cx="6126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Asks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118195" y="3419992"/>
                <a:ext cx="5784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Tells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6200000">
                <a:off x="4062246" y="1822935"/>
                <a:ext cx="9204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</a:rPr>
                  <a:t>Controls</a:t>
                </a: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 rot="5400000" flipH="1" flipV="1">
              <a:off x="4106328" y="5166211"/>
              <a:ext cx="8322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Emotes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Handout">
  <a:themeElements>
    <a:clrScheme name="EY_Handout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Handou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ixed text slide">
  <a:themeElements>
    <a:clrScheme name="Mixed text slide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Mixed text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xed text slide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ey statement slide">
  <a:themeElements>
    <a:clrScheme name="Key statement slide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Key statement slide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ey statement slide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ine 1 divider">
  <a:themeElements>
    <a:clrScheme name="Line 1 divider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Line 1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ne 1 divider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ine 2 divider">
  <a:themeElements>
    <a:clrScheme name="Line 2 divider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Line 2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ne 2 divider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ine 3 divider">
  <a:themeElements>
    <a:clrScheme name="Line 3 divider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Line 3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ne 3 divider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Grey fill divider">
  <a:themeElements>
    <a:clrScheme name="Grey fill divider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Grey fill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ey fill divider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Yellow fill divider">
  <a:themeElements>
    <a:clrScheme name="Yellow fill divider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Yellow fill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ellow fill divider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EY_ learning_presentation_template_2008_final</Template>
  <TotalTime>273</TotalTime>
  <Words>488</Words>
  <Application>Microsoft Office PowerPoint</Application>
  <PresentationFormat>On-screen Show (4:3)</PresentationFormat>
  <Paragraphs>168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EY_Handout</vt:lpstr>
      <vt:lpstr>Mixed text slide</vt:lpstr>
      <vt:lpstr>Key statement slide</vt:lpstr>
      <vt:lpstr>Line 1 divider</vt:lpstr>
      <vt:lpstr>Line 2 divider</vt:lpstr>
      <vt:lpstr>Line 3 divider</vt:lpstr>
      <vt:lpstr>Grey fill divider</vt:lpstr>
      <vt:lpstr>Yellow fill divider</vt:lpstr>
      <vt:lpstr>Effective Communication: communication styles  Flexing to others’ styles</vt:lpstr>
      <vt:lpstr>Effective communication: communication styles Flexing to others’ styles</vt:lpstr>
    </vt:vector>
  </TitlesOfParts>
  <Company>Ernst &amp; Young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Influencing without authority “Flexing to others’ style”</dc:title>
  <dc:creator>Susanna B Baker</dc:creator>
  <cp:lastModifiedBy>STUDENT AFFAIR</cp:lastModifiedBy>
  <cp:revision>26</cp:revision>
  <cp:lastPrinted>2015-08-15T08:29:23Z</cp:lastPrinted>
  <dcterms:created xsi:type="dcterms:W3CDTF">2008-04-15T19:35:59Z</dcterms:created>
  <dcterms:modified xsi:type="dcterms:W3CDTF">2017-12-14T06:29:36Z</dcterms:modified>
</cp:coreProperties>
</file>