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17"/>
  </p:notesMasterIdLst>
  <p:handoutMasterIdLst>
    <p:handoutMasterId r:id="rId18"/>
  </p:handoutMasterIdLst>
  <p:sldIdLst>
    <p:sldId id="259" r:id="rId2"/>
    <p:sldId id="282" r:id="rId3"/>
    <p:sldId id="284" r:id="rId4"/>
    <p:sldId id="292" r:id="rId5"/>
    <p:sldId id="297" r:id="rId6"/>
    <p:sldId id="300" r:id="rId7"/>
    <p:sldId id="301" r:id="rId8"/>
    <p:sldId id="285" r:id="rId9"/>
    <p:sldId id="290" r:id="rId10"/>
    <p:sldId id="295" r:id="rId11"/>
    <p:sldId id="294" r:id="rId12"/>
    <p:sldId id="291" r:id="rId13"/>
    <p:sldId id="293" r:id="rId14"/>
    <p:sldId id="286" r:id="rId15"/>
    <p:sldId id="281" r:id="rId16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747"/>
    <a:srgbClr val="FF3300"/>
    <a:srgbClr val="CC0000"/>
    <a:srgbClr val="DDDDDD"/>
    <a:srgbClr val="AAF4EB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7374" cy="470072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0" y="1"/>
            <a:ext cx="3067374" cy="470072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89E285FF-FCA1-4C19-95F9-D86121BC706F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003"/>
            <a:ext cx="3067374" cy="470072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0" y="8893003"/>
            <a:ext cx="3067374" cy="470072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46C9F9ED-77E1-41C8-9C5F-F37176B6F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47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100" y="0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16A007-6B3A-4A4F-ADAC-DB2D4B3E2B65}" type="datetimeFigureOut">
              <a:rPr lang="en-US"/>
              <a:pPr>
                <a:defRPr/>
              </a:pPr>
              <a:t>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49" y="4448101"/>
            <a:ext cx="5660378" cy="4213064"/>
          </a:xfrm>
          <a:prstGeom prst="rect">
            <a:avLst/>
          </a:prstGeom>
        </p:spPr>
        <p:txBody>
          <a:bodyPr vert="horz" lIns="92181" tIns="46090" rIns="92181" bIns="4609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003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100" y="8893003"/>
            <a:ext cx="3067374" cy="468474"/>
          </a:xfrm>
          <a:prstGeom prst="rect">
            <a:avLst/>
          </a:prstGeom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90D3CB-3113-478F-96CA-5408BEB17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73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968" indent="-2880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258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3162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4065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968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5872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6775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7678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0000C2-3DD4-4849-8CA6-A92CB4EF1E1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526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968" indent="-2880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258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3162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4065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968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5872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6775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7678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D61DBC-7952-4DEE-9F4F-1249B4F8BCC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18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968" indent="-2880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258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3162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4065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968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5872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6775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7678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DFE514-721E-4DF4-BEAC-1086C9B83BF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198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968" indent="-2880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258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3162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4065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968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5872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6775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7678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03EF09-13D5-4418-9C79-D1D6000D2D1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08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968" indent="-2880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258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3162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4065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968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5872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6775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7678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5DB357-8F90-473B-BE36-5A491270866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171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968" indent="-2880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258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3162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4065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968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5872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6775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7678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9B5791-2B92-400A-B8AE-EC5A82AC10F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59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968" indent="-2880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258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3162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4065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968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5872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6775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7678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9263B7-4C0C-4215-85CF-8E68A0933AA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60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968" indent="-2880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258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3162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4065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968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5872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6775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7678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FDFA01-0733-405E-84EF-56A08F773B8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446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968" indent="-2880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258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3162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4065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968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5872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6775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7678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45C5B9-58B1-4291-BE53-C5D564AD3FC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95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968" indent="-2880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258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3162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4065" indent="-23045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4968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5872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6775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7678" indent="-2304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BB390A-D27B-4FB4-8596-6CC97C832D3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7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088D9-E2D6-4259-834B-43C9D673E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6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50758-E12C-424F-A908-57D9AA8B5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6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9A89E-E63E-40EB-83C2-85B6159E5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2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3061E-7277-4E0D-9F3D-5BB16530F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2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E3C67-B5FF-484E-9F64-83FF472A3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5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F4FB4-D959-496F-940F-965607A8D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2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44DFC-CDB6-4D8F-B4F4-45B9D50E4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3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18D40-ACC9-4F58-8018-5902E428B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1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5E3E4-F884-48C2-AD3B-DFD2F3169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2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5B110-B13E-43A4-996E-B9A5DBBA1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4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B8A02-914E-4020-9A55-2E69837CE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9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D3D727F-285F-4456-B914-5EC99ABDD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lmra.bh/esupport" TargetMode="External"/><Relationship Id="rId4" Type="http://schemas.openxmlformats.org/officeDocument/2006/relationships/hyperlink" Target="mailto:lmra@lmra.gov.b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54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304800" y="3505200"/>
            <a:ext cx="8610600" cy="544513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cs typeface="Calibri" pitchFamily="34" charset="0"/>
              </a:rPr>
              <a:t>THE LABOUR MARKET REGULATORY AUTHORITY</a:t>
            </a:r>
          </a:p>
        </p:txBody>
      </p:sp>
      <p:pic>
        <p:nvPicPr>
          <p:cNvPr id="3077" name="Picture 17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2124">
            <a:off x="93663" y="4014788"/>
            <a:ext cx="221932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5" descr="LMR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27063"/>
            <a:ext cx="3810000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 descr="41781_363210957648_6735_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638800"/>
            <a:ext cx="9144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490788" y="457200"/>
            <a:ext cx="6119812" cy="542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b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en-US" sz="3300" b="1" dirty="0" smtClean="0">
                <a:solidFill>
                  <a:srgbClr val="FF0000"/>
                </a:solidFill>
                <a:effectLst/>
                <a:ea typeface="+mn-ea"/>
                <a:cs typeface="Calibri" pitchFamily="34" charset="0"/>
              </a:rPr>
              <a:t>LMRA SERVICE CHANNELS </a:t>
            </a:r>
            <a:endParaRPr lang="en-US" sz="3300" b="1" dirty="0">
              <a:solidFill>
                <a:srgbClr val="FF0000"/>
              </a:solidFill>
              <a:effectLst/>
              <a:ea typeface="+mn-ea"/>
              <a:cs typeface="Calibri" pitchFamily="34" charset="0"/>
            </a:endParaRPr>
          </a:p>
        </p:txBody>
      </p:sp>
      <p:pic>
        <p:nvPicPr>
          <p:cNvPr id="17411" name="Picture 6" descr="LMR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74625"/>
            <a:ext cx="20574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53248"/>
              </p:ext>
            </p:extLst>
          </p:nvPr>
        </p:nvGraphicFramePr>
        <p:xfrm>
          <a:off x="381000" y="2286000"/>
          <a:ext cx="84582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0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7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LMRA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smtClean="0"/>
                        <a:t>COUNTERS </a:t>
                      </a:r>
                      <a:endParaRPr lang="en-US" sz="1400" dirty="0"/>
                    </a:p>
                  </a:txBody>
                  <a:tcPr marL="91448" marR="91448" marT="45721" marB="4572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CALL CENTER</a:t>
                      </a:r>
                      <a:endParaRPr lang="en-US" sz="1400" dirty="0"/>
                    </a:p>
                  </a:txBody>
                  <a:tcPr marL="91448" marR="91448" marT="45721" marB="45721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186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1" marB="4572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21" marB="4572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4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3325813"/>
            <a:ext cx="3524250" cy="2286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1633538"/>
            <a:ext cx="31956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en-US" sz="1600" dirty="0">
                <a:latin typeface="+mj-lt"/>
                <a:cs typeface="Arial" charset="0"/>
              </a:rPr>
              <a:t> LMRA provides its services through </a:t>
            </a:r>
          </a:p>
        </p:txBody>
      </p:sp>
      <p:sp>
        <p:nvSpPr>
          <p:cNvPr id="17425" name="Rectangle 6"/>
          <p:cNvSpPr>
            <a:spLocks noChangeArrowheads="1"/>
          </p:cNvSpPr>
          <p:nvPr/>
        </p:nvSpPr>
        <p:spPr bwMode="auto">
          <a:xfrm rot="5400000">
            <a:off x="-3314700" y="3314700"/>
            <a:ext cx="68580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7426" name="Picture 22" descr="LMRA (Labour Market Regulatory Authority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1" t="5818" r="26666" b="-909"/>
          <a:stretch>
            <a:fillRect/>
          </a:stretch>
        </p:blipFill>
        <p:spPr bwMode="auto">
          <a:xfrm>
            <a:off x="914400" y="3325813"/>
            <a:ext cx="3276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90788" y="741363"/>
            <a:ext cx="6119812" cy="542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b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en-US" sz="3300" b="1" dirty="0" smtClean="0">
                <a:solidFill>
                  <a:srgbClr val="FF0000"/>
                </a:solidFill>
                <a:effectLst/>
                <a:ea typeface="+mn-ea"/>
                <a:cs typeface="Calibri" pitchFamily="34" charset="0"/>
              </a:rPr>
              <a:t>LMRA SERVICE CHANNELS </a:t>
            </a:r>
            <a:endParaRPr lang="en-US" sz="3300" b="1" dirty="0">
              <a:solidFill>
                <a:srgbClr val="FF0000"/>
              </a:solidFill>
              <a:effectLst/>
              <a:ea typeface="+mn-ea"/>
              <a:cs typeface="Calibri" pitchFamily="34" charset="0"/>
            </a:endParaRPr>
          </a:p>
        </p:txBody>
      </p:sp>
      <p:pic>
        <p:nvPicPr>
          <p:cNvPr id="19461" name="Picture 17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5371">
            <a:off x="7554913" y="1017588"/>
            <a:ext cx="10699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LMR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20574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4463" y="2133600"/>
          <a:ext cx="8847137" cy="4233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7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Expatriate Portal</a:t>
                      </a:r>
                      <a:endParaRPr lang="en-US" sz="1800" dirty="0"/>
                    </a:p>
                  </a:txBody>
                  <a:tcPr marL="91448" marR="91448" marT="45711" marB="4571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Express Services</a:t>
                      </a:r>
                      <a:endParaRPr lang="en-US" sz="1800" dirty="0"/>
                    </a:p>
                  </a:txBody>
                  <a:tcPr marL="91448" marR="91448" marT="45711" marB="45711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812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11" marB="4571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11" marB="4571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474" name="Picture 2" descr="C:\Users\aselim.MY-PC002\Desktop\Ashampoo_Snap_2012.03.12_14h02m30s_003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" t="4015" r="970" b="4013"/>
          <a:stretch>
            <a:fillRect/>
          </a:stretch>
        </p:blipFill>
        <p:spPr bwMode="auto">
          <a:xfrm>
            <a:off x="5130800" y="2789238"/>
            <a:ext cx="3438525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0"/>
          <p:cNvPicPr>
            <a:picLocks noChangeAspect="1" noChangeArrowheads="1"/>
          </p:cNvPicPr>
          <p:nvPr/>
        </p:nvPicPr>
        <p:blipFill rotWithShape="1">
          <a:blip r:embed="rId6"/>
          <a:srcRect l="21070" t="19048" r="19459" b="37000"/>
          <a:stretch/>
        </p:blipFill>
        <p:spPr bwMode="auto">
          <a:xfrm>
            <a:off x="228600" y="3352800"/>
            <a:ext cx="4213225" cy="17510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90788" y="741363"/>
            <a:ext cx="6119812" cy="542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b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en-US" sz="3300" b="1" dirty="0" smtClean="0">
                <a:solidFill>
                  <a:srgbClr val="FF0000"/>
                </a:solidFill>
                <a:effectLst/>
                <a:ea typeface="+mn-ea"/>
                <a:cs typeface="Calibri" pitchFamily="34" charset="0"/>
              </a:rPr>
              <a:t>LMRA SERVICE CHANNELS </a:t>
            </a:r>
            <a:endParaRPr lang="en-US" sz="3300" b="1" dirty="0">
              <a:solidFill>
                <a:srgbClr val="FF0000"/>
              </a:solidFill>
              <a:effectLst/>
              <a:ea typeface="+mn-ea"/>
              <a:cs typeface="Calibri" pitchFamily="34" charset="0"/>
            </a:endParaRPr>
          </a:p>
        </p:txBody>
      </p:sp>
      <p:pic>
        <p:nvPicPr>
          <p:cNvPr id="21509" name="Picture 17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9489">
            <a:off x="7686675" y="963613"/>
            <a:ext cx="9699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LMR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20574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4463" y="2133600"/>
          <a:ext cx="8847137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0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6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2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SMS  SERVICES</a:t>
                      </a:r>
                      <a:endParaRPr lang="en-US" dirty="0"/>
                    </a:p>
                  </a:txBody>
                  <a:tcPr marL="91448" marR="9144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MOBILE SITE </a:t>
                      </a:r>
                    </a:p>
                  </a:txBody>
                  <a:tcPr marL="91448" marR="91448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9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8" marR="9144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8" marR="91448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5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6750"/>
            <a:ext cx="3998913" cy="1905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262313"/>
            <a:ext cx="1846263" cy="1870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90788" y="741363"/>
            <a:ext cx="6119812" cy="542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b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en-US" sz="3300" b="1" dirty="0" smtClean="0">
                <a:solidFill>
                  <a:srgbClr val="FF0000"/>
                </a:solidFill>
                <a:effectLst/>
                <a:ea typeface="+mn-ea"/>
                <a:cs typeface="Calibri" pitchFamily="34" charset="0"/>
              </a:rPr>
              <a:t>LMRA SERVICE CHANNELS </a:t>
            </a:r>
            <a:endParaRPr lang="en-US" sz="3300" b="1" dirty="0">
              <a:solidFill>
                <a:srgbClr val="FF0000"/>
              </a:solidFill>
              <a:effectLst/>
              <a:ea typeface="+mn-ea"/>
              <a:cs typeface="Calibri" pitchFamily="34" charset="0"/>
            </a:endParaRPr>
          </a:p>
        </p:txBody>
      </p:sp>
      <p:pic>
        <p:nvPicPr>
          <p:cNvPr id="23557" name="Picture 17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2578">
            <a:off x="7629525" y="1003300"/>
            <a:ext cx="989013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LMR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20574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4463" y="2133600"/>
          <a:ext cx="8847137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0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6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205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CLIENTS E-SUPPORT CENTER</a:t>
                      </a:r>
                      <a:endParaRPr lang="en-US" dirty="0"/>
                    </a:p>
                  </a:txBody>
                  <a:tcPr marL="91448" marR="9144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LMRA EMAIL</a:t>
                      </a:r>
                      <a:endParaRPr lang="en-US" dirty="0"/>
                    </a:p>
                  </a:txBody>
                  <a:tcPr marL="91448" marR="91448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9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8" marR="9144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8" marR="91448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333" name="Picture 21"/>
          <p:cNvPicPr>
            <a:picLocks noChangeAspect="1" noChangeArrowheads="1"/>
          </p:cNvPicPr>
          <p:nvPr/>
        </p:nvPicPr>
        <p:blipFill rotWithShape="1">
          <a:blip r:embed="rId5"/>
          <a:srcRect l="13264" t="20681" r="14115" b="26610"/>
          <a:stretch/>
        </p:blipFill>
        <p:spPr bwMode="auto">
          <a:xfrm>
            <a:off x="304800" y="3276600"/>
            <a:ext cx="3962400" cy="20605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3276600"/>
            <a:ext cx="2789237" cy="20605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90788" y="741363"/>
            <a:ext cx="6119812" cy="542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b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en-US" sz="3300" b="1" dirty="0" smtClean="0">
                <a:solidFill>
                  <a:srgbClr val="FF0000"/>
                </a:solidFill>
                <a:effectLst/>
                <a:ea typeface="+mn-ea"/>
                <a:cs typeface="Calibri" pitchFamily="34" charset="0"/>
              </a:rPr>
              <a:t>LMRA TRANSACTION FEES</a:t>
            </a:r>
            <a:endParaRPr lang="en-US" sz="3300" b="1" dirty="0">
              <a:solidFill>
                <a:srgbClr val="FF0000"/>
              </a:solidFill>
              <a:effectLst/>
              <a:ea typeface="+mn-ea"/>
              <a:cs typeface="Calibri" pitchFamily="34" charset="0"/>
            </a:endParaRPr>
          </a:p>
        </p:txBody>
      </p:sp>
      <p:pic>
        <p:nvPicPr>
          <p:cNvPr id="25605" name="Picture 17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9294">
            <a:off x="8158163" y="876300"/>
            <a:ext cx="9048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LMR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20574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13" y="1727200"/>
            <a:ext cx="88868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latin typeface="+mj-lt"/>
                <a:cs typeface="Arial" charset="0"/>
              </a:rPr>
              <a:t>Act no. (19) (2006) has mandated LMRA to collect certain fees from employers of foreign employees.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849682"/>
              </p:ext>
            </p:extLst>
          </p:nvPr>
        </p:nvGraphicFramePr>
        <p:xfrm>
          <a:off x="228600" y="2122488"/>
          <a:ext cx="8534399" cy="380999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7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4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1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LMRA FEES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B w="12700" cmpd="sng"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EXPATRIATE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B w="12700" cmpd="sng"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DEPENDENT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B w="12700" cmpd="sng"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PERIOD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B w="12700" cmpd="sng"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94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NEW WORK PERMIT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200 BD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90 BD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2 YEARS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94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</a:endParaRPr>
                    </a:p>
                  </a:txBody>
                  <a:tcPr marL="91448" marR="91448" marT="45708" marB="45708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100 BD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90 BD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1 YEAR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9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RENEWAL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200 BD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90 BD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2 YEARS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94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</a:endParaRPr>
                    </a:p>
                  </a:txBody>
                  <a:tcPr marL="91448" marR="91448" marT="45708" marB="45708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100 BD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90 BD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1 YEAR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94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2" marB="45702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50 BD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90 BD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6 MONTHS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NEW</a:t>
                      </a:r>
                      <a:r>
                        <a:rPr lang="en-US" sz="1400" baseline="0" dirty="0" smtClean="0">
                          <a:latin typeface="+mj-lt"/>
                        </a:rPr>
                        <a:t> WORK PERMIT- DOMESTIC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+mj-lt"/>
                        </a:rPr>
                        <a:t>35 </a:t>
                      </a:r>
                      <a:r>
                        <a:rPr lang="en-US" sz="1400" dirty="0" smtClean="0">
                          <a:latin typeface="+mj-lt"/>
                        </a:rPr>
                        <a:t>BD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+mj-lt"/>
                        </a:rPr>
                        <a:t>NIL</a:t>
                      </a:r>
                      <a:r>
                        <a:rPr lang="en-US" sz="1400" baseline="0" smtClean="0">
                          <a:latin typeface="+mj-lt"/>
                        </a:rPr>
                        <a:t>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6 MONTHS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RENEWAL</a:t>
                      </a:r>
                      <a:r>
                        <a:rPr lang="en-US" sz="1400" baseline="0" dirty="0" smtClean="0">
                          <a:latin typeface="+mj-lt"/>
                        </a:rPr>
                        <a:t> - DOMESTIC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45 </a:t>
                      </a:r>
                      <a:r>
                        <a:rPr lang="en-US" sz="1400" dirty="0" smtClean="0">
                          <a:latin typeface="+mj-lt"/>
                        </a:rPr>
                        <a:t>BD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NIL</a:t>
                      </a:r>
                      <a:r>
                        <a:rPr lang="en-US" sz="1400" baseline="0" dirty="0" smtClean="0">
                          <a:latin typeface="+mj-lt"/>
                        </a:rPr>
                        <a:t>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6 MONTHS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MOBILITY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200 BD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90 BD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2 YEARS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CHANGE</a:t>
                      </a:r>
                      <a:r>
                        <a:rPr lang="en-US" sz="1400" baseline="0" dirty="0" smtClean="0">
                          <a:latin typeface="+mj-lt"/>
                        </a:rPr>
                        <a:t> OF OCCUPATION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10 BD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NIL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ONE TIME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1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MONTHLY FEES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5 BD –</a:t>
                      </a:r>
                      <a:r>
                        <a:rPr lang="en-US" sz="1400" baseline="0" dirty="0" smtClean="0">
                          <a:latin typeface="+mj-lt"/>
                        </a:rPr>
                        <a:t>  OLDEST 5 WORK PERMIT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+mj-lt"/>
                        </a:rPr>
                        <a:t>10 BD – 6</a:t>
                      </a:r>
                      <a:r>
                        <a:rPr lang="en-US" sz="1400" baseline="30000" dirty="0" smtClean="0">
                          <a:latin typeface="+mj-lt"/>
                        </a:rPr>
                        <a:t>TH</a:t>
                      </a:r>
                      <a:r>
                        <a:rPr lang="en-US" sz="1400" baseline="0" dirty="0" smtClean="0">
                          <a:latin typeface="+mj-lt"/>
                        </a:rPr>
                        <a:t> EXPATRIATE ABOVE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NIL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MONTHLY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8" marR="91448" marT="45703" marB="45703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1125" y="5486400"/>
            <a:ext cx="81534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1600" dirty="0">
              <a:latin typeface="+mj-lt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latin typeface="+mj-lt"/>
              <a:cs typeface="Arial" charset="0"/>
            </a:endParaRPr>
          </a:p>
          <a:p>
            <a:pPr eaLnBrk="1" hangingPunct="1">
              <a:defRPr/>
            </a:pPr>
            <a:r>
              <a:rPr lang="en-US" sz="1600" dirty="0">
                <a:latin typeface="+mj-lt"/>
                <a:cs typeface="Arial" charset="0"/>
              </a:rPr>
              <a:t>LMRA transfers all the collected fees as follows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FF0000"/>
                </a:solidFill>
                <a:latin typeface="+mj-lt"/>
                <a:cs typeface="Arial" charset="0"/>
              </a:rPr>
              <a:t>80 % </a:t>
            </a:r>
            <a:r>
              <a:rPr lang="en-US" sz="1600" dirty="0">
                <a:latin typeface="+mj-lt"/>
                <a:cs typeface="Arial" charset="0"/>
              </a:rPr>
              <a:t>goes to the Labour Fund – </a:t>
            </a:r>
            <a:r>
              <a:rPr lang="en-US" sz="1600" dirty="0" err="1">
                <a:solidFill>
                  <a:srgbClr val="FF0000"/>
                </a:solidFill>
                <a:latin typeface="+mj-lt"/>
                <a:cs typeface="Arial" charset="0"/>
              </a:rPr>
              <a:t>Tamkeen</a:t>
            </a:r>
            <a:r>
              <a:rPr lang="en-US" sz="1600" dirty="0">
                <a:latin typeface="+mj-lt"/>
                <a:cs typeface="Arial" charset="0"/>
              </a:rPr>
              <a:t>  and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Arial" charset="0"/>
              </a:rPr>
              <a:t>20 % </a:t>
            </a:r>
            <a:r>
              <a:rPr lang="en-US" sz="1600" dirty="0">
                <a:latin typeface="+mj-lt"/>
                <a:cs typeface="Arial" charset="0"/>
              </a:rPr>
              <a:t>goes to the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Arial" charset="0"/>
              </a:rPr>
              <a:t>Ministry of Finance</a:t>
            </a:r>
            <a:endParaRPr lang="en-US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54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143000" y="3657600"/>
            <a:ext cx="7010400" cy="544513"/>
          </a:xfrm>
          <a:solidFill>
            <a:schemeClr val="bg1">
              <a:lumMod val="75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cs typeface="Calibri" pitchFamily="34" charset="0"/>
              </a:rPr>
              <a:t>THANK YOU</a:t>
            </a:r>
          </a:p>
        </p:txBody>
      </p:sp>
      <p:pic>
        <p:nvPicPr>
          <p:cNvPr id="27653" name="Picture 17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2124">
            <a:off x="484188" y="3633788"/>
            <a:ext cx="26860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5" descr="LMR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3810000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Content Placeholder 2"/>
          <p:cNvSpPr txBox="1">
            <a:spLocks/>
          </p:cNvSpPr>
          <p:nvPr/>
        </p:nvSpPr>
        <p:spPr bwMode="auto">
          <a:xfrm>
            <a:off x="2895600" y="4281488"/>
            <a:ext cx="7772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Times" panose="02020603050405020304" pitchFamily="18" charset="0"/>
              <a:buNone/>
            </a:pPr>
            <a:r>
              <a:rPr lang="en-US" altLang="en-US" sz="2400" u="sng" dirty="0">
                <a:solidFill>
                  <a:srgbClr val="898989"/>
                </a:solidFill>
              </a:rPr>
              <a:t>Contacts:</a:t>
            </a:r>
            <a:br>
              <a:rPr lang="en-US" altLang="en-US" sz="2400" u="sng" dirty="0">
                <a:solidFill>
                  <a:srgbClr val="898989"/>
                </a:solidFill>
              </a:rPr>
            </a:br>
            <a:r>
              <a:rPr lang="en-US" altLang="en-US" sz="2400" dirty="0">
                <a:solidFill>
                  <a:srgbClr val="898989"/>
                </a:solidFill>
              </a:rPr>
              <a:t/>
            </a:r>
            <a:br>
              <a:rPr lang="en-US" altLang="en-US" sz="2400" dirty="0">
                <a:solidFill>
                  <a:srgbClr val="898989"/>
                </a:solidFill>
              </a:rPr>
            </a:br>
            <a:r>
              <a:rPr lang="en-US" altLang="en-US" sz="2400" dirty="0">
                <a:solidFill>
                  <a:srgbClr val="898989"/>
                </a:solidFill>
              </a:rPr>
              <a:t>T: 17 50 60 55- call center </a:t>
            </a:r>
            <a:r>
              <a:rPr lang="en-US" altLang="en-US" sz="2400">
                <a:solidFill>
                  <a:srgbClr val="898989"/>
                </a:solidFill>
              </a:rPr>
              <a:t/>
            </a:r>
            <a:br>
              <a:rPr lang="en-US" altLang="en-US" sz="2400">
                <a:solidFill>
                  <a:srgbClr val="898989"/>
                </a:solidFill>
              </a:rPr>
            </a:br>
            <a:r>
              <a:rPr lang="en-US" altLang="en-US" sz="2400" smtClean="0">
                <a:solidFill>
                  <a:srgbClr val="898989"/>
                </a:solidFill>
              </a:rPr>
              <a:t>email</a:t>
            </a:r>
            <a:r>
              <a:rPr lang="en-US" altLang="en-US" sz="2400" dirty="0" smtClean="0">
                <a:solidFill>
                  <a:srgbClr val="898989"/>
                </a:solidFill>
              </a:rPr>
              <a:t>:  </a:t>
            </a:r>
            <a:r>
              <a:rPr lang="en-US" altLang="en-US" sz="2400" dirty="0">
                <a:solidFill>
                  <a:srgbClr val="6600FF"/>
                </a:solidFill>
                <a:hlinkClick r:id="rId4"/>
              </a:rPr>
              <a:t>lmra@lmra.gov.bh</a:t>
            </a:r>
            <a:endParaRPr lang="en-US" altLang="en-US" sz="2400" dirty="0">
              <a:solidFill>
                <a:srgbClr val="6600FF"/>
              </a:solidFill>
            </a:endParaRPr>
          </a:p>
          <a:p>
            <a:pPr algn="ctr">
              <a:buFont typeface="Times" panose="02020603050405020304" pitchFamily="18" charset="0"/>
              <a:buNone/>
            </a:pPr>
            <a:r>
              <a:rPr lang="en-US" altLang="en-US" sz="2400" dirty="0">
                <a:solidFill>
                  <a:srgbClr val="898989"/>
                </a:solidFill>
              </a:rPr>
              <a:t>Support: </a:t>
            </a:r>
            <a:r>
              <a:rPr lang="en-US" altLang="en-US" sz="2400" dirty="0">
                <a:solidFill>
                  <a:srgbClr val="898989"/>
                </a:solidFill>
                <a:hlinkClick r:id="rId5"/>
              </a:rPr>
              <a:t>www.lmra.bh/esupport</a:t>
            </a:r>
            <a:r>
              <a:rPr lang="en-US" altLang="en-US" sz="2400" dirty="0">
                <a:solidFill>
                  <a:srgbClr val="898989"/>
                </a:solidFill>
              </a:rPr>
              <a:t/>
            </a:r>
            <a:br>
              <a:rPr lang="en-US" altLang="en-US" sz="2400" dirty="0">
                <a:solidFill>
                  <a:srgbClr val="898989"/>
                </a:solidFill>
              </a:rPr>
            </a:br>
            <a:endParaRPr lang="en-US" altLang="en-US" sz="2400" dirty="0">
              <a:solidFill>
                <a:srgbClr val="898989"/>
              </a:solidFill>
            </a:endParaRPr>
          </a:p>
          <a:p>
            <a:pPr algn="ctr">
              <a:buFont typeface="Times" panose="02020603050405020304" pitchFamily="18" charset="0"/>
              <a:buNone/>
            </a:pPr>
            <a:r>
              <a:rPr lang="en-US" altLang="en-US" dirty="0">
                <a:solidFill>
                  <a:srgbClr val="898989"/>
                </a:solidFill>
              </a:rPr>
              <a:t/>
            </a:r>
            <a:br>
              <a:rPr lang="en-US" altLang="en-US" dirty="0">
                <a:solidFill>
                  <a:srgbClr val="898989"/>
                </a:solidFill>
              </a:rPr>
            </a:br>
            <a:endParaRPr lang="en-US" altLang="en-US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 rot="5400000">
            <a:off x="-3314700" y="3314700"/>
            <a:ext cx="68580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32063" y="407988"/>
            <a:ext cx="6119812" cy="542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b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en-US" sz="3300" b="1" dirty="0" smtClean="0">
                <a:solidFill>
                  <a:srgbClr val="FF0000"/>
                </a:solidFill>
                <a:ea typeface="+mn-ea"/>
                <a:cs typeface="Calibri" pitchFamily="34" charset="0"/>
              </a:rPr>
              <a:t>   </a:t>
            </a:r>
            <a:r>
              <a:rPr lang="en-US" sz="3300" b="1" dirty="0" smtClean="0">
                <a:solidFill>
                  <a:srgbClr val="FF0000"/>
                </a:solidFill>
                <a:effectLst/>
                <a:ea typeface="+mn-ea"/>
                <a:cs typeface="Calibri" pitchFamily="34" charset="0"/>
              </a:rPr>
              <a:t>WHAT IS LMRA ???</a:t>
            </a:r>
            <a:endParaRPr lang="en-US" sz="3300" b="1" dirty="0">
              <a:solidFill>
                <a:srgbClr val="FF0000"/>
              </a:solidFill>
              <a:effectLst/>
              <a:ea typeface="+mn-ea"/>
              <a:cs typeface="Calibri" pitchFamily="34" charset="0"/>
            </a:endParaRPr>
          </a:p>
        </p:txBody>
      </p:sp>
      <p:pic>
        <p:nvPicPr>
          <p:cNvPr id="4100" name="Picture 6" descr="LMR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257175"/>
            <a:ext cx="2057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4800" y="1571625"/>
            <a:ext cx="8569325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1600" b="1" dirty="0">
                <a:solidFill>
                  <a:srgbClr val="FF4747"/>
                </a:solidFill>
                <a:latin typeface="+mj-lt"/>
                <a:cs typeface="Arial" charset="0"/>
              </a:rPr>
              <a:t>The Authority in brief: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sz="1600" b="1" dirty="0">
              <a:solidFill>
                <a:srgbClr val="FF4747"/>
              </a:solidFill>
              <a:latin typeface="+mj-lt"/>
              <a:cs typeface="Arial" charset="0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  <a:cs typeface="Arial" charset="0"/>
              </a:rPr>
              <a:t>The Labour Market Regulatory Authority (LMRA) </a:t>
            </a:r>
            <a:r>
              <a:rPr lang="en-US" sz="1600" b="1" dirty="0">
                <a:solidFill>
                  <a:srgbClr val="FF4747"/>
                </a:solidFill>
                <a:latin typeface="+mj-lt"/>
                <a:cs typeface="Arial" charset="0"/>
              </a:rPr>
              <a:t>is a government body with a corporate identity </a:t>
            </a:r>
            <a:r>
              <a:rPr lang="en-US" sz="1600" dirty="0">
                <a:latin typeface="+mj-lt"/>
                <a:cs typeface="Arial" charset="0"/>
              </a:rPr>
              <a:t>that is endowed with full financial and administrative independence, under the authority of a board of directors duly chaired by the Minister of Labour. </a:t>
            </a:r>
          </a:p>
          <a:p>
            <a:pPr algn="just" eaLnBrk="1" hangingPunct="1">
              <a:lnSpc>
                <a:spcPct val="150000"/>
              </a:lnSpc>
              <a:defRPr/>
            </a:pPr>
            <a:endParaRPr lang="en-US" sz="1600" dirty="0">
              <a:latin typeface="+mj-lt"/>
              <a:cs typeface="Arial" charset="0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  <a:cs typeface="Arial" charset="0"/>
              </a:rPr>
              <a:t>His Majesty the king issued </a:t>
            </a:r>
            <a:r>
              <a:rPr lang="en-US" sz="1600" b="1" dirty="0">
                <a:solidFill>
                  <a:srgbClr val="FF4747"/>
                </a:solidFill>
                <a:latin typeface="+mj-lt"/>
                <a:cs typeface="Arial" charset="0"/>
              </a:rPr>
              <a:t>law </a:t>
            </a:r>
            <a:r>
              <a:rPr lang="en-US" sz="1600" dirty="0">
                <a:latin typeface="+mj-lt"/>
                <a:cs typeface="Arial" charset="0"/>
              </a:rPr>
              <a:t>on the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1600" b="1" dirty="0">
                <a:solidFill>
                  <a:srgbClr val="FF4747"/>
                </a:solidFill>
                <a:latin typeface="+mj-lt"/>
                <a:cs typeface="Arial" charset="0"/>
              </a:rPr>
              <a:t>31st of May 2006 </a:t>
            </a:r>
            <a:r>
              <a:rPr lang="en-US" sz="1600" dirty="0">
                <a:latin typeface="+mj-lt"/>
                <a:cs typeface="Arial" charset="0"/>
              </a:rPr>
              <a:t>establishing the LMRA and mandated and ordained the LMRA to take over all the responsibilities</a:t>
            </a:r>
          </a:p>
          <a:p>
            <a:pPr marL="285750" indent="-285750"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1600" dirty="0">
              <a:latin typeface="+mj-lt"/>
              <a:cs typeface="Arial" charset="0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  <a:cs typeface="Arial" charset="0"/>
              </a:rPr>
              <a:t>Pilot operational phase started in </a:t>
            </a:r>
            <a:r>
              <a:rPr lang="en-US" sz="1600" b="1" dirty="0">
                <a:solidFill>
                  <a:srgbClr val="FF4747"/>
                </a:solidFill>
                <a:latin typeface="+mj-lt"/>
                <a:cs typeface="Arial" charset="0"/>
              </a:rPr>
              <a:t>May 2007</a:t>
            </a:r>
            <a:r>
              <a:rPr lang="en-US" sz="1600" dirty="0">
                <a:latin typeface="+mj-lt"/>
                <a:cs typeface="Arial" charset="0"/>
              </a:rPr>
              <a:t>, serving the Public sector and selected private companies.</a:t>
            </a:r>
          </a:p>
          <a:p>
            <a:pPr marL="285750" indent="-2857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  <a:cs typeface="Arial" charset="0"/>
              </a:rPr>
              <a:t>LMRA serves all </a:t>
            </a:r>
            <a:r>
              <a:rPr lang="en-US" sz="1600" b="1" dirty="0">
                <a:solidFill>
                  <a:srgbClr val="FF4747"/>
                </a:solidFill>
                <a:latin typeface="+mj-lt"/>
                <a:cs typeface="Arial" charset="0"/>
              </a:rPr>
              <a:t>private business sector’s </a:t>
            </a:r>
            <a:r>
              <a:rPr lang="en-US" sz="1600" b="1" dirty="0">
                <a:solidFill>
                  <a:srgbClr val="FF4747"/>
                </a:solidFill>
                <a:cs typeface="Arial" charset="0"/>
              </a:rPr>
              <a:t>(70,000+)</a:t>
            </a:r>
            <a:r>
              <a:rPr lang="en-US" sz="1600" b="1" dirty="0">
                <a:solidFill>
                  <a:srgbClr val="FF4747"/>
                </a:solidFill>
                <a:latin typeface="+mj-lt"/>
                <a:cs typeface="Arial" charset="0"/>
              </a:rPr>
              <a:t> for expatriate workers (500,000+)</a:t>
            </a:r>
          </a:p>
          <a:p>
            <a:pPr marL="285750" indent="-2857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1600" b="1" dirty="0">
              <a:solidFill>
                <a:srgbClr val="FF4747"/>
              </a:solidFill>
              <a:latin typeface="+mj-lt"/>
              <a:cs typeface="Arial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  <a:cs typeface="Arial" charset="0"/>
              </a:rPr>
              <a:t>LMRA has launched in </a:t>
            </a:r>
            <a:r>
              <a:rPr lang="en-US" sz="1600" b="1" dirty="0">
                <a:solidFill>
                  <a:srgbClr val="FF4747"/>
                </a:solidFill>
                <a:latin typeface="+mj-lt"/>
                <a:cs typeface="Arial" charset="0"/>
              </a:rPr>
              <a:t>Sept 2014 the public service  for Domestic worker sector (40,000+)</a:t>
            </a:r>
            <a:r>
              <a:rPr lang="en-US" sz="1600" dirty="0">
                <a:latin typeface="+mj-lt"/>
                <a:cs typeface="Arial" charset="0"/>
              </a:rPr>
              <a:t/>
            </a:r>
            <a:br>
              <a:rPr lang="en-US" sz="1600" dirty="0">
                <a:latin typeface="+mj-lt"/>
                <a:cs typeface="Arial" charset="0"/>
              </a:rPr>
            </a:br>
            <a:r>
              <a:rPr lang="en-US" sz="1600" dirty="0">
                <a:latin typeface="+mj-lt"/>
                <a:cs typeface="Arial" charset="0"/>
              </a:rPr>
              <a:t/>
            </a:r>
            <a:br>
              <a:rPr lang="en-US" sz="1600" dirty="0">
                <a:latin typeface="+mj-lt"/>
                <a:cs typeface="Arial" charset="0"/>
              </a:rPr>
            </a:br>
            <a:endParaRPr lang="en-US" sz="1600" dirty="0">
              <a:latin typeface="+mj-lt"/>
              <a:cs typeface="Arial" charset="0"/>
            </a:endParaRPr>
          </a:p>
        </p:txBody>
      </p:sp>
      <p:pic>
        <p:nvPicPr>
          <p:cNvPr id="4102" name="Picture 7" descr="41781_363210957648_6735_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35700"/>
            <a:ext cx="6794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11425" y="609600"/>
            <a:ext cx="6119813" cy="542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b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en-US" sz="3300" b="1" dirty="0" smtClean="0">
                <a:solidFill>
                  <a:srgbClr val="FF0000"/>
                </a:solidFill>
                <a:ea typeface="+mn-ea"/>
                <a:cs typeface="Calibri" pitchFamily="34" charset="0"/>
              </a:rPr>
              <a:t>LMRA SERVICES</a:t>
            </a:r>
            <a:endParaRPr lang="en-US" sz="3300" b="1" dirty="0">
              <a:solidFill>
                <a:srgbClr val="FF0000"/>
              </a:solidFill>
              <a:effectLst/>
              <a:ea typeface="+mn-ea"/>
              <a:cs typeface="Calibri" pitchFamily="34" charset="0"/>
            </a:endParaRPr>
          </a:p>
        </p:txBody>
      </p:sp>
      <p:pic>
        <p:nvPicPr>
          <p:cNvPr id="6147" name="Picture 6" descr="LMR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04800"/>
            <a:ext cx="20574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0363" y="2027238"/>
            <a:ext cx="8783637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eaLnBrk="1" hangingPunct="1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  <a:cs typeface="Arial" charset="0"/>
              </a:rPr>
              <a:t>All LMRA Procedures Are Done Under One Roof … As LMRA Works As A </a:t>
            </a:r>
            <a:r>
              <a:rPr lang="en-US" sz="1600" b="1" dirty="0">
                <a:solidFill>
                  <a:srgbClr val="FF0000"/>
                </a:solidFill>
                <a:latin typeface="+mj-lt"/>
                <a:cs typeface="Arial" charset="0"/>
              </a:rPr>
              <a:t>One transaction </a:t>
            </a:r>
            <a:r>
              <a:rPr lang="en-US" sz="1600" dirty="0">
                <a:latin typeface="+mj-lt"/>
                <a:cs typeface="Arial" charset="0"/>
              </a:rPr>
              <a:t>for a Number Of Government Entities ( </a:t>
            </a:r>
            <a:r>
              <a:rPr lang="en-US" sz="1600" dirty="0" smtClean="0">
                <a:latin typeface="+mj-lt"/>
                <a:cs typeface="Arial" charset="0"/>
              </a:rPr>
              <a:t>IGA,NPRA </a:t>
            </a:r>
            <a:r>
              <a:rPr lang="en-US" sz="1600" dirty="0">
                <a:latin typeface="+mj-lt"/>
                <a:cs typeface="Arial" charset="0"/>
              </a:rPr>
              <a:t>(IMMGRATION), SIO, MOH, MOIC, MOL )</a:t>
            </a:r>
          </a:p>
          <a:p>
            <a:pPr algn="just" eaLnBrk="1" hangingPunct="1">
              <a:lnSpc>
                <a:spcPct val="200000"/>
              </a:lnSpc>
              <a:defRPr/>
            </a:pPr>
            <a:r>
              <a:rPr lang="en-US" sz="1600" dirty="0">
                <a:latin typeface="+mj-lt"/>
                <a:cs typeface="Arial" charset="0"/>
              </a:rPr>
              <a:t>The LMRA as a central body will endeavor:</a:t>
            </a:r>
          </a:p>
          <a:p>
            <a:pPr marL="285750" indent="-285750" algn="just" eaLnBrk="1" hangingPunct="1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  <a:cs typeface="Arial" charset="0"/>
              </a:rPr>
              <a:t>To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Arial" charset="0"/>
              </a:rPr>
              <a:t>issue work permits </a:t>
            </a:r>
            <a:r>
              <a:rPr lang="en-US" sz="1600" dirty="0">
                <a:latin typeface="+mj-lt"/>
                <a:cs typeface="Arial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Arial" charset="0"/>
              </a:rPr>
              <a:t>resident permits </a:t>
            </a:r>
            <a:r>
              <a:rPr lang="en-US" sz="1600" dirty="0">
                <a:latin typeface="+mj-lt"/>
                <a:cs typeface="Arial" charset="0"/>
              </a:rPr>
              <a:t>and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Arial" charset="0"/>
              </a:rPr>
              <a:t>National ID cards  </a:t>
            </a:r>
            <a:r>
              <a:rPr lang="en-US" sz="1600" dirty="0">
                <a:latin typeface="+mj-lt"/>
                <a:cs typeface="Arial" charset="0"/>
              </a:rPr>
              <a:t>(CPR) to enter the kingdom;</a:t>
            </a:r>
          </a:p>
          <a:p>
            <a:pPr marL="285750" indent="-285750" algn="just" eaLnBrk="1" hangingPunct="1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  <a:cs typeface="Arial" charset="0"/>
              </a:rPr>
              <a:t>To process all applications and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Arial" charset="0"/>
              </a:rPr>
              <a:t>collect all fees </a:t>
            </a:r>
            <a:r>
              <a:rPr lang="en-US" sz="1600" dirty="0">
                <a:latin typeface="+mj-lt"/>
                <a:cs typeface="Arial" charset="0"/>
              </a:rPr>
              <a:t>related to permits and licenses issued under the law;</a:t>
            </a:r>
          </a:p>
          <a:p>
            <a:pPr marL="285750" indent="-285750" algn="just" eaLnBrk="1" hangingPunct="1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  <a:cs typeface="Arial" charset="0"/>
              </a:rPr>
              <a:t>To carry out the necessary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Arial" charset="0"/>
              </a:rPr>
              <a:t>medical tests </a:t>
            </a:r>
            <a:r>
              <a:rPr lang="en-US" sz="1600" dirty="0">
                <a:latin typeface="+mj-lt"/>
                <a:cs typeface="Arial" charset="0"/>
              </a:rPr>
              <a:t>and other investigations for employers and expatriate worker in coordination with the concerned bodies; and</a:t>
            </a:r>
          </a:p>
          <a:p>
            <a:pPr marL="285750" indent="-285750" algn="just" eaLnBrk="1" hangingPunct="1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  <a:cs typeface="Arial" charset="0"/>
              </a:rPr>
              <a:t>To perform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Arial" charset="0"/>
              </a:rPr>
              <a:t>labour market research </a:t>
            </a:r>
            <a:r>
              <a:rPr lang="en-US" sz="1600" dirty="0">
                <a:latin typeface="+mj-lt"/>
                <a:cs typeface="Arial" charset="0"/>
              </a:rPr>
              <a:t>and to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Arial" charset="0"/>
              </a:rPr>
              <a:t>design policies to be enforced </a:t>
            </a:r>
            <a:r>
              <a:rPr lang="en-US" sz="1600" dirty="0">
                <a:latin typeface="+mj-lt"/>
                <a:cs typeface="Arial" charset="0"/>
              </a:rPr>
              <a:t>and put in place in order to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Arial" charset="0"/>
              </a:rPr>
              <a:t>restructure the market</a:t>
            </a:r>
            <a:r>
              <a:rPr lang="en-US" sz="1600" dirty="0">
                <a:latin typeface="+mj-lt"/>
                <a:cs typeface="Arial" charset="0"/>
              </a:rPr>
              <a:t>, thus giving the LMRA the powers to carry out its mandate accordingly.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 rot="5400000">
            <a:off x="-3314700" y="3314700"/>
            <a:ext cx="68580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651125" y="457200"/>
            <a:ext cx="6119813" cy="542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b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en-US" sz="3300" b="1" dirty="0" smtClean="0">
                <a:solidFill>
                  <a:srgbClr val="FF0000"/>
                </a:solidFill>
                <a:ea typeface="+mn-ea"/>
                <a:cs typeface="Calibri" pitchFamily="34" charset="0"/>
              </a:rPr>
              <a:t>EMS</a:t>
            </a:r>
            <a:endParaRPr lang="en-US" sz="3300" b="1" dirty="0">
              <a:solidFill>
                <a:srgbClr val="FF0000"/>
              </a:solidFill>
              <a:effectLst/>
              <a:ea typeface="+mn-ea"/>
              <a:cs typeface="Calibri" pitchFamily="34" charset="0"/>
            </a:endParaRPr>
          </a:p>
        </p:txBody>
      </p:sp>
      <p:pic>
        <p:nvPicPr>
          <p:cNvPr id="8195" name="Picture 6" descr="LMR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5738"/>
            <a:ext cx="205740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5288" y="1828800"/>
            <a:ext cx="8596312" cy="177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200000"/>
              </a:lnSpc>
              <a:defRPr/>
            </a:pPr>
            <a:r>
              <a:rPr lang="en-US" sz="1600" dirty="0">
                <a:latin typeface="+mj-lt"/>
                <a:cs typeface="Arial" charset="0"/>
              </a:rPr>
              <a:t>Expatriate Management system is one of a kind user interface in the gulf region , it is built up to connect a number of interfaces . </a:t>
            </a:r>
          </a:p>
          <a:p>
            <a:pPr algn="just" eaLnBrk="1" hangingPunct="1">
              <a:lnSpc>
                <a:spcPct val="200000"/>
              </a:lnSpc>
              <a:defRPr/>
            </a:pPr>
            <a:endParaRPr lang="en-US" sz="700" dirty="0">
              <a:latin typeface="+mj-lt"/>
              <a:cs typeface="Arial" charset="0"/>
            </a:endParaRPr>
          </a:p>
          <a:p>
            <a:pPr algn="just" eaLnBrk="1" hangingPunct="1">
              <a:lnSpc>
                <a:spcPct val="200000"/>
              </a:lnSpc>
              <a:defRPr/>
            </a:pPr>
            <a:r>
              <a:rPr lang="en-US" sz="1600" dirty="0">
                <a:latin typeface="+mj-lt"/>
                <a:cs typeface="Arial" charset="0"/>
              </a:rPr>
              <a:t>All LMRA services are done through a  uniquely tailored Expatriate management system (EMS)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 rot="5400000">
            <a:off x="-3314700" y="3314700"/>
            <a:ext cx="68580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6184" name="Picture 40"/>
          <p:cNvPicPr>
            <a:picLocks noChangeAspect="1" noChangeArrowheads="1"/>
          </p:cNvPicPr>
          <p:nvPr/>
        </p:nvPicPr>
        <p:blipFill rotWithShape="1">
          <a:blip r:embed="rId4"/>
          <a:srcRect l="33983" t="39962" r="37371" b="12500"/>
          <a:stretch/>
        </p:blipFill>
        <p:spPr bwMode="auto">
          <a:xfrm>
            <a:off x="498475" y="3683000"/>
            <a:ext cx="2438400" cy="2565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6" t="29305" r="28966" b="9439"/>
          <a:stretch>
            <a:fillRect/>
          </a:stretch>
        </p:blipFill>
        <p:spPr bwMode="auto">
          <a:xfrm>
            <a:off x="3352800" y="3663950"/>
            <a:ext cx="34353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23793" r="88461" b="31218"/>
          <a:stretch>
            <a:fillRect/>
          </a:stretch>
        </p:blipFill>
        <p:spPr bwMode="auto">
          <a:xfrm>
            <a:off x="7300913" y="3606800"/>
            <a:ext cx="1304925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169241"/>
              </p:ext>
            </p:extLst>
          </p:nvPr>
        </p:nvGraphicFramePr>
        <p:xfrm>
          <a:off x="304800" y="1561719"/>
          <a:ext cx="8758292" cy="516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2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0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0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0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9600">
                <a:tc gridSpan="7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TRANSACTION</a:t>
                      </a:r>
                      <a:r>
                        <a:rPr lang="en-US" sz="1600" baseline="0" dirty="0" smtClean="0"/>
                        <a:t> DETAILS – Stage A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7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7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7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29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SUBJECT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Step A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Step B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Step C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Step D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Step</a:t>
                      </a:r>
                      <a:r>
                        <a:rPr lang="en-US" sz="1200" baseline="0" dirty="0" smtClean="0"/>
                        <a:t> E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5549">
                <a:tc rowSpan="2">
                  <a:txBody>
                    <a:bodyPr/>
                    <a:lstStyle/>
                    <a:p>
                      <a:pPr lvl="1" algn="ctr" rtl="0"/>
                      <a:r>
                        <a:rPr lang="en-US" sz="1400" dirty="0" smtClean="0"/>
                        <a:t>ATTAIN</a:t>
                      </a:r>
                      <a:r>
                        <a:rPr lang="en-US" sz="1400" baseline="0" dirty="0" smtClean="0"/>
                        <a:t> WORK PERMIT</a:t>
                      </a:r>
                      <a:endParaRPr lang="en-US" sz="1400" dirty="0"/>
                    </a:p>
                  </a:txBody>
                  <a:tcPr vert="vert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TRANSACTION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LMRA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IGA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NPRA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LMRA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CLIENT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98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DETAILS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CUSTOMER APPLIES FOR WORK PERMIT 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 AND </a:t>
                      </a: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LMRA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VERFIERS WORKPERMIT</a:t>
                      </a:r>
                      <a:r>
                        <a:rPr lang="en-US" sz="105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DETAILS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ISSUE CPR NO. </a:t>
                      </a:r>
                    </a:p>
                    <a:p>
                      <a:pPr algn="ctr"/>
                      <a:endParaRPr lang="en-US" sz="105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05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“ IDENTITY NUMBER”</a:t>
                      </a:r>
                      <a:endParaRPr lang="en-US" sz="105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ISSUE </a:t>
                      </a:r>
                    </a:p>
                    <a:p>
                      <a:pPr algn="ctr"/>
                      <a:r>
                        <a:rPr lang="en-US" sz="105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NON OBJECTION CERTIFICATE</a:t>
                      </a:r>
                    </a:p>
                    <a:p>
                      <a:pPr algn="ctr"/>
                      <a:endParaRPr lang="en-US" sz="105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05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“ NON OBJECTION TO ENTER THE COUNTRY SECURITY CHECK IS PERFORMED”</a:t>
                      </a:r>
                      <a:endParaRPr lang="en-US" sz="105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WORK PERMIT IS ISSUED</a:t>
                      </a:r>
                      <a:endParaRPr lang="en-US" sz="105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PRINT</a:t>
                      </a:r>
                      <a:r>
                        <a:rPr lang="en-US" sz="105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WORK PERMIT</a:t>
                      </a:r>
                      <a:endParaRPr lang="en-US" sz="105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43" name="Picture 6" descr="LMR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3467100"/>
            <a:ext cx="1231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695700"/>
            <a:ext cx="1250950" cy="6477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1975" y="3695700"/>
            <a:ext cx="1565275" cy="574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LMRA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3429000"/>
            <a:ext cx="1303337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24" name="Picture 28"/>
          <p:cNvPicPr>
            <a:picLocks noChangeAspect="1" noChangeArrowheads="1"/>
          </p:cNvPicPr>
          <p:nvPr/>
        </p:nvPicPr>
        <p:blipFill rotWithShape="1">
          <a:blip r:embed="rId6"/>
          <a:srcRect l="24550" t="13921" r="39671" b="9943"/>
          <a:stretch/>
        </p:blipFill>
        <p:spPr bwMode="auto">
          <a:xfrm>
            <a:off x="7653338" y="3162300"/>
            <a:ext cx="1338262" cy="1600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itle 1"/>
          <p:cNvSpPr txBox="1">
            <a:spLocks/>
          </p:cNvSpPr>
          <p:nvPr/>
        </p:nvSpPr>
        <p:spPr>
          <a:xfrm>
            <a:off x="2667000" y="457200"/>
            <a:ext cx="6119813" cy="542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b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en-US" sz="3300" b="1" dirty="0" smtClean="0">
                <a:solidFill>
                  <a:srgbClr val="FF0000"/>
                </a:solidFill>
                <a:ea typeface="+mn-ea"/>
                <a:cs typeface="Calibri" pitchFamily="34" charset="0"/>
              </a:rPr>
              <a:t>How are work permits processed?</a:t>
            </a:r>
            <a:endParaRPr lang="en-US" sz="3300" b="1" dirty="0">
              <a:solidFill>
                <a:srgbClr val="FF0000"/>
              </a:solidFill>
              <a:effectLst/>
              <a:ea typeface="+mn-ea"/>
              <a:cs typeface="Calibri" pitchFamily="34" charset="0"/>
            </a:endParaRPr>
          </a:p>
        </p:txBody>
      </p:sp>
      <p:sp>
        <p:nvSpPr>
          <p:cNvPr id="10249" name="Rectangle 6"/>
          <p:cNvSpPr>
            <a:spLocks noChangeArrowheads="1"/>
          </p:cNvSpPr>
          <p:nvPr/>
        </p:nvSpPr>
        <p:spPr bwMode="auto">
          <a:xfrm rot="5400000">
            <a:off x="-3314700" y="3314700"/>
            <a:ext cx="68580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0250" name="Picture 6" descr="LMRA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85738"/>
            <a:ext cx="175577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561719"/>
          <a:ext cx="8758292" cy="516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3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3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80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80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80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9600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TRANSACTION</a:t>
                      </a:r>
                      <a:r>
                        <a:rPr lang="en-US" sz="1600" baseline="0" dirty="0" smtClean="0"/>
                        <a:t> DETAILS – Stage B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7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7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7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29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SUBJECT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Step A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Step B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Step C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Step D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Step E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Step</a:t>
                      </a:r>
                      <a:r>
                        <a:rPr lang="en-US" sz="1200" baseline="0" dirty="0" smtClean="0"/>
                        <a:t> F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5549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ATTAIN</a:t>
                      </a:r>
                      <a:r>
                        <a:rPr lang="en-US" sz="1200" baseline="0" dirty="0" smtClean="0"/>
                        <a:t> RESIDNCY PERMIT</a:t>
                      </a:r>
                      <a:endParaRPr lang="en-US" sz="1200" dirty="0"/>
                    </a:p>
                  </a:txBody>
                  <a:tcPr vert="vert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TRANSACTION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ARRIVAL TO BAHRAIN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LMRA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TELECOMMUNICATIONS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NPRA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ISSUE MEDICAL</a:t>
                      </a:r>
                      <a:r>
                        <a:rPr lang="en-US" sz="1200" baseline="0" dirty="0" smtClean="0"/>
                        <a:t> APPOINTMENT</a:t>
                      </a:r>
                    </a:p>
                    <a:p>
                      <a:pPr algn="ctr"/>
                      <a:endParaRPr lang="en-US" sz="1200" baseline="0" dirty="0" smtClean="0"/>
                    </a:p>
                    <a:p>
                      <a:pPr algn="ctr"/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ISSUE RESIDENCY PERMIT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98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Details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EXPATRIATE ARRIVES TO BAHRAIN INTERNATIONAL AIRPORT</a:t>
                      </a:r>
                      <a:endParaRPr lang="en-US" sz="105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LMRA TAKES EXPATRIATE PERSONAL DATA</a:t>
                      </a:r>
                      <a:endParaRPr lang="en-US" sz="105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ISSUE SIM CARD</a:t>
                      </a:r>
                    </a:p>
                    <a:p>
                      <a:pPr algn="ctr"/>
                      <a:r>
                        <a:rPr lang="en-US" sz="105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“ TELEPHONE NO.”</a:t>
                      </a:r>
                      <a:endParaRPr lang="en-US" sz="105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NPRA TAKES EXPATRIATES BIO METRIC DATA “FINGER PRINTS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 MEDICAL APPOINTMENT DATE  IS AUTOMATICALLY GENERATED</a:t>
                      </a:r>
                      <a:endParaRPr lang="en-US" sz="105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NPRA STAMP</a:t>
                      </a:r>
                      <a:r>
                        <a:rPr lang="en-US" sz="105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RESIDENCY PERMIT</a:t>
                      </a:r>
                      <a:endParaRPr lang="en-US" sz="105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2667000" y="457200"/>
            <a:ext cx="6119813" cy="542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b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en-US" sz="3300" b="1" dirty="0" smtClean="0">
                <a:solidFill>
                  <a:srgbClr val="FF0000"/>
                </a:solidFill>
                <a:ea typeface="+mn-ea"/>
                <a:cs typeface="Calibri" pitchFamily="34" charset="0"/>
              </a:rPr>
              <a:t>How are work permits processed?</a:t>
            </a:r>
            <a:endParaRPr lang="en-US" sz="3300" b="1" dirty="0">
              <a:solidFill>
                <a:srgbClr val="FF0000"/>
              </a:solidFill>
              <a:effectLst/>
              <a:ea typeface="+mn-ea"/>
              <a:cs typeface="Calibri" pitchFamily="34" charset="0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 rot="5400000">
            <a:off x="-3314700" y="3314700"/>
            <a:ext cx="68580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1270" name="Picture 6" descr="LMR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85738"/>
            <a:ext cx="175577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4663" y="3687763"/>
            <a:ext cx="823912" cy="828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176588"/>
            <a:ext cx="1120775" cy="438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 rotWithShape="1">
          <a:blip r:embed="rId5"/>
          <a:srcRect b="-15904"/>
          <a:stretch/>
        </p:blipFill>
        <p:spPr bwMode="auto">
          <a:xfrm>
            <a:off x="2366963" y="3333750"/>
            <a:ext cx="687387" cy="828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63813" y="4102100"/>
            <a:ext cx="873125" cy="4302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27450" y="3354388"/>
            <a:ext cx="636588" cy="4302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51363" y="3100388"/>
            <a:ext cx="466725" cy="4302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51363" y="3748088"/>
            <a:ext cx="473075" cy="6365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65563" y="4032250"/>
            <a:ext cx="625475" cy="500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51800" y="3673475"/>
            <a:ext cx="785813" cy="10429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68400" y="3487738"/>
            <a:ext cx="1033463" cy="7350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6" descr="LMRA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3205163"/>
            <a:ext cx="552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629400" y="3530600"/>
            <a:ext cx="1038225" cy="6889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100" y="3197225"/>
            <a:ext cx="1065213" cy="3889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064089"/>
              </p:ext>
            </p:extLst>
          </p:nvPr>
        </p:nvGraphicFramePr>
        <p:xfrm>
          <a:off x="304800" y="1561719"/>
          <a:ext cx="8762999" cy="516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6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3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7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9600">
                <a:tc gridSpan="7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TRANSACTION</a:t>
                      </a:r>
                      <a:r>
                        <a:rPr lang="en-US" sz="1600" baseline="0" dirty="0" smtClean="0"/>
                        <a:t> DETAILS – Stage C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7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7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29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SUBJECT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Step A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Step B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Step C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Step D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Step E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5549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PRE</a:t>
                      </a:r>
                      <a:r>
                        <a:rPr lang="en-US" sz="1200" baseline="0" dirty="0" smtClean="0"/>
                        <a:t> EMPLOYMENT CHECK UP</a:t>
                      </a:r>
                      <a:endParaRPr lang="en-US" sz="1200" dirty="0"/>
                    </a:p>
                  </a:txBody>
                  <a:tcPr vert="vert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TRANSACTION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IGA</a:t>
                      </a:r>
                      <a:endParaRPr lang="en-US" sz="1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 RAZI MEDICAL CENTER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MINISTRY OF HEALTH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LMRA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CLIENT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98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DETAILS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PRINT SMART CARD</a:t>
                      </a:r>
                      <a:endParaRPr lang="en-US" sz="105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ATTEND FOR MEDICAL TEST AT</a:t>
                      </a:r>
                      <a:r>
                        <a:rPr lang="en-US" sz="105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AUTHORIZED HEALTH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endParaRPr lang="en-US" sz="105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PASS TEST RESULTS TO LMRA</a:t>
                      </a:r>
                      <a:endParaRPr lang="en-US" sz="105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EXPATRIATE FITNESS IS REGISTERED IN EMS</a:t>
                      </a:r>
                    </a:p>
                    <a:p>
                      <a:pPr algn="ctr"/>
                      <a:endParaRPr lang="en-US" sz="105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05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UNFIT EXPATRIATES ARE ARRANGED TO BE DEPORTED</a:t>
                      </a:r>
                      <a:endParaRPr lang="en-US" sz="105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CLIENT TERMINATES AND</a:t>
                      </a:r>
                      <a:r>
                        <a:rPr lang="en-US" sz="105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DEPORTS UNFIT EXPATRIATE</a:t>
                      </a:r>
                      <a:endParaRPr lang="en-US" sz="105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590800" y="457200"/>
            <a:ext cx="6119813" cy="542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b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en-US" sz="3300" b="1" dirty="0" smtClean="0">
                <a:solidFill>
                  <a:srgbClr val="FF0000"/>
                </a:solidFill>
                <a:ea typeface="+mn-ea"/>
                <a:cs typeface="Calibri" pitchFamily="34" charset="0"/>
              </a:rPr>
              <a:t>How are work permits processed?</a:t>
            </a:r>
            <a:endParaRPr lang="en-US" sz="3300" b="1" dirty="0">
              <a:solidFill>
                <a:srgbClr val="FF0000"/>
              </a:solidFill>
              <a:effectLst/>
              <a:ea typeface="+mn-ea"/>
              <a:cs typeface="Calibri" pitchFamily="34" charset="0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 rot="5400000">
            <a:off x="-3314700" y="3314700"/>
            <a:ext cx="68580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2294" name="Picture 6" descr="LMR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85738"/>
            <a:ext cx="175577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http://www.cio.gov.bh/cio_eng/images/smart-car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3622675"/>
            <a:ext cx="12144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8613" y="3611563"/>
            <a:ext cx="1198562" cy="6810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0263" y="3657600"/>
            <a:ext cx="922337" cy="533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6" descr="LMRA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52813"/>
            <a:ext cx="13081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 rotWithShape="1">
          <a:blip r:embed="rId7"/>
          <a:srcRect l="33020" t="10651" r="31060" b="6250"/>
          <a:stretch/>
        </p:blipFill>
        <p:spPr bwMode="auto">
          <a:xfrm>
            <a:off x="7519988" y="2995613"/>
            <a:ext cx="1395412" cy="18145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93975" y="533400"/>
            <a:ext cx="6119813" cy="542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b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en-US" sz="3300" b="1" dirty="0" smtClean="0">
                <a:solidFill>
                  <a:srgbClr val="FF0000"/>
                </a:solidFill>
                <a:effectLst/>
                <a:ea typeface="+mn-ea"/>
                <a:cs typeface="Calibri" pitchFamily="34" charset="0"/>
              </a:rPr>
              <a:t>A UNIQUE TOUCH </a:t>
            </a:r>
            <a:endParaRPr lang="en-US" sz="3300" b="1" dirty="0">
              <a:solidFill>
                <a:srgbClr val="FF0000"/>
              </a:solidFill>
              <a:effectLst/>
              <a:ea typeface="+mn-ea"/>
              <a:cs typeface="Calibri" pitchFamily="34" charset="0"/>
            </a:endParaRPr>
          </a:p>
        </p:txBody>
      </p:sp>
      <p:pic>
        <p:nvPicPr>
          <p:cNvPr id="13315" name="Picture 6" descr="LMR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42888"/>
            <a:ext cx="205740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3388" y="2027238"/>
            <a:ext cx="8558212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200000"/>
              </a:lnSpc>
              <a:defRPr/>
            </a:pPr>
            <a:r>
              <a:rPr lang="en-US" sz="1600" dirty="0">
                <a:latin typeface="+mj-lt"/>
                <a:cs typeface="Arial" charset="0"/>
              </a:rPr>
              <a:t>A UNIQUE TOUCH TO SERVICES</a:t>
            </a:r>
          </a:p>
          <a:p>
            <a:pPr algn="just" eaLnBrk="1" hangingPunct="1">
              <a:lnSpc>
                <a:spcPct val="200000"/>
              </a:lnSpc>
              <a:defRPr/>
            </a:pPr>
            <a:r>
              <a:rPr lang="en-US" sz="1600" dirty="0">
                <a:latin typeface="+mj-lt"/>
                <a:cs typeface="Arial" charset="0"/>
              </a:rPr>
              <a:t>LMRA provides a unique touch to services as it offers  </a:t>
            </a:r>
            <a:r>
              <a:rPr lang="en-US" sz="1600" b="1" dirty="0">
                <a:solidFill>
                  <a:srgbClr val="FF4747"/>
                </a:solidFill>
                <a:latin typeface="+mj-lt"/>
                <a:cs typeface="Arial" charset="0"/>
              </a:rPr>
              <a:t>PAPER- LESS  Online </a:t>
            </a:r>
            <a:r>
              <a:rPr lang="en-US" sz="1600" dirty="0">
                <a:latin typeface="+mj-lt"/>
                <a:cs typeface="Arial" charset="0"/>
              </a:rPr>
              <a:t>services. </a:t>
            </a:r>
          </a:p>
          <a:p>
            <a:pPr marL="285750" indent="-285750" algn="just" eaLnBrk="1" hangingPunct="1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FF0000"/>
                </a:solidFill>
                <a:latin typeface="+mj-lt"/>
                <a:cs typeface="Arial" charset="0"/>
              </a:rPr>
              <a:t>99.8 %</a:t>
            </a:r>
            <a:r>
              <a:rPr lang="en-US" sz="1600" dirty="0">
                <a:latin typeface="+mj-lt"/>
                <a:cs typeface="Arial" charset="0"/>
              </a:rPr>
              <a:t> of LMRA transaction services are performed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Arial" charset="0"/>
              </a:rPr>
              <a:t>online</a:t>
            </a:r>
          </a:p>
          <a:p>
            <a:pPr marL="285750" indent="-285750" algn="just" eaLnBrk="1" hangingPunct="1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  <a:cs typeface="Arial" charset="0"/>
              </a:rPr>
              <a:t>All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Arial" charset="0"/>
              </a:rPr>
              <a:t>online services </a:t>
            </a:r>
            <a:r>
              <a:rPr lang="en-US" sz="1600" dirty="0">
                <a:latin typeface="+mj-lt"/>
                <a:cs typeface="Arial" charset="0"/>
              </a:rPr>
              <a:t>are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Arial" charset="0"/>
              </a:rPr>
              <a:t>linked to spokes </a:t>
            </a:r>
            <a:r>
              <a:rPr lang="en-US" sz="1600" dirty="0" smtClean="0">
                <a:latin typeface="+mj-lt"/>
                <a:cs typeface="Arial" charset="0"/>
              </a:rPr>
              <a:t>(IGA,NPRA,MOIC,MOL,MOH,SIO</a:t>
            </a:r>
            <a:r>
              <a:rPr lang="en-US" sz="1600" dirty="0">
                <a:latin typeface="+mj-lt"/>
                <a:cs typeface="Arial" charset="0"/>
              </a:rPr>
              <a:t>) – “ there is no requirement to move around town to complete the an employment transaction” </a:t>
            </a:r>
          </a:p>
          <a:p>
            <a:pPr marL="285750" indent="-285750" algn="just" eaLnBrk="1" hangingPunct="1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  <a:cs typeface="Arial" charset="0"/>
              </a:rPr>
              <a:t>LMRA has developed an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Arial" charset="0"/>
              </a:rPr>
              <a:t>electronic support system </a:t>
            </a:r>
            <a:r>
              <a:rPr lang="en-US" sz="1600" dirty="0">
                <a:latin typeface="+mj-lt"/>
                <a:cs typeface="Arial" charset="0"/>
              </a:rPr>
              <a:t>since 2009 to answer and resolve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Arial" charset="0"/>
              </a:rPr>
              <a:t>customer enquires</a:t>
            </a:r>
          </a:p>
          <a:p>
            <a:pPr marL="285750" indent="-285750" algn="just" eaLnBrk="1" hangingPunct="1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FF0000"/>
                </a:solidFill>
                <a:latin typeface="+mj-lt"/>
                <a:cs typeface="Arial" charset="0"/>
              </a:rPr>
              <a:t>99.6 %</a:t>
            </a:r>
            <a:r>
              <a:rPr lang="en-US" sz="1600" dirty="0">
                <a:latin typeface="+mj-lt"/>
                <a:cs typeface="Arial" charset="0"/>
              </a:rPr>
              <a:t> of customer enquires and issues are resolved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Arial" charset="0"/>
              </a:rPr>
              <a:t>online</a:t>
            </a:r>
          </a:p>
          <a:p>
            <a:pPr marL="285750" indent="-285750" eaLnBrk="1" hangingPunct="1">
              <a:lnSpc>
                <a:spcPct val="200000"/>
              </a:lnSpc>
              <a:buFont typeface="Arial" pitchFamily="34" charset="0"/>
              <a:buChar char="•"/>
              <a:defRPr/>
            </a:pPr>
            <a:endParaRPr lang="en-US" sz="1600" dirty="0">
              <a:latin typeface="+mj-lt"/>
              <a:cs typeface="Arial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 rot="5400000">
            <a:off x="-3314700" y="3314700"/>
            <a:ext cx="68580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66988" y="533400"/>
            <a:ext cx="6119812" cy="542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b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en-US" sz="3300" b="1" dirty="0" smtClean="0">
                <a:solidFill>
                  <a:srgbClr val="FF0000"/>
                </a:solidFill>
                <a:effectLst/>
                <a:ea typeface="+mn-ea"/>
                <a:cs typeface="Calibri" pitchFamily="34" charset="0"/>
              </a:rPr>
              <a:t>SERVICE LEVEL AGREEMENT</a:t>
            </a:r>
            <a:endParaRPr lang="en-US" sz="3300" b="1" dirty="0">
              <a:solidFill>
                <a:srgbClr val="FF0000"/>
              </a:solidFill>
              <a:effectLst/>
              <a:ea typeface="+mn-ea"/>
              <a:cs typeface="Calibri" pitchFamily="34" charset="0"/>
            </a:endParaRPr>
          </a:p>
        </p:txBody>
      </p:sp>
      <p:pic>
        <p:nvPicPr>
          <p:cNvPr id="15363" name="Picture 6" descr="LMR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0574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116177"/>
              </p:ext>
            </p:extLst>
          </p:nvPr>
        </p:nvGraphicFramePr>
        <p:xfrm>
          <a:off x="1295400" y="2971800"/>
          <a:ext cx="6553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ENTITY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SLA DAYS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SLA</a:t>
                      </a:r>
                      <a:r>
                        <a:rPr lang="en-US" sz="1600" baseline="0" dirty="0" smtClean="0"/>
                        <a:t> ACHIEVMENTS *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LMRA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DAYS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98%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IGA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DAYS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99%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NPRA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 DAYS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92%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 DAYS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96%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39725" y="2312988"/>
            <a:ext cx="790416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>
                <a:latin typeface="+mj-lt"/>
                <a:cs typeface="Arial" charset="0"/>
              </a:rPr>
              <a:t>All </a:t>
            </a:r>
            <a:r>
              <a:rPr lang="en-US" sz="1600" smtClean="0">
                <a:latin typeface="+mj-lt"/>
                <a:cs typeface="Arial" charset="0"/>
              </a:rPr>
              <a:t>LMRA </a:t>
            </a:r>
            <a:r>
              <a:rPr lang="en-US" sz="1600" dirty="0">
                <a:latin typeface="+mj-lt"/>
                <a:cs typeface="Arial" charset="0"/>
              </a:rPr>
              <a:t>and spokes related </a:t>
            </a:r>
            <a:r>
              <a:rPr lang="en-US" sz="1600" dirty="0">
                <a:latin typeface="Arial" charset="0"/>
                <a:cs typeface="Arial" charset="0"/>
              </a:rPr>
              <a:t>transactions </a:t>
            </a:r>
            <a:r>
              <a:rPr lang="en-US" sz="1600" dirty="0">
                <a:latin typeface="+mj-lt"/>
                <a:cs typeface="Arial" charset="0"/>
              </a:rPr>
              <a:t>have a targeted SLA period, set as below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5275" y="5129213"/>
            <a:ext cx="88487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  <a:cs typeface="Arial" charset="0"/>
              </a:rPr>
              <a:t> LMRA was able to complete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Arial" charset="0"/>
              </a:rPr>
              <a:t>98 % </a:t>
            </a:r>
            <a:r>
              <a:rPr lang="en-US" sz="1600" dirty="0">
                <a:latin typeface="+mj-lt"/>
                <a:cs typeface="Arial" charset="0"/>
              </a:rPr>
              <a:t>of its applications in the period of its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Arial" charset="0"/>
              </a:rPr>
              <a:t>3 days target</a:t>
            </a:r>
          </a:p>
          <a:p>
            <a:pPr marL="285750" indent="-285750"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  <a:cs typeface="Arial" charset="0"/>
              </a:rPr>
              <a:t> LMRA was able to issue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Arial" charset="0"/>
              </a:rPr>
              <a:t>96 % </a:t>
            </a:r>
            <a:r>
              <a:rPr lang="en-US" sz="1600" dirty="0">
                <a:latin typeface="+mj-lt"/>
                <a:cs typeface="Arial" charset="0"/>
              </a:rPr>
              <a:t>of its submitted applications in the </a:t>
            </a:r>
            <a:r>
              <a:rPr lang="en-US" sz="1600" dirty="0">
                <a:solidFill>
                  <a:srgbClr val="FF0000"/>
                </a:solidFill>
                <a:latin typeface="+mj-lt"/>
                <a:cs typeface="Arial" charset="0"/>
              </a:rPr>
              <a:t>10 days target </a:t>
            </a:r>
            <a:r>
              <a:rPr lang="en-US" sz="1600" dirty="0">
                <a:latin typeface="+mj-lt"/>
                <a:cs typeface="Arial" charset="0"/>
              </a:rPr>
              <a:t>as per SLA agreements with spokes</a:t>
            </a:r>
          </a:p>
        </p:txBody>
      </p:sp>
      <p:sp>
        <p:nvSpPr>
          <p:cNvPr id="15393" name="Rectangle 6"/>
          <p:cNvSpPr>
            <a:spLocks noChangeArrowheads="1"/>
          </p:cNvSpPr>
          <p:nvPr/>
        </p:nvSpPr>
        <p:spPr bwMode="auto">
          <a:xfrm rot="5400000">
            <a:off x="-3314700" y="3314700"/>
            <a:ext cx="68580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13700</TotalTime>
  <Words>900</Words>
  <Application>Microsoft Office PowerPoint</Application>
  <PresentationFormat>On-screen Show (4:3)</PresentationFormat>
  <Paragraphs>198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</vt:lpstr>
      <vt:lpstr>Office Theme</vt:lpstr>
      <vt:lpstr>THE LABOUR MARKET REGULATORY AUTHORITY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TFaraidoon</dc:creator>
  <cp:lastModifiedBy>Shereen Mohammed</cp:lastModifiedBy>
  <cp:revision>191</cp:revision>
  <cp:lastPrinted>2017-03-23T11:50:50Z</cp:lastPrinted>
  <dcterms:created xsi:type="dcterms:W3CDTF">2012-11-01T07:38:00Z</dcterms:created>
  <dcterms:modified xsi:type="dcterms:W3CDTF">2019-01-17T16:56:57Z</dcterms:modified>
</cp:coreProperties>
</file>