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58" r:id="rId3"/>
    <p:sldId id="267" r:id="rId4"/>
    <p:sldId id="259" r:id="rId5"/>
    <p:sldId id="270" r:id="rId6"/>
    <p:sldId id="260" r:id="rId7"/>
    <p:sldId id="263" r:id="rId8"/>
    <p:sldId id="264" r:id="rId9"/>
    <p:sldId id="265" r:id="rId10"/>
    <p:sldId id="266" r:id="rId11"/>
    <p:sldId id="271" r:id="rId12"/>
    <p:sldId id="272" r:id="rId13"/>
    <p:sldId id="274" r:id="rId14"/>
    <p:sldId id="275" r:id="rId15"/>
    <p:sldId id="276" r:id="rId16"/>
    <p:sldId id="277" r:id="rId17"/>
    <p:sldId id="273"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9" autoAdjust="0"/>
    <p:restoredTop sz="94671" autoAdjust="0"/>
  </p:normalViewPr>
  <p:slideViewPr>
    <p:cSldViewPr>
      <p:cViewPr varScale="1">
        <p:scale>
          <a:sx n="87" d="100"/>
          <a:sy n="87" d="100"/>
        </p:scale>
        <p:origin x="-103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3E2B385-C222-45C3-9110-41202ECCE34A}" type="datetimeFigureOut">
              <a:rPr lang="en-US" smtClean="0"/>
              <a:t>2/13/2018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0C57774-EAE9-452C-A769-1EDA69E9EB83}" type="slidenum">
              <a:rPr lang="en-US" smtClean="0"/>
              <a:t>‹#›</a:t>
            </a:fld>
            <a:endParaRPr lang="en-US"/>
          </a:p>
        </p:txBody>
      </p:sp>
    </p:spTree>
    <p:extLst>
      <p:ext uri="{BB962C8B-B14F-4D97-AF65-F5344CB8AC3E}">
        <p14:creationId xmlns:p14="http://schemas.microsoft.com/office/powerpoint/2010/main" val="15873696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D1932C-1F17-4CF2-8B41-A4B3BA1243D3}"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31D27-1998-466D-9609-B09259FC53B5}" type="slidenum">
              <a:rPr lang="en-US" smtClean="0"/>
              <a:t>‹#›</a:t>
            </a:fld>
            <a:endParaRPr lang="en-US"/>
          </a:p>
        </p:txBody>
      </p:sp>
    </p:spTree>
    <p:extLst>
      <p:ext uri="{BB962C8B-B14F-4D97-AF65-F5344CB8AC3E}">
        <p14:creationId xmlns:p14="http://schemas.microsoft.com/office/powerpoint/2010/main" val="105342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1932C-1F17-4CF2-8B41-A4B3BA1243D3}"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31D27-1998-466D-9609-B09259FC53B5}" type="slidenum">
              <a:rPr lang="en-US" smtClean="0"/>
              <a:t>‹#›</a:t>
            </a:fld>
            <a:endParaRPr lang="en-US"/>
          </a:p>
        </p:txBody>
      </p:sp>
    </p:spTree>
    <p:extLst>
      <p:ext uri="{BB962C8B-B14F-4D97-AF65-F5344CB8AC3E}">
        <p14:creationId xmlns:p14="http://schemas.microsoft.com/office/powerpoint/2010/main" val="224656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1932C-1F17-4CF2-8B41-A4B3BA1243D3}"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31D27-1998-466D-9609-B09259FC53B5}" type="slidenum">
              <a:rPr lang="en-US" smtClean="0"/>
              <a:t>‹#›</a:t>
            </a:fld>
            <a:endParaRPr lang="en-US"/>
          </a:p>
        </p:txBody>
      </p:sp>
    </p:spTree>
    <p:extLst>
      <p:ext uri="{BB962C8B-B14F-4D97-AF65-F5344CB8AC3E}">
        <p14:creationId xmlns:p14="http://schemas.microsoft.com/office/powerpoint/2010/main" val="238088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1932C-1F17-4CF2-8B41-A4B3BA1243D3}"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31D27-1998-466D-9609-B09259FC53B5}" type="slidenum">
              <a:rPr lang="en-US" smtClean="0"/>
              <a:t>‹#›</a:t>
            </a:fld>
            <a:endParaRPr lang="en-US"/>
          </a:p>
        </p:txBody>
      </p:sp>
    </p:spTree>
    <p:extLst>
      <p:ext uri="{BB962C8B-B14F-4D97-AF65-F5344CB8AC3E}">
        <p14:creationId xmlns:p14="http://schemas.microsoft.com/office/powerpoint/2010/main" val="376946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D1932C-1F17-4CF2-8B41-A4B3BA1243D3}"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31D27-1998-466D-9609-B09259FC53B5}" type="slidenum">
              <a:rPr lang="en-US" smtClean="0"/>
              <a:t>‹#›</a:t>
            </a:fld>
            <a:endParaRPr lang="en-US"/>
          </a:p>
        </p:txBody>
      </p:sp>
    </p:spTree>
    <p:extLst>
      <p:ext uri="{BB962C8B-B14F-4D97-AF65-F5344CB8AC3E}">
        <p14:creationId xmlns:p14="http://schemas.microsoft.com/office/powerpoint/2010/main" val="807031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D1932C-1F17-4CF2-8B41-A4B3BA1243D3}"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31D27-1998-466D-9609-B09259FC53B5}" type="slidenum">
              <a:rPr lang="en-US" smtClean="0"/>
              <a:t>‹#›</a:t>
            </a:fld>
            <a:endParaRPr lang="en-US"/>
          </a:p>
        </p:txBody>
      </p:sp>
    </p:spTree>
    <p:extLst>
      <p:ext uri="{BB962C8B-B14F-4D97-AF65-F5344CB8AC3E}">
        <p14:creationId xmlns:p14="http://schemas.microsoft.com/office/powerpoint/2010/main" val="200481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D1932C-1F17-4CF2-8B41-A4B3BA1243D3}"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131D27-1998-466D-9609-B09259FC53B5}" type="slidenum">
              <a:rPr lang="en-US" smtClean="0"/>
              <a:t>‹#›</a:t>
            </a:fld>
            <a:endParaRPr lang="en-US"/>
          </a:p>
        </p:txBody>
      </p:sp>
    </p:spTree>
    <p:extLst>
      <p:ext uri="{BB962C8B-B14F-4D97-AF65-F5344CB8AC3E}">
        <p14:creationId xmlns:p14="http://schemas.microsoft.com/office/powerpoint/2010/main" val="206933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D1932C-1F17-4CF2-8B41-A4B3BA1243D3}"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131D27-1998-466D-9609-B09259FC53B5}" type="slidenum">
              <a:rPr lang="en-US" smtClean="0"/>
              <a:t>‹#›</a:t>
            </a:fld>
            <a:endParaRPr lang="en-US"/>
          </a:p>
        </p:txBody>
      </p:sp>
    </p:spTree>
    <p:extLst>
      <p:ext uri="{BB962C8B-B14F-4D97-AF65-F5344CB8AC3E}">
        <p14:creationId xmlns:p14="http://schemas.microsoft.com/office/powerpoint/2010/main" val="315716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1932C-1F17-4CF2-8B41-A4B3BA1243D3}"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131D27-1998-466D-9609-B09259FC53B5}" type="slidenum">
              <a:rPr lang="en-US" smtClean="0"/>
              <a:t>‹#›</a:t>
            </a:fld>
            <a:endParaRPr lang="en-US"/>
          </a:p>
        </p:txBody>
      </p:sp>
    </p:spTree>
    <p:extLst>
      <p:ext uri="{BB962C8B-B14F-4D97-AF65-F5344CB8AC3E}">
        <p14:creationId xmlns:p14="http://schemas.microsoft.com/office/powerpoint/2010/main" val="4280433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1932C-1F17-4CF2-8B41-A4B3BA1243D3}"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31D27-1998-466D-9609-B09259FC53B5}" type="slidenum">
              <a:rPr lang="en-US" smtClean="0"/>
              <a:t>‹#›</a:t>
            </a:fld>
            <a:endParaRPr lang="en-US"/>
          </a:p>
        </p:txBody>
      </p:sp>
    </p:spTree>
    <p:extLst>
      <p:ext uri="{BB962C8B-B14F-4D97-AF65-F5344CB8AC3E}">
        <p14:creationId xmlns:p14="http://schemas.microsoft.com/office/powerpoint/2010/main" val="3957862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1932C-1F17-4CF2-8B41-A4B3BA1243D3}"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31D27-1998-466D-9609-B09259FC53B5}" type="slidenum">
              <a:rPr lang="en-US" smtClean="0"/>
              <a:t>‹#›</a:t>
            </a:fld>
            <a:endParaRPr lang="en-US"/>
          </a:p>
        </p:txBody>
      </p:sp>
    </p:spTree>
    <p:extLst>
      <p:ext uri="{BB962C8B-B14F-4D97-AF65-F5344CB8AC3E}">
        <p14:creationId xmlns:p14="http://schemas.microsoft.com/office/powerpoint/2010/main" val="3654794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1932C-1F17-4CF2-8B41-A4B3BA1243D3}" type="datetimeFigureOut">
              <a:rPr lang="en-US" smtClean="0"/>
              <a:t>2/13/2018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31D27-1998-466D-9609-B09259FC53B5}" type="slidenum">
              <a:rPr lang="en-US" smtClean="0"/>
              <a:t>‹#›</a:t>
            </a:fld>
            <a:endParaRPr lang="en-US"/>
          </a:p>
        </p:txBody>
      </p:sp>
    </p:spTree>
    <p:extLst>
      <p:ext uri="{BB962C8B-B14F-4D97-AF65-F5344CB8AC3E}">
        <p14:creationId xmlns:p14="http://schemas.microsoft.com/office/powerpoint/2010/main" val="3545262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key.bh/" TargetMode="Externa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ijilat.bh/" TargetMode="Externa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www.sijilat.gov.bh/" TargetMode="External"/><Relationship Id="rId2" Type="http://schemas.openxmlformats.org/officeDocument/2006/relationships/hyperlink" Target="http://www.sijilat.bh/" TargetMode="Externa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19400"/>
            <a:ext cx="7772400" cy="708025"/>
          </a:xfrm>
        </p:spPr>
        <p:txBody>
          <a:bodyPr>
            <a:normAutofit fontScale="90000"/>
          </a:bodyPr>
          <a:lstStyle/>
          <a:p>
            <a:r>
              <a:rPr lang="en-US" b="1" dirty="0" smtClean="0">
                <a:solidFill>
                  <a:srgbClr val="FF0000"/>
                </a:solidFill>
              </a:rPr>
              <a:t>Business Project</a:t>
            </a:r>
            <a:br>
              <a:rPr lang="en-US" b="1" dirty="0" smtClean="0">
                <a:solidFill>
                  <a:srgbClr val="FF0000"/>
                </a:solidFill>
              </a:rPr>
            </a:br>
            <a:r>
              <a:rPr lang="ar-BH" b="1" dirty="0" smtClean="0">
                <a:solidFill>
                  <a:srgbClr val="FF0000"/>
                </a:solidFill>
              </a:rPr>
              <a:t>المشروع </a:t>
            </a:r>
            <a:r>
              <a:rPr lang="ar-BH" b="1" dirty="0">
                <a:solidFill>
                  <a:srgbClr val="FF0000"/>
                </a:solidFill>
              </a:rPr>
              <a:t>التجاري</a:t>
            </a:r>
            <a:r>
              <a:rPr lang="en-US" b="1" dirty="0">
                <a:solidFill>
                  <a:srgbClr val="FF0000"/>
                </a:solidFill>
              </a:rPr>
              <a:t/>
            </a:r>
            <a:br>
              <a:rPr lang="en-US" b="1" dirty="0">
                <a:solidFill>
                  <a:srgbClr val="FF0000"/>
                </a:solidFill>
              </a:rPr>
            </a:br>
            <a:endParaRPr lang="en-US" b="1" dirty="0">
              <a:solidFill>
                <a:srgbClr val="FF0000"/>
              </a:solidFill>
            </a:endParaRPr>
          </a:p>
        </p:txBody>
      </p:sp>
      <p:sp>
        <p:nvSpPr>
          <p:cNvPr id="3" name="Subtitle 2"/>
          <p:cNvSpPr>
            <a:spLocks noGrp="1"/>
          </p:cNvSpPr>
          <p:nvPr>
            <p:ph type="subTitle" idx="1"/>
          </p:nvPr>
        </p:nvSpPr>
        <p:spPr>
          <a:xfrm>
            <a:off x="366215" y="4800600"/>
            <a:ext cx="8077200" cy="1752600"/>
          </a:xfrm>
        </p:spPr>
        <p:txBody>
          <a:bodyPr>
            <a:normAutofit fontScale="92500" lnSpcReduction="20000"/>
          </a:bodyPr>
          <a:lstStyle/>
          <a:p>
            <a:endParaRPr lang="en-US" sz="4800" b="1" dirty="0" smtClean="0">
              <a:solidFill>
                <a:srgbClr val="FF0000"/>
              </a:solidFill>
            </a:endParaRPr>
          </a:p>
          <a:p>
            <a:endParaRPr lang="ar-BH" sz="4800" b="1" dirty="0" smtClean="0">
              <a:solidFill>
                <a:srgbClr val="FF0000"/>
              </a:solidFill>
            </a:endParaRPr>
          </a:p>
          <a:p>
            <a:pPr algn="r" rtl="1"/>
            <a:r>
              <a:rPr lang="ar-BH" sz="2400" b="1" dirty="0" smtClean="0">
                <a:solidFill>
                  <a:schemeClr val="accent4">
                    <a:lumMod val="50000"/>
                  </a:schemeClr>
                </a:solidFill>
              </a:rPr>
              <a:t>تقديم: حسن العوض </a:t>
            </a:r>
            <a:r>
              <a:rPr lang="en-US" sz="2400" b="1" dirty="0" smtClean="0">
                <a:solidFill>
                  <a:schemeClr val="accent4">
                    <a:lumMod val="50000"/>
                  </a:schemeClr>
                </a:solidFill>
              </a:rPr>
              <a:t>         </a:t>
            </a:r>
            <a:r>
              <a:rPr lang="ar-BH" sz="2400" b="1" dirty="0" smtClean="0">
                <a:solidFill>
                  <a:schemeClr val="accent4">
                    <a:lumMod val="50000"/>
                  </a:schemeClr>
                </a:solidFill>
              </a:rPr>
              <a:t> </a:t>
            </a:r>
            <a:r>
              <a:rPr lang="en-US" sz="2400" b="1" dirty="0" smtClean="0">
                <a:solidFill>
                  <a:schemeClr val="accent4">
                    <a:lumMod val="50000"/>
                  </a:schemeClr>
                </a:solidFill>
              </a:rPr>
              <a:t>                           </a:t>
            </a:r>
            <a:r>
              <a:rPr lang="ar-BH" sz="2400" b="1" dirty="0" smtClean="0">
                <a:solidFill>
                  <a:schemeClr val="accent4">
                    <a:lumMod val="50000"/>
                  </a:schemeClr>
                </a:solidFill>
              </a:rPr>
              <a:t> </a:t>
            </a:r>
            <a:r>
              <a:rPr lang="en-US" sz="2400" b="1" dirty="0" smtClean="0">
                <a:solidFill>
                  <a:schemeClr val="accent4">
                    <a:lumMod val="50000"/>
                  </a:schemeClr>
                </a:solidFill>
              </a:rPr>
              <a:t>Presented by: Hassan Alawadh</a:t>
            </a:r>
            <a:endParaRPr lang="ar-BH" sz="2400" b="1" dirty="0" smtClean="0">
              <a:solidFill>
                <a:schemeClr val="accent4">
                  <a:lumMod val="50000"/>
                </a:schemeClr>
              </a:solidFill>
            </a:endParaRPr>
          </a:p>
          <a:p>
            <a:endParaRPr lang="ar-BH" sz="4800" b="1" dirty="0" smtClean="0">
              <a:solidFill>
                <a:srgbClr val="FF0000"/>
              </a:solidFill>
            </a:endParaRPr>
          </a:p>
          <a:p>
            <a:endParaRPr lang="en-US" sz="4800" b="1" dirty="0">
              <a:solidFill>
                <a:srgbClr val="FF0000"/>
              </a:solidFill>
            </a:endParaRPr>
          </a:p>
          <a:p>
            <a:endParaRPr lang="en-US" sz="4800" b="1" dirty="0">
              <a:solidFill>
                <a:srgbClr val="FF0000"/>
              </a:solidFill>
            </a:endParaRPr>
          </a:p>
        </p:txBody>
      </p:sp>
      <p:pic>
        <p:nvPicPr>
          <p:cNvPr id="1026" name="Picture 2" descr="C:\Users\ewatani\Pictures\logo_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0"/>
            <a:ext cx="4101588" cy="9269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ewatani\Pictures\logo_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3" y="101542"/>
            <a:ext cx="4102100" cy="9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867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Pre-Registration Steps</a:t>
            </a:r>
            <a:br>
              <a:rPr lang="en-US" b="1" dirty="0" smtClean="0">
                <a:solidFill>
                  <a:srgbClr val="FF0000"/>
                </a:solidFill>
              </a:rPr>
            </a:br>
            <a:r>
              <a:rPr lang="ar-BH" b="1" dirty="0" smtClean="0">
                <a:solidFill>
                  <a:srgbClr val="FF0000"/>
                </a:solidFill>
              </a:rPr>
              <a:t>خطوات ماقبل التسجيل</a:t>
            </a:r>
            <a:endParaRPr lang="en-US" b="1" dirty="0">
              <a:solidFill>
                <a:srgbClr val="FF0000"/>
              </a:solidFill>
            </a:endParaRPr>
          </a:p>
        </p:txBody>
      </p:sp>
      <p:sp>
        <p:nvSpPr>
          <p:cNvPr id="4" name="Content Placeholder 3"/>
          <p:cNvSpPr>
            <a:spLocks noGrp="1"/>
          </p:cNvSpPr>
          <p:nvPr>
            <p:ph sz="half" idx="2"/>
          </p:nvPr>
        </p:nvSpPr>
        <p:spPr>
          <a:xfrm>
            <a:off x="457200" y="1676400"/>
            <a:ext cx="4040188" cy="3962400"/>
          </a:xfrm>
        </p:spPr>
        <p:txBody>
          <a:bodyPr>
            <a:normAutofit fontScale="62500" lnSpcReduction="20000"/>
          </a:bodyPr>
          <a:lstStyle/>
          <a:p>
            <a:pPr marL="457200" indent="-457200" algn="just">
              <a:buFont typeface="+mj-lt"/>
              <a:buAutoNum type="arabicPeriod"/>
            </a:pPr>
            <a:r>
              <a:rPr lang="en-US" sz="2600" dirty="0" smtClean="0"/>
              <a:t>Obtaining the </a:t>
            </a:r>
            <a:r>
              <a:rPr lang="en-US" sz="2600" b="1" dirty="0" smtClean="0">
                <a:solidFill>
                  <a:schemeClr val="tx2"/>
                </a:solidFill>
              </a:rPr>
              <a:t>Electronic Key </a:t>
            </a:r>
            <a:r>
              <a:rPr lang="en-US" sz="2600" dirty="0" smtClean="0"/>
              <a:t>by registering at the offices of e-Government Authority in Bahrain (</a:t>
            </a:r>
            <a:r>
              <a:rPr lang="en-US" sz="2600" dirty="0" smtClean="0">
                <a:hlinkClick r:id="rId2"/>
              </a:rPr>
              <a:t>www.ekey.bh</a:t>
            </a:r>
            <a:r>
              <a:rPr lang="en-US" sz="2600" dirty="0" smtClean="0"/>
              <a:t>)</a:t>
            </a:r>
          </a:p>
          <a:p>
            <a:pPr marL="457200" indent="-457200" algn="just">
              <a:buFont typeface="+mj-lt"/>
              <a:buAutoNum type="arabicPeriod"/>
            </a:pPr>
            <a:r>
              <a:rPr lang="en-US" sz="2600" dirty="0" smtClean="0"/>
              <a:t>Determining the </a:t>
            </a:r>
            <a:r>
              <a:rPr lang="en-US" sz="2600" b="1" dirty="0" smtClean="0">
                <a:solidFill>
                  <a:schemeClr val="tx2"/>
                </a:solidFill>
              </a:rPr>
              <a:t>legal form </a:t>
            </a:r>
            <a:r>
              <a:rPr lang="en-US" sz="2600" dirty="0" smtClean="0"/>
              <a:t>of the enterprise, noting that some commercial activities require a particular legal form. </a:t>
            </a:r>
          </a:p>
          <a:p>
            <a:pPr marL="457200" indent="-457200" algn="just">
              <a:buFont typeface="+mj-lt"/>
              <a:buAutoNum type="arabicPeriod"/>
            </a:pPr>
            <a:r>
              <a:rPr lang="en-US" sz="2600" dirty="0" smtClean="0"/>
              <a:t> Determining type of </a:t>
            </a:r>
            <a:r>
              <a:rPr lang="en-US" sz="2600" b="1" dirty="0" smtClean="0">
                <a:solidFill>
                  <a:schemeClr val="tx2"/>
                </a:solidFill>
              </a:rPr>
              <a:t>commercial activity </a:t>
            </a:r>
            <a:r>
              <a:rPr lang="en-US" sz="2600" dirty="0" smtClean="0"/>
              <a:t>(activities) to be practiced and verifying the requirements and stipulations of licensing entities through the Unified Directory of Business Activities. </a:t>
            </a:r>
          </a:p>
          <a:p>
            <a:pPr marL="457200" indent="-457200" algn="just">
              <a:buFont typeface="+mj-lt"/>
              <a:buAutoNum type="arabicPeriod"/>
            </a:pPr>
            <a:r>
              <a:rPr lang="en-US" sz="2600" dirty="0" smtClean="0"/>
              <a:t>Verifying fulfillment of all the </a:t>
            </a:r>
            <a:r>
              <a:rPr lang="en-US" sz="2600" b="1" dirty="0" smtClean="0">
                <a:solidFill>
                  <a:schemeClr val="tx2"/>
                </a:solidFill>
              </a:rPr>
              <a:t>requirements and conditions of the license</a:t>
            </a:r>
            <a:r>
              <a:rPr lang="en-US" sz="2600" dirty="0" smtClean="0"/>
              <a:t> to be obtained. </a:t>
            </a:r>
          </a:p>
          <a:p>
            <a:pPr marL="457200" indent="-457200" algn="just">
              <a:buFont typeface="+mj-lt"/>
              <a:buAutoNum type="arabicPeriod"/>
            </a:pPr>
            <a:r>
              <a:rPr lang="en-US" sz="2600" dirty="0" smtClean="0"/>
              <a:t>Determining the </a:t>
            </a:r>
            <a:r>
              <a:rPr lang="en-US" sz="2600" b="1" dirty="0" smtClean="0">
                <a:solidFill>
                  <a:schemeClr val="tx2"/>
                </a:solidFill>
              </a:rPr>
              <a:t>commercial name </a:t>
            </a:r>
            <a:r>
              <a:rPr lang="en-US" sz="2600" dirty="0" smtClean="0"/>
              <a:t>of the enterprise according to the applicable terms and Conditions </a:t>
            </a:r>
          </a:p>
          <a:p>
            <a:endParaRPr lang="en-US" dirty="0"/>
          </a:p>
        </p:txBody>
      </p:sp>
      <p:sp>
        <p:nvSpPr>
          <p:cNvPr id="6" name="Content Placeholder 5"/>
          <p:cNvSpPr>
            <a:spLocks noGrp="1"/>
          </p:cNvSpPr>
          <p:nvPr>
            <p:ph sz="quarter" idx="4"/>
          </p:nvPr>
        </p:nvSpPr>
        <p:spPr>
          <a:xfrm>
            <a:off x="4648200" y="1676400"/>
            <a:ext cx="4041775" cy="3951288"/>
          </a:xfrm>
        </p:spPr>
        <p:txBody>
          <a:bodyPr>
            <a:normAutofit/>
          </a:bodyPr>
          <a:lstStyle/>
          <a:p>
            <a:pPr marL="457200" indent="-457200" algn="just" rtl="1">
              <a:buFont typeface="+mj-lt"/>
              <a:buAutoNum type="arabicPeriod"/>
            </a:pPr>
            <a:r>
              <a:rPr lang="ar-BH" sz="1800" dirty="0"/>
              <a:t>الحصول على </a:t>
            </a:r>
            <a:r>
              <a:rPr lang="ar-BH" sz="1800" b="1" dirty="0">
                <a:solidFill>
                  <a:schemeClr val="tx2"/>
                </a:solidFill>
              </a:rPr>
              <a:t>المفتاح الإلكتروني </a:t>
            </a:r>
            <a:r>
              <a:rPr lang="ar-BH" sz="1800" dirty="0"/>
              <a:t>وذلك بالتسجيل في مكاتب هيئة الحكومة الإلكترونية في مملكة </a:t>
            </a:r>
            <a:r>
              <a:rPr lang="ar-BH" sz="1800" dirty="0" smtClean="0"/>
              <a:t>البحرين </a:t>
            </a:r>
            <a:r>
              <a:rPr lang="ar-BH" sz="1800" dirty="0"/>
              <a:t>(</a:t>
            </a:r>
            <a:r>
              <a:rPr lang="en-US" sz="1800" dirty="0" smtClean="0">
                <a:hlinkClick r:id="rId2"/>
              </a:rPr>
              <a:t>www.ekey.bh</a:t>
            </a:r>
            <a:r>
              <a:rPr lang="ar-BH" sz="1800" dirty="0" smtClean="0"/>
              <a:t> )</a:t>
            </a:r>
          </a:p>
          <a:p>
            <a:pPr marL="457200" indent="-457200" algn="just" rtl="1">
              <a:buFont typeface="+mj-lt"/>
              <a:buAutoNum type="arabicPeriod"/>
            </a:pPr>
            <a:r>
              <a:rPr lang="ar-BH" sz="1800" dirty="0" smtClean="0"/>
              <a:t>تحديد </a:t>
            </a:r>
            <a:r>
              <a:rPr lang="ar-BH" sz="1800" b="1" dirty="0">
                <a:solidFill>
                  <a:schemeClr val="tx2"/>
                </a:solidFill>
              </a:rPr>
              <a:t>الشكل القانوني </a:t>
            </a:r>
            <a:r>
              <a:rPr lang="ar-BH" sz="1800" dirty="0"/>
              <a:t>للمنشأة، علما بأن بعض الأنشطة التجارية تتطلب شكل قانوني معين</a:t>
            </a:r>
            <a:r>
              <a:rPr lang="ar-BH" sz="1800" dirty="0" smtClean="0"/>
              <a:t>.</a:t>
            </a:r>
          </a:p>
          <a:p>
            <a:pPr marL="457200" indent="-457200" algn="just" rtl="1">
              <a:buFont typeface="+mj-lt"/>
              <a:buAutoNum type="arabicPeriod"/>
            </a:pPr>
            <a:r>
              <a:rPr lang="ar-BH" sz="1800" dirty="0" smtClean="0"/>
              <a:t>تحديد </a:t>
            </a:r>
            <a:r>
              <a:rPr lang="ar-BH" sz="1800" b="1" dirty="0" smtClean="0">
                <a:solidFill>
                  <a:schemeClr val="tx2"/>
                </a:solidFill>
              </a:rPr>
              <a:t>نوع النشاط </a:t>
            </a:r>
            <a:r>
              <a:rPr lang="ar-BH" sz="1800" dirty="0" smtClean="0"/>
              <a:t>أو الأنشطة التجارية المراد مزاولتها والتأكد من المتطلبات والاشتراطات للجهات المانحة للتراخيص من خلال الدليل الموحد للأنشطة التجارية</a:t>
            </a:r>
          </a:p>
          <a:p>
            <a:pPr marL="457200" indent="-457200" algn="just" rtl="1">
              <a:buFont typeface="+mj-lt"/>
              <a:buAutoNum type="arabicPeriod"/>
            </a:pPr>
            <a:r>
              <a:rPr lang="ar-BH" sz="1800" dirty="0" smtClean="0"/>
              <a:t>التأكد </a:t>
            </a:r>
            <a:r>
              <a:rPr lang="ar-BH" sz="1800" dirty="0"/>
              <a:t>من استيفاء جميع </a:t>
            </a:r>
            <a:r>
              <a:rPr lang="ar-BH" sz="1800" b="1" dirty="0">
                <a:solidFill>
                  <a:schemeClr val="tx2"/>
                </a:solidFill>
              </a:rPr>
              <a:t>متطلبات وشروط الترخيص</a:t>
            </a:r>
            <a:r>
              <a:rPr lang="ar-BH" sz="1800" dirty="0"/>
              <a:t> المراد الحصول عليه</a:t>
            </a:r>
            <a:r>
              <a:rPr lang="ar-BH" sz="1800" dirty="0" smtClean="0"/>
              <a:t>.</a:t>
            </a:r>
          </a:p>
          <a:p>
            <a:pPr marL="457200" indent="-457200" algn="just" rtl="1">
              <a:buFont typeface="+mj-lt"/>
              <a:buAutoNum type="arabicPeriod"/>
            </a:pPr>
            <a:r>
              <a:rPr lang="ar-BH" sz="1800" dirty="0"/>
              <a:t>تحديد </a:t>
            </a:r>
            <a:r>
              <a:rPr lang="ar-BH" sz="1800" b="1" dirty="0">
                <a:solidFill>
                  <a:schemeClr val="tx2"/>
                </a:solidFill>
              </a:rPr>
              <a:t>الاسم التجاري </a:t>
            </a:r>
            <a:r>
              <a:rPr lang="ar-BH" sz="1800" dirty="0"/>
              <a:t>للمنشأة حسب الشروط والقوانين.</a:t>
            </a:r>
            <a:endParaRPr lang="en-US" sz="1800" dirty="0"/>
          </a:p>
        </p:txBody>
      </p:sp>
      <p:pic>
        <p:nvPicPr>
          <p:cNvPr id="7" name="Picture 2" descr="C:\Users\ewatani\Pictures\logo_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412" y="5931016"/>
            <a:ext cx="4101588" cy="92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ewatani\Pictures\logo_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5930900"/>
            <a:ext cx="4102100" cy="9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762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Registration </a:t>
            </a:r>
            <a:r>
              <a:rPr lang="en-US" b="1" dirty="0">
                <a:solidFill>
                  <a:srgbClr val="FF0000"/>
                </a:solidFill>
              </a:rPr>
              <a:t>Steps</a:t>
            </a:r>
            <a:br>
              <a:rPr lang="en-US" b="1" dirty="0">
                <a:solidFill>
                  <a:srgbClr val="FF0000"/>
                </a:solidFill>
              </a:rPr>
            </a:br>
            <a:r>
              <a:rPr lang="ar-BH" b="1" dirty="0">
                <a:solidFill>
                  <a:srgbClr val="FF0000"/>
                </a:solidFill>
              </a:rPr>
              <a:t>خطوات </a:t>
            </a:r>
            <a:r>
              <a:rPr lang="ar-BH" b="1" dirty="0" smtClean="0">
                <a:solidFill>
                  <a:srgbClr val="FF0000"/>
                </a:solidFill>
              </a:rPr>
              <a:t>التسجيل</a:t>
            </a:r>
            <a:endParaRPr lang="en-US" dirty="0"/>
          </a:p>
        </p:txBody>
      </p:sp>
      <p:sp>
        <p:nvSpPr>
          <p:cNvPr id="3" name="Text Placeholder 2"/>
          <p:cNvSpPr>
            <a:spLocks noGrp="1"/>
          </p:cNvSpPr>
          <p:nvPr>
            <p:ph type="body" idx="1"/>
          </p:nvPr>
        </p:nvSpPr>
        <p:spPr/>
        <p:txBody>
          <a:bodyPr/>
          <a:lstStyle/>
          <a:p>
            <a:r>
              <a:rPr lang="en-US" dirty="0">
                <a:solidFill>
                  <a:schemeClr val="tx2"/>
                </a:solidFill>
              </a:rPr>
              <a:t>First Step</a:t>
            </a:r>
          </a:p>
        </p:txBody>
      </p:sp>
      <p:sp>
        <p:nvSpPr>
          <p:cNvPr id="4" name="Content Placeholder 3"/>
          <p:cNvSpPr>
            <a:spLocks noGrp="1"/>
          </p:cNvSpPr>
          <p:nvPr>
            <p:ph sz="half" idx="2"/>
          </p:nvPr>
        </p:nvSpPr>
        <p:spPr/>
        <p:txBody>
          <a:bodyPr>
            <a:normAutofit fontScale="92500" lnSpcReduction="20000"/>
          </a:bodyPr>
          <a:lstStyle/>
          <a:p>
            <a:pPr algn="just"/>
            <a:r>
              <a:rPr lang="en-US" dirty="0"/>
              <a:t>Submit a new registration </a:t>
            </a:r>
            <a:r>
              <a:rPr lang="en-US" dirty="0" smtClean="0"/>
              <a:t>app. </a:t>
            </a:r>
            <a:r>
              <a:rPr lang="en-US" dirty="0"/>
              <a:t>by entering the electronic key to the </a:t>
            </a:r>
            <a:r>
              <a:rPr lang="ar-BH" dirty="0" smtClean="0"/>
              <a:t> </a:t>
            </a:r>
            <a:r>
              <a:rPr lang="en-US" dirty="0" err="1" smtClean="0"/>
              <a:t>Sijilat</a:t>
            </a:r>
            <a:r>
              <a:rPr lang="en-US" dirty="0" smtClean="0"/>
              <a:t> website </a:t>
            </a:r>
            <a:r>
              <a:rPr lang="en-US" dirty="0" smtClean="0">
                <a:hlinkClick r:id="rId2"/>
              </a:rPr>
              <a:t>www.sijilat.bh</a:t>
            </a:r>
            <a:r>
              <a:rPr lang="en-US" dirty="0" smtClean="0"/>
              <a:t> </a:t>
            </a:r>
            <a:endParaRPr lang="en-US" dirty="0"/>
          </a:p>
          <a:p>
            <a:pPr algn="just"/>
            <a:r>
              <a:rPr lang="en-US" dirty="0"/>
              <a:t>Choose the legal form and </a:t>
            </a:r>
            <a:r>
              <a:rPr lang="en-US" dirty="0" smtClean="0"/>
              <a:t>commercial  </a:t>
            </a:r>
            <a:r>
              <a:rPr lang="en-US" dirty="0"/>
              <a:t>name and activity</a:t>
            </a:r>
          </a:p>
          <a:p>
            <a:pPr algn="just"/>
            <a:r>
              <a:rPr lang="en-US" dirty="0"/>
              <a:t>Obtaining the approval of the Ministry of Industry, </a:t>
            </a:r>
            <a:r>
              <a:rPr lang="en-US" dirty="0" smtClean="0"/>
              <a:t>commerce </a:t>
            </a:r>
            <a:r>
              <a:rPr lang="en-US" dirty="0"/>
              <a:t>and Tourism</a:t>
            </a:r>
          </a:p>
          <a:p>
            <a:pPr algn="just"/>
            <a:r>
              <a:rPr lang="en-US" dirty="0"/>
              <a:t>Payment of fees</a:t>
            </a:r>
          </a:p>
          <a:p>
            <a:pPr algn="just"/>
            <a:r>
              <a:rPr lang="en-US" dirty="0" smtClean="0"/>
              <a:t>Issuing the CR </a:t>
            </a:r>
            <a:r>
              <a:rPr lang="en-US" dirty="0"/>
              <a:t>certificate </a:t>
            </a:r>
            <a:r>
              <a:rPr lang="en-US" dirty="0" smtClean="0"/>
              <a:t>without  </a:t>
            </a:r>
            <a:r>
              <a:rPr lang="en-US" dirty="0"/>
              <a:t>license</a:t>
            </a:r>
          </a:p>
        </p:txBody>
      </p:sp>
      <p:sp>
        <p:nvSpPr>
          <p:cNvPr id="5" name="Text Placeholder 4"/>
          <p:cNvSpPr>
            <a:spLocks noGrp="1"/>
          </p:cNvSpPr>
          <p:nvPr>
            <p:ph type="body" sz="quarter" idx="3"/>
          </p:nvPr>
        </p:nvSpPr>
        <p:spPr/>
        <p:txBody>
          <a:bodyPr>
            <a:normAutofit/>
          </a:bodyPr>
          <a:lstStyle/>
          <a:p>
            <a:pPr algn="r" rtl="1"/>
            <a:r>
              <a:rPr lang="ar-BH" dirty="0" smtClean="0">
                <a:solidFill>
                  <a:schemeClr val="tx2"/>
                </a:solidFill>
              </a:rPr>
              <a:t>الخطوة</a:t>
            </a:r>
            <a:r>
              <a:rPr lang="en-US" dirty="0" smtClean="0">
                <a:solidFill>
                  <a:schemeClr val="tx2"/>
                </a:solidFill>
              </a:rPr>
              <a:t> </a:t>
            </a:r>
            <a:r>
              <a:rPr lang="ar-BH" dirty="0" smtClean="0">
                <a:solidFill>
                  <a:schemeClr val="tx2"/>
                </a:solidFill>
              </a:rPr>
              <a:t>الأولى</a:t>
            </a:r>
            <a:endParaRPr lang="en-US" dirty="0">
              <a:solidFill>
                <a:schemeClr val="tx2"/>
              </a:solidFill>
            </a:endParaRPr>
          </a:p>
        </p:txBody>
      </p:sp>
      <p:sp>
        <p:nvSpPr>
          <p:cNvPr id="6" name="Content Placeholder 5"/>
          <p:cNvSpPr>
            <a:spLocks noGrp="1"/>
          </p:cNvSpPr>
          <p:nvPr>
            <p:ph sz="quarter" idx="4"/>
          </p:nvPr>
        </p:nvSpPr>
        <p:spPr/>
        <p:txBody>
          <a:bodyPr>
            <a:normAutofit lnSpcReduction="10000"/>
          </a:bodyPr>
          <a:lstStyle/>
          <a:p>
            <a:pPr algn="r" rtl="1"/>
            <a:r>
              <a:rPr lang="ar-BH" dirty="0" smtClean="0"/>
              <a:t>تقديم بطلب تسجيل جديد عبر الدخول بالمفتاح الالكتروني لموقع سجلات الالكتروني </a:t>
            </a:r>
            <a:r>
              <a:rPr lang="en-US" dirty="0" smtClean="0">
                <a:hlinkClick r:id="rId2"/>
              </a:rPr>
              <a:t>www.sijilat.bh</a:t>
            </a:r>
            <a:r>
              <a:rPr lang="en-US" dirty="0" smtClean="0"/>
              <a:t> </a:t>
            </a:r>
          </a:p>
          <a:p>
            <a:pPr algn="just" rtl="1"/>
            <a:r>
              <a:rPr lang="ar-BH" dirty="0" smtClean="0"/>
              <a:t>اختيار الشكل القانوني و الاسم التجاري و النشاط</a:t>
            </a:r>
          </a:p>
          <a:p>
            <a:pPr algn="just" rtl="1"/>
            <a:r>
              <a:rPr lang="ar-BH" dirty="0" smtClean="0"/>
              <a:t>الحصول على موافقة وزارة الصناعة والتجارة والسياحة</a:t>
            </a:r>
          </a:p>
          <a:p>
            <a:pPr algn="just" rtl="1"/>
            <a:r>
              <a:rPr lang="ar-BH" dirty="0" smtClean="0"/>
              <a:t>دفع الرسوم</a:t>
            </a:r>
          </a:p>
          <a:p>
            <a:pPr algn="just" rtl="1"/>
            <a:r>
              <a:rPr lang="ar-BH" dirty="0" smtClean="0"/>
              <a:t>اصدار شهادة سجل بدون ترخيص </a:t>
            </a:r>
            <a:endParaRPr lang="en-US" dirty="0"/>
          </a:p>
        </p:txBody>
      </p:sp>
      <p:pic>
        <p:nvPicPr>
          <p:cNvPr id="7" name="Picture 2" descr="C:\Users\ewatani\Pictures\logo_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412" y="5931016"/>
            <a:ext cx="4101588" cy="92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ewatani\Pictures\logo_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5930900"/>
            <a:ext cx="4102100" cy="9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224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Registration Steps</a:t>
            </a:r>
            <a:br>
              <a:rPr lang="en-US" b="1" dirty="0">
                <a:solidFill>
                  <a:srgbClr val="FF0000"/>
                </a:solidFill>
              </a:rPr>
            </a:br>
            <a:r>
              <a:rPr lang="ar-BH" b="1" dirty="0">
                <a:solidFill>
                  <a:srgbClr val="FF0000"/>
                </a:solidFill>
              </a:rPr>
              <a:t>خطوات التسجيل</a:t>
            </a:r>
            <a:endParaRPr lang="en-US" dirty="0"/>
          </a:p>
        </p:txBody>
      </p:sp>
      <p:sp>
        <p:nvSpPr>
          <p:cNvPr id="3" name="Text Placeholder 2"/>
          <p:cNvSpPr>
            <a:spLocks noGrp="1"/>
          </p:cNvSpPr>
          <p:nvPr>
            <p:ph type="body" idx="1"/>
          </p:nvPr>
        </p:nvSpPr>
        <p:spPr/>
        <p:txBody>
          <a:bodyPr/>
          <a:lstStyle/>
          <a:p>
            <a:r>
              <a:rPr lang="en-US" dirty="0">
                <a:solidFill>
                  <a:schemeClr val="accent4">
                    <a:lumMod val="50000"/>
                  </a:schemeClr>
                </a:solidFill>
              </a:rPr>
              <a:t>Second Step</a:t>
            </a:r>
            <a:endParaRPr lang="en-US" dirty="0"/>
          </a:p>
        </p:txBody>
      </p:sp>
      <p:sp>
        <p:nvSpPr>
          <p:cNvPr id="4" name="Content Placeholder 3"/>
          <p:cNvSpPr>
            <a:spLocks noGrp="1"/>
          </p:cNvSpPr>
          <p:nvPr>
            <p:ph sz="half" idx="2"/>
          </p:nvPr>
        </p:nvSpPr>
        <p:spPr/>
        <p:txBody>
          <a:bodyPr>
            <a:normAutofit fontScale="85000" lnSpcReduction="20000"/>
          </a:bodyPr>
          <a:lstStyle/>
          <a:p>
            <a:pPr algn="just"/>
            <a:r>
              <a:rPr lang="en-US" dirty="0"/>
              <a:t>Apply for </a:t>
            </a:r>
            <a:r>
              <a:rPr lang="en-US" dirty="0" smtClean="0"/>
              <a:t>a get license app. </a:t>
            </a:r>
            <a:r>
              <a:rPr lang="en-US" dirty="0"/>
              <a:t>through the electronic key entry to the </a:t>
            </a:r>
            <a:r>
              <a:rPr lang="en-US" dirty="0" smtClean="0"/>
              <a:t> </a:t>
            </a:r>
            <a:r>
              <a:rPr lang="en-US" dirty="0" err="1" smtClean="0"/>
              <a:t>Sijilat</a:t>
            </a:r>
            <a:r>
              <a:rPr lang="en-US" dirty="0" smtClean="0"/>
              <a:t> website </a:t>
            </a:r>
            <a:r>
              <a:rPr lang="en-US" dirty="0" smtClean="0">
                <a:hlinkClick r:id="rId2"/>
              </a:rPr>
              <a:t>www.sijilat.bh</a:t>
            </a:r>
            <a:r>
              <a:rPr lang="en-US" dirty="0" smtClean="0"/>
              <a:t> </a:t>
            </a:r>
            <a:endParaRPr lang="en-US" dirty="0"/>
          </a:p>
          <a:p>
            <a:pPr algn="just"/>
            <a:r>
              <a:rPr lang="en-US" dirty="0" smtClean="0"/>
              <a:t>Enter the commercial address</a:t>
            </a:r>
            <a:endParaRPr lang="en-US" dirty="0"/>
          </a:p>
          <a:p>
            <a:pPr algn="just"/>
            <a:r>
              <a:rPr lang="en-US" dirty="0"/>
              <a:t>Get </a:t>
            </a:r>
            <a:r>
              <a:rPr lang="en-US" dirty="0" smtClean="0"/>
              <a:t>municipality </a:t>
            </a:r>
            <a:r>
              <a:rPr lang="en-US" dirty="0"/>
              <a:t>approval and licensors as required activity</a:t>
            </a:r>
          </a:p>
          <a:p>
            <a:pPr algn="just"/>
            <a:r>
              <a:rPr lang="en-US" dirty="0"/>
              <a:t>Get final approval by the Ministry of Industry, </a:t>
            </a:r>
            <a:r>
              <a:rPr lang="en-US" dirty="0" smtClean="0"/>
              <a:t>commerce </a:t>
            </a:r>
            <a:r>
              <a:rPr lang="en-US" dirty="0"/>
              <a:t>and Tourism</a:t>
            </a:r>
          </a:p>
          <a:p>
            <a:pPr algn="just"/>
            <a:r>
              <a:rPr lang="en-US" dirty="0"/>
              <a:t>Pay the required fees</a:t>
            </a:r>
          </a:p>
          <a:p>
            <a:pPr algn="just"/>
            <a:r>
              <a:rPr lang="en-US" dirty="0" smtClean="0"/>
              <a:t>Issuing  the CR Certificate </a:t>
            </a:r>
            <a:r>
              <a:rPr lang="en-US" dirty="0"/>
              <a:t>with the license</a:t>
            </a:r>
          </a:p>
        </p:txBody>
      </p:sp>
      <p:sp>
        <p:nvSpPr>
          <p:cNvPr id="5" name="Text Placeholder 4"/>
          <p:cNvSpPr>
            <a:spLocks noGrp="1"/>
          </p:cNvSpPr>
          <p:nvPr>
            <p:ph type="body" sz="quarter" idx="3"/>
          </p:nvPr>
        </p:nvSpPr>
        <p:spPr/>
        <p:txBody>
          <a:bodyPr/>
          <a:lstStyle/>
          <a:p>
            <a:pPr algn="r" rtl="1"/>
            <a:r>
              <a:rPr lang="ar-BH" dirty="0">
                <a:solidFill>
                  <a:schemeClr val="accent4">
                    <a:lumMod val="50000"/>
                  </a:schemeClr>
                </a:solidFill>
              </a:rPr>
              <a:t>الخطوة الثانية</a:t>
            </a:r>
            <a:endParaRPr lang="en-US" dirty="0"/>
          </a:p>
        </p:txBody>
      </p:sp>
      <p:sp>
        <p:nvSpPr>
          <p:cNvPr id="6" name="Content Placeholder 5"/>
          <p:cNvSpPr>
            <a:spLocks noGrp="1"/>
          </p:cNvSpPr>
          <p:nvPr>
            <p:ph sz="quarter" idx="4"/>
          </p:nvPr>
        </p:nvSpPr>
        <p:spPr/>
        <p:txBody>
          <a:bodyPr>
            <a:normAutofit fontScale="92500" lnSpcReduction="10000"/>
          </a:bodyPr>
          <a:lstStyle/>
          <a:p>
            <a:pPr algn="just" rtl="1"/>
            <a:r>
              <a:rPr lang="ar-BH" dirty="0" smtClean="0"/>
              <a:t>التقدم بطلب ترخيص عبر </a:t>
            </a:r>
            <a:r>
              <a:rPr lang="ar-BH" dirty="0"/>
              <a:t>الدخول بالمفتاح الالكتروني لموقع </a:t>
            </a:r>
            <a:r>
              <a:rPr lang="ar-BH" dirty="0" smtClean="0"/>
              <a:t>سجلات الالكتروني </a:t>
            </a:r>
            <a:r>
              <a:rPr lang="en-US" dirty="0" smtClean="0">
                <a:hlinkClick r:id="rId3"/>
              </a:rPr>
              <a:t>www.sijilat.bh</a:t>
            </a:r>
            <a:r>
              <a:rPr lang="en-US" dirty="0" smtClean="0"/>
              <a:t> </a:t>
            </a:r>
            <a:endParaRPr lang="en-US" dirty="0"/>
          </a:p>
          <a:p>
            <a:pPr algn="just" rtl="1"/>
            <a:r>
              <a:rPr lang="ar-BH" dirty="0" smtClean="0"/>
              <a:t> ادخال العنوان التجاري </a:t>
            </a:r>
          </a:p>
          <a:p>
            <a:pPr algn="just" rtl="1"/>
            <a:r>
              <a:rPr lang="ar-BH" dirty="0" smtClean="0"/>
              <a:t>الحصول على موافقة البلدية و الجهات المرخصة حسب النشاط المطلوب</a:t>
            </a:r>
          </a:p>
          <a:p>
            <a:pPr algn="just" rtl="1"/>
            <a:r>
              <a:rPr lang="ar-BH" dirty="0" smtClean="0"/>
              <a:t>الحصول على الموافقة النهائية من قبل وزارة الصناعة  و التجارة والسياحة</a:t>
            </a:r>
          </a:p>
          <a:p>
            <a:pPr algn="just" rtl="1"/>
            <a:r>
              <a:rPr lang="ar-BH" dirty="0" smtClean="0"/>
              <a:t>دفع الرسوم المطلوبة</a:t>
            </a:r>
          </a:p>
          <a:p>
            <a:pPr algn="just" rtl="1"/>
            <a:r>
              <a:rPr lang="ar-BH" dirty="0" smtClean="0"/>
              <a:t>اصدار شهادة السجل التجاري مع الترخيص </a:t>
            </a:r>
          </a:p>
          <a:p>
            <a:pPr algn="r" rtl="1"/>
            <a:endParaRPr lang="en-US" dirty="0"/>
          </a:p>
        </p:txBody>
      </p:sp>
      <p:pic>
        <p:nvPicPr>
          <p:cNvPr id="7" name="Picture 4" descr="C:\Users\ewatani\Pictures\logo_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5930900"/>
            <a:ext cx="4102100" cy="927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ewatani\Pictures\logo_a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2412" y="5931016"/>
            <a:ext cx="4101588" cy="92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560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199" y="296863"/>
            <a:ext cx="8229600" cy="1143000"/>
          </a:xfrm>
        </p:spPr>
        <p:txBody>
          <a:bodyPr>
            <a:normAutofit/>
          </a:bodyPr>
          <a:lstStyle/>
          <a:p>
            <a:r>
              <a:rPr lang="en-US" sz="4000" b="1" dirty="0">
                <a:solidFill>
                  <a:srgbClr val="FF0000"/>
                </a:solidFill>
              </a:rPr>
              <a:t>Search </a:t>
            </a:r>
            <a:r>
              <a:rPr lang="en-US" sz="4000" b="1" dirty="0" smtClean="0">
                <a:solidFill>
                  <a:srgbClr val="FF0000"/>
                </a:solidFill>
              </a:rPr>
              <a:t>CR</a:t>
            </a:r>
            <a:endParaRPr lang="en-US" sz="4000" b="1" dirty="0">
              <a:solidFill>
                <a:srgbClr val="FF0000"/>
              </a:solidFill>
            </a:endParaRPr>
          </a:p>
        </p:txBody>
      </p:sp>
      <p:pic>
        <p:nvPicPr>
          <p:cNvPr id="9" name="Content Placeholder 8"/>
          <p:cNvPicPr>
            <a:picLocks noGrp="1" noChangeAspect="1"/>
          </p:cNvPicPr>
          <p:nvPr>
            <p:ph idx="1"/>
          </p:nvPr>
        </p:nvPicPr>
        <p:blipFill>
          <a:blip r:embed="rId2"/>
          <a:stretch>
            <a:fillRect/>
          </a:stretch>
        </p:blipFill>
        <p:spPr>
          <a:xfrm>
            <a:off x="546956" y="1439863"/>
            <a:ext cx="8050085" cy="4525963"/>
          </a:xfrm>
          <a:prstGeom prst="rect">
            <a:avLst/>
          </a:prstGeom>
        </p:spPr>
      </p:pic>
      <p:pic>
        <p:nvPicPr>
          <p:cNvPr id="10" name="Picture 2" descr="C:\Users\ewatani\Pictures\logo_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412" y="5931016"/>
            <a:ext cx="4101588" cy="9269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ewatani\Pictures\logo_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5930900"/>
            <a:ext cx="4102100" cy="9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984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rPr>
              <a:t>Search CR</a:t>
            </a:r>
          </a:p>
        </p:txBody>
      </p:sp>
      <p:pic>
        <p:nvPicPr>
          <p:cNvPr id="4" name="Content Placeholder 3"/>
          <p:cNvPicPr>
            <a:picLocks noGrp="1" noChangeAspect="1"/>
          </p:cNvPicPr>
          <p:nvPr>
            <p:ph idx="1"/>
          </p:nvPr>
        </p:nvPicPr>
        <p:blipFill>
          <a:blip r:embed="rId2"/>
          <a:stretch>
            <a:fillRect/>
          </a:stretch>
        </p:blipFill>
        <p:spPr>
          <a:xfrm>
            <a:off x="546957" y="1411346"/>
            <a:ext cx="8050085" cy="4525963"/>
          </a:xfrm>
          <a:prstGeom prst="rect">
            <a:avLst/>
          </a:prstGeom>
        </p:spPr>
      </p:pic>
      <p:pic>
        <p:nvPicPr>
          <p:cNvPr id="5" name="Picture 2" descr="C:\Users\ewatani\Pictures\logo_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412" y="5931016"/>
            <a:ext cx="4101588" cy="9269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ewatani\Pictures\logo_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5930900"/>
            <a:ext cx="4102100" cy="9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059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rPr>
              <a:t>Search Business Activity</a:t>
            </a:r>
          </a:p>
        </p:txBody>
      </p:sp>
      <p:pic>
        <p:nvPicPr>
          <p:cNvPr id="4" name="Content Placeholder 3"/>
          <p:cNvPicPr>
            <a:picLocks noGrp="1" noChangeAspect="1"/>
          </p:cNvPicPr>
          <p:nvPr>
            <p:ph idx="1"/>
          </p:nvPr>
        </p:nvPicPr>
        <p:blipFill>
          <a:blip r:embed="rId2"/>
          <a:stretch>
            <a:fillRect/>
          </a:stretch>
        </p:blipFill>
        <p:spPr>
          <a:xfrm>
            <a:off x="546957" y="1405053"/>
            <a:ext cx="8050085" cy="4525963"/>
          </a:xfrm>
          <a:prstGeom prst="rect">
            <a:avLst/>
          </a:prstGeom>
        </p:spPr>
      </p:pic>
      <p:pic>
        <p:nvPicPr>
          <p:cNvPr id="5" name="Picture 2" descr="C:\Users\ewatani\Pictures\logo_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412" y="5931016"/>
            <a:ext cx="4101588" cy="9269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ewatani\Pictures\logo_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5930900"/>
            <a:ext cx="4102100" cy="9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69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rPr>
              <a:t>Search Business Activity</a:t>
            </a:r>
          </a:p>
        </p:txBody>
      </p:sp>
      <p:pic>
        <p:nvPicPr>
          <p:cNvPr id="4" name="Content Placeholder 3"/>
          <p:cNvPicPr>
            <a:picLocks noGrp="1" noChangeAspect="1"/>
          </p:cNvPicPr>
          <p:nvPr>
            <p:ph idx="1"/>
          </p:nvPr>
        </p:nvPicPr>
        <p:blipFill>
          <a:blip r:embed="rId2"/>
          <a:stretch>
            <a:fillRect/>
          </a:stretch>
        </p:blipFill>
        <p:spPr>
          <a:xfrm>
            <a:off x="546957" y="1405053"/>
            <a:ext cx="8050085" cy="4525963"/>
          </a:xfrm>
          <a:prstGeom prst="rect">
            <a:avLst/>
          </a:prstGeom>
        </p:spPr>
      </p:pic>
      <p:pic>
        <p:nvPicPr>
          <p:cNvPr id="5" name="Picture 2" descr="C:\Users\ewatani\Pictures\logo_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412" y="5931016"/>
            <a:ext cx="4101588" cy="9269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ewatani\Pictures\logo_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5930900"/>
            <a:ext cx="4102100" cy="9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362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pPr rtl="1"/>
            <a:r>
              <a:rPr lang="ar-BH" sz="4000" b="1" dirty="0" smtClean="0">
                <a:solidFill>
                  <a:schemeClr val="tx2"/>
                </a:solidFill>
                <a:latin typeface="+mn-lt"/>
                <a:ea typeface="+mn-ea"/>
                <a:cs typeface="+mn-cs"/>
              </a:rPr>
              <a:t> شكراً</a:t>
            </a:r>
            <a:r>
              <a:rPr lang="en-US" sz="4000" b="1" dirty="0" smtClean="0">
                <a:solidFill>
                  <a:schemeClr val="tx2"/>
                </a:solidFill>
                <a:latin typeface="+mn-lt"/>
                <a:ea typeface="+mn-ea"/>
                <a:cs typeface="+mn-cs"/>
              </a:rPr>
              <a:t>   </a:t>
            </a:r>
            <a:r>
              <a:rPr lang="en-US" sz="4000" b="1" dirty="0">
                <a:solidFill>
                  <a:schemeClr val="tx2"/>
                </a:solidFill>
                <a:latin typeface="+mn-lt"/>
                <a:ea typeface="+mn-ea"/>
                <a:cs typeface="+mn-cs"/>
              </a:rPr>
              <a:t>Thanks                        </a:t>
            </a:r>
            <a:r>
              <a:rPr lang="en-US" sz="4000" dirty="0" smtClean="0"/>
              <a:t>   </a:t>
            </a:r>
            <a:endParaRPr lang="en-US" sz="4000" dirty="0"/>
          </a:p>
        </p:txBody>
      </p:sp>
      <p:sp>
        <p:nvSpPr>
          <p:cNvPr id="8" name="Subtitle 7"/>
          <p:cNvSpPr>
            <a:spLocks noGrp="1"/>
          </p:cNvSpPr>
          <p:nvPr>
            <p:ph type="subTitle" idx="1"/>
          </p:nvPr>
        </p:nvSpPr>
        <p:spPr/>
        <p:txBody>
          <a:bodyPr/>
          <a:lstStyle/>
          <a:p>
            <a:endParaRPr lang="en-US" dirty="0"/>
          </a:p>
        </p:txBody>
      </p:sp>
      <p:pic>
        <p:nvPicPr>
          <p:cNvPr id="9" name="Picture 2" descr="C:\Users\ewatani\Pictures\logo_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412" y="5931016"/>
            <a:ext cx="4101588" cy="9269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ewatani\Pictures\logo_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5930900"/>
            <a:ext cx="4102100" cy="9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763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Commercial Registration Definition</a:t>
            </a:r>
            <a:br>
              <a:rPr lang="en-US" b="1" dirty="0" smtClean="0">
                <a:solidFill>
                  <a:srgbClr val="FF0000"/>
                </a:solidFill>
              </a:rPr>
            </a:br>
            <a:r>
              <a:rPr lang="ar-BH" b="1" dirty="0" smtClean="0">
                <a:solidFill>
                  <a:srgbClr val="FF0000"/>
                </a:solidFill>
              </a:rPr>
              <a:t>تعريف السجل التجاري</a:t>
            </a:r>
            <a:endParaRPr lang="en-US" b="1" dirty="0">
              <a:solidFill>
                <a:srgbClr val="FF0000"/>
              </a:solidFill>
            </a:endParaRPr>
          </a:p>
        </p:txBody>
      </p:sp>
      <p:sp>
        <p:nvSpPr>
          <p:cNvPr id="4" name="Content Placeholder 3"/>
          <p:cNvSpPr>
            <a:spLocks noGrp="1"/>
          </p:cNvSpPr>
          <p:nvPr>
            <p:ph sz="half" idx="2"/>
          </p:nvPr>
        </p:nvSpPr>
        <p:spPr/>
        <p:txBody>
          <a:bodyPr/>
          <a:lstStyle/>
          <a:p>
            <a:pPr algn="just"/>
            <a:r>
              <a:rPr lang="en-US" dirty="0" smtClean="0"/>
              <a:t>Record in which each dealer carries on business activity is subject to the provisions of the Law of Commerce and the record of all the data prescribed by the Regulations and other laws restricting and write their every change to this data.</a:t>
            </a:r>
            <a:endParaRPr lang="en-US" dirty="0"/>
          </a:p>
        </p:txBody>
      </p:sp>
      <p:sp>
        <p:nvSpPr>
          <p:cNvPr id="6" name="Content Placeholder 5"/>
          <p:cNvSpPr>
            <a:spLocks noGrp="1"/>
          </p:cNvSpPr>
          <p:nvPr>
            <p:ph sz="quarter" idx="4"/>
          </p:nvPr>
        </p:nvSpPr>
        <p:spPr/>
        <p:txBody>
          <a:bodyPr>
            <a:normAutofit/>
          </a:bodyPr>
          <a:lstStyle/>
          <a:p>
            <a:pPr algn="just" rtl="1"/>
            <a:r>
              <a:rPr lang="ar-BH" dirty="0" smtClean="0"/>
              <a:t>سجل يقيد فيه كل تاجر يمارس نشاطا تجاريا خاضع لقانون أحكام التجارة  وتدون فيه كافة البيانات التي تحددها اللائحة التنفيذية والقوانين الأخرى، كما يدوّن فيه كل تغيير يطرأ على هذه البيانات.</a:t>
            </a:r>
            <a:endParaRPr lang="en-US" dirty="0"/>
          </a:p>
        </p:txBody>
      </p:sp>
      <p:pic>
        <p:nvPicPr>
          <p:cNvPr id="7" name="Picture 2" descr="C:\Users\ewatani\Pictures\logo_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412" y="5931016"/>
            <a:ext cx="4101588" cy="92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ewatani\Pictures\logo_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5930900"/>
            <a:ext cx="4102100" cy="9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445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Commercial Registration Types</a:t>
            </a:r>
            <a:br>
              <a:rPr lang="en-US" b="1" dirty="0" smtClean="0">
                <a:solidFill>
                  <a:srgbClr val="FF0000"/>
                </a:solidFill>
              </a:rPr>
            </a:br>
            <a:r>
              <a:rPr lang="ar-BH" b="1" dirty="0" smtClean="0">
                <a:solidFill>
                  <a:srgbClr val="FF0000"/>
                </a:solidFill>
              </a:rPr>
              <a:t>أنواع السجل التجاري</a:t>
            </a:r>
            <a:endParaRPr lang="en-US" b="1" dirty="0">
              <a:solidFill>
                <a:srgbClr val="FF0000"/>
              </a:solidFill>
            </a:endParaRPr>
          </a:p>
        </p:txBody>
      </p:sp>
      <p:sp>
        <p:nvSpPr>
          <p:cNvPr id="3" name="Text Placeholder 2"/>
          <p:cNvSpPr>
            <a:spLocks noGrp="1"/>
          </p:cNvSpPr>
          <p:nvPr>
            <p:ph type="body" idx="1"/>
          </p:nvPr>
        </p:nvSpPr>
        <p:spPr/>
        <p:txBody>
          <a:bodyPr>
            <a:normAutofit/>
          </a:bodyPr>
          <a:lstStyle/>
          <a:p>
            <a:pPr algn="r" rtl="1"/>
            <a:r>
              <a:rPr lang="ar-BH" dirty="0" smtClean="0">
                <a:solidFill>
                  <a:schemeClr val="tx2"/>
                </a:solidFill>
              </a:rPr>
              <a:t>الشركة               </a:t>
            </a:r>
            <a:r>
              <a:rPr lang="en-US" dirty="0" smtClean="0">
                <a:solidFill>
                  <a:schemeClr val="tx2"/>
                </a:solidFill>
              </a:rPr>
              <a:t>Company          </a:t>
            </a:r>
            <a:endParaRPr lang="en-US" dirty="0">
              <a:solidFill>
                <a:schemeClr val="tx2"/>
              </a:solidFill>
            </a:endParaRPr>
          </a:p>
        </p:txBody>
      </p:sp>
      <p:sp>
        <p:nvSpPr>
          <p:cNvPr id="4" name="Content Placeholder 3"/>
          <p:cNvSpPr>
            <a:spLocks noGrp="1"/>
          </p:cNvSpPr>
          <p:nvPr>
            <p:ph sz="half" idx="2"/>
          </p:nvPr>
        </p:nvSpPr>
        <p:spPr/>
        <p:txBody>
          <a:bodyPr>
            <a:normAutofit fontScale="92500" lnSpcReduction="20000"/>
          </a:bodyPr>
          <a:lstStyle/>
          <a:p>
            <a:pPr algn="just" rtl="1"/>
            <a:r>
              <a:rPr lang="ar-BH" dirty="0" smtClean="0"/>
              <a:t>الشركة عقد يلتزم بمقتضاه شخصان أو أكثر بان يساهم كل منهم في مشروع اقتصادي يستهدف الربح بتقديم حصة من مال أو عمل لاقتسام ماقد ينشأ عن هذا المشروع من ربح أو خسارة.</a:t>
            </a:r>
          </a:p>
          <a:p>
            <a:pPr algn="just"/>
            <a:r>
              <a:rPr lang="en-US" dirty="0"/>
              <a:t>The company a contract by which two or more people that contribute to each of them in an </a:t>
            </a:r>
            <a:r>
              <a:rPr lang="en-US" dirty="0" smtClean="0"/>
              <a:t>business </a:t>
            </a:r>
            <a:r>
              <a:rPr lang="en-US" dirty="0"/>
              <a:t>project designed to provide a profit share of money or work </a:t>
            </a:r>
            <a:r>
              <a:rPr lang="en-US" dirty="0" smtClean="0"/>
              <a:t>,to </a:t>
            </a:r>
            <a:r>
              <a:rPr lang="en-US" dirty="0"/>
              <a:t>share what might arise from this project of the profit or loss.</a:t>
            </a:r>
          </a:p>
        </p:txBody>
      </p:sp>
      <p:sp>
        <p:nvSpPr>
          <p:cNvPr id="5" name="Text Placeholder 4"/>
          <p:cNvSpPr>
            <a:spLocks noGrp="1"/>
          </p:cNvSpPr>
          <p:nvPr>
            <p:ph type="body" sz="quarter" idx="3"/>
          </p:nvPr>
        </p:nvSpPr>
        <p:spPr/>
        <p:txBody>
          <a:bodyPr>
            <a:normAutofit/>
          </a:bodyPr>
          <a:lstStyle/>
          <a:p>
            <a:pPr algn="r" rtl="1"/>
            <a:r>
              <a:rPr lang="ar-BH" dirty="0" smtClean="0">
                <a:solidFill>
                  <a:schemeClr val="tx2"/>
                </a:solidFill>
              </a:rPr>
              <a:t>المؤسسة الفردية </a:t>
            </a:r>
            <a:r>
              <a:rPr lang="en-US" dirty="0" smtClean="0">
                <a:solidFill>
                  <a:schemeClr val="tx2"/>
                </a:solidFill>
              </a:rPr>
              <a:t>Individual Est.    </a:t>
            </a:r>
            <a:endParaRPr lang="en-US" dirty="0">
              <a:solidFill>
                <a:schemeClr val="tx2"/>
              </a:solidFill>
            </a:endParaRPr>
          </a:p>
        </p:txBody>
      </p:sp>
      <p:sp>
        <p:nvSpPr>
          <p:cNvPr id="6" name="Content Placeholder 5"/>
          <p:cNvSpPr>
            <a:spLocks noGrp="1"/>
          </p:cNvSpPr>
          <p:nvPr>
            <p:ph sz="quarter" idx="4"/>
          </p:nvPr>
        </p:nvSpPr>
        <p:spPr/>
        <p:txBody>
          <a:bodyPr/>
          <a:lstStyle/>
          <a:p>
            <a:pPr algn="just" rtl="1"/>
            <a:r>
              <a:rPr lang="ar-BH" dirty="0"/>
              <a:t>هي المنشأة التي يمتلكها شخص طبيعي واحد، ويكون </a:t>
            </a:r>
            <a:r>
              <a:rPr lang="ar-BH" dirty="0" smtClean="0"/>
              <a:t>مسؤول عن </a:t>
            </a:r>
            <a:r>
              <a:rPr lang="ar-BH" dirty="0"/>
              <a:t>جميع الالتزامات الناشئة عنها</a:t>
            </a:r>
            <a:r>
              <a:rPr lang="ar-BH" dirty="0" smtClean="0"/>
              <a:t>.</a:t>
            </a:r>
          </a:p>
          <a:p>
            <a:pPr algn="just"/>
            <a:r>
              <a:rPr lang="en-US" dirty="0"/>
              <a:t>A facility owned by an individual person, who is responsible for all the obligations arising there from. </a:t>
            </a:r>
          </a:p>
        </p:txBody>
      </p:sp>
      <p:pic>
        <p:nvPicPr>
          <p:cNvPr id="7" name="Picture 2" descr="C:\Users\ewatani\Pictures\logo_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412" y="5931016"/>
            <a:ext cx="4101588" cy="92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ewatani\Pictures\logo_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5930900"/>
            <a:ext cx="4102100" cy="9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703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Commercial Registration Types</a:t>
            </a:r>
            <a:br>
              <a:rPr lang="en-US" b="1" dirty="0" smtClean="0">
                <a:solidFill>
                  <a:srgbClr val="FF0000"/>
                </a:solidFill>
              </a:rPr>
            </a:br>
            <a:r>
              <a:rPr lang="ar-BH" b="1" dirty="0" smtClean="0">
                <a:solidFill>
                  <a:srgbClr val="FF0000"/>
                </a:solidFill>
              </a:rPr>
              <a:t>أنواع السجل التجاري</a:t>
            </a:r>
            <a:endParaRPr lang="en-US" b="1" dirty="0">
              <a:solidFill>
                <a:srgbClr val="FF0000"/>
              </a:solidFill>
            </a:endParaRPr>
          </a:p>
        </p:txBody>
      </p:sp>
      <p:sp>
        <p:nvSpPr>
          <p:cNvPr id="4" name="Content Placeholder 3"/>
          <p:cNvSpPr>
            <a:spLocks noGrp="1"/>
          </p:cNvSpPr>
          <p:nvPr>
            <p:ph sz="half" idx="2"/>
          </p:nvPr>
        </p:nvSpPr>
        <p:spPr>
          <a:xfrm>
            <a:off x="457200" y="1524000"/>
            <a:ext cx="4040188" cy="3951288"/>
          </a:xfrm>
        </p:spPr>
        <p:txBody>
          <a:bodyPr>
            <a:normAutofit lnSpcReduction="10000"/>
          </a:bodyPr>
          <a:lstStyle/>
          <a:p>
            <a:r>
              <a:rPr lang="en-US" b="1" dirty="0" smtClean="0">
                <a:solidFill>
                  <a:schemeClr val="tx2"/>
                </a:solidFill>
              </a:rPr>
              <a:t>Individual Establishment</a:t>
            </a:r>
            <a:endParaRPr lang="ar-BH" b="1" dirty="0" smtClean="0">
              <a:solidFill>
                <a:schemeClr val="tx2"/>
              </a:solidFill>
            </a:endParaRPr>
          </a:p>
          <a:p>
            <a:endParaRPr lang="en-US" b="1" dirty="0" smtClean="0">
              <a:solidFill>
                <a:schemeClr val="tx2"/>
              </a:solidFill>
            </a:endParaRPr>
          </a:p>
          <a:p>
            <a:r>
              <a:rPr lang="en-US" b="1" dirty="0" smtClean="0">
                <a:solidFill>
                  <a:schemeClr val="tx2"/>
                </a:solidFill>
              </a:rPr>
              <a:t>Company</a:t>
            </a:r>
          </a:p>
          <a:p>
            <a:pPr lvl="1">
              <a:buFont typeface="Wingdings" panose="05000000000000000000" pitchFamily="2" charset="2"/>
              <a:buChar char="Ø"/>
            </a:pPr>
            <a:r>
              <a:rPr lang="en-US" dirty="0" smtClean="0"/>
              <a:t>W.L.L</a:t>
            </a:r>
          </a:p>
          <a:p>
            <a:pPr lvl="1">
              <a:buFont typeface="Wingdings" panose="05000000000000000000" pitchFamily="2" charset="2"/>
              <a:buChar char="Ø"/>
            </a:pPr>
            <a:r>
              <a:rPr lang="en-US" dirty="0" smtClean="0"/>
              <a:t>Single Personal</a:t>
            </a:r>
          </a:p>
          <a:p>
            <a:pPr lvl="1">
              <a:buFont typeface="Wingdings" panose="05000000000000000000" pitchFamily="2" charset="2"/>
              <a:buChar char="Ø"/>
            </a:pPr>
            <a:r>
              <a:rPr lang="en-US" dirty="0"/>
              <a:t>Limited Partnership</a:t>
            </a:r>
            <a:endParaRPr lang="en-US" dirty="0" smtClean="0"/>
          </a:p>
          <a:p>
            <a:pPr lvl="1">
              <a:buFont typeface="Wingdings" panose="05000000000000000000" pitchFamily="2" charset="2"/>
              <a:buChar char="Ø"/>
            </a:pPr>
            <a:r>
              <a:rPr lang="en-US" dirty="0"/>
              <a:t>Limited by </a:t>
            </a:r>
            <a:r>
              <a:rPr lang="en-US" dirty="0" smtClean="0"/>
              <a:t>Shares</a:t>
            </a:r>
          </a:p>
          <a:p>
            <a:pPr lvl="1">
              <a:buFont typeface="Wingdings" panose="05000000000000000000" pitchFamily="2" charset="2"/>
              <a:buChar char="Ø"/>
            </a:pPr>
            <a:r>
              <a:rPr lang="en-US" dirty="0" smtClean="0"/>
              <a:t>BSC</a:t>
            </a:r>
          </a:p>
          <a:p>
            <a:pPr lvl="1">
              <a:buFont typeface="Wingdings" panose="05000000000000000000" pitchFamily="2" charset="2"/>
              <a:buChar char="Ø"/>
            </a:pPr>
            <a:r>
              <a:rPr lang="en-US" dirty="0"/>
              <a:t>Closed </a:t>
            </a:r>
            <a:r>
              <a:rPr lang="en-US" dirty="0" smtClean="0"/>
              <a:t>BSC</a:t>
            </a:r>
          </a:p>
          <a:p>
            <a:pPr lvl="1">
              <a:buFont typeface="Wingdings" panose="05000000000000000000" pitchFamily="2" charset="2"/>
              <a:buChar char="Ø"/>
            </a:pPr>
            <a:r>
              <a:rPr lang="en-US" dirty="0"/>
              <a:t>Joint Liability Company</a:t>
            </a:r>
            <a:endParaRPr lang="en-US" dirty="0" smtClean="0"/>
          </a:p>
          <a:p>
            <a:pPr lvl="1">
              <a:buFont typeface="Wingdings" panose="05000000000000000000" pitchFamily="2" charset="2"/>
              <a:buChar char="Ø"/>
            </a:pPr>
            <a:r>
              <a:rPr lang="en-US" dirty="0"/>
              <a:t>Foreign Branch</a:t>
            </a:r>
            <a:endParaRPr lang="en-US" dirty="0" smtClean="0"/>
          </a:p>
          <a:p>
            <a:pPr lvl="1">
              <a:buFont typeface="Wingdings" panose="05000000000000000000" pitchFamily="2" charset="2"/>
              <a:buChar char="Ø"/>
            </a:pPr>
            <a:endParaRPr lang="en-US" dirty="0" smtClean="0"/>
          </a:p>
          <a:p>
            <a:pPr marL="0" indent="0">
              <a:buNone/>
            </a:pPr>
            <a:endParaRPr lang="en-US" dirty="0"/>
          </a:p>
        </p:txBody>
      </p:sp>
      <p:sp>
        <p:nvSpPr>
          <p:cNvPr id="6" name="Content Placeholder 5"/>
          <p:cNvSpPr>
            <a:spLocks noGrp="1"/>
          </p:cNvSpPr>
          <p:nvPr>
            <p:ph sz="quarter" idx="4"/>
          </p:nvPr>
        </p:nvSpPr>
        <p:spPr>
          <a:xfrm>
            <a:off x="4724400" y="1600200"/>
            <a:ext cx="4041775" cy="3951288"/>
          </a:xfrm>
        </p:spPr>
        <p:txBody>
          <a:bodyPr>
            <a:normAutofit lnSpcReduction="10000"/>
          </a:bodyPr>
          <a:lstStyle/>
          <a:p>
            <a:pPr algn="r" rtl="1"/>
            <a:r>
              <a:rPr lang="ar-BH" b="1" dirty="0" smtClean="0">
                <a:solidFill>
                  <a:schemeClr val="tx2"/>
                </a:solidFill>
              </a:rPr>
              <a:t>المؤسسة الفردية</a:t>
            </a:r>
          </a:p>
          <a:p>
            <a:pPr algn="r" rtl="1"/>
            <a:endParaRPr lang="en-US" b="1" dirty="0" smtClean="0">
              <a:solidFill>
                <a:schemeClr val="tx2"/>
              </a:solidFill>
            </a:endParaRPr>
          </a:p>
          <a:p>
            <a:pPr algn="r" rtl="1"/>
            <a:r>
              <a:rPr lang="ar-BH" b="1" dirty="0" smtClean="0">
                <a:solidFill>
                  <a:schemeClr val="tx2"/>
                </a:solidFill>
              </a:rPr>
              <a:t>الشركة</a:t>
            </a:r>
          </a:p>
          <a:p>
            <a:pPr lvl="1" algn="r" rtl="1">
              <a:buFont typeface="Wingdings" panose="05000000000000000000" pitchFamily="2" charset="2"/>
              <a:buChar char="Ø"/>
            </a:pPr>
            <a:r>
              <a:rPr lang="ar-BH" dirty="0" smtClean="0"/>
              <a:t>ذات مسؤولية محدودة</a:t>
            </a:r>
          </a:p>
          <a:p>
            <a:pPr lvl="1" algn="r" rtl="1">
              <a:buFont typeface="Wingdings" panose="05000000000000000000" pitchFamily="2" charset="2"/>
              <a:buChar char="Ø"/>
            </a:pPr>
            <a:r>
              <a:rPr lang="ar-BH" dirty="0" smtClean="0"/>
              <a:t>الشخص الواحد</a:t>
            </a:r>
          </a:p>
          <a:p>
            <a:pPr lvl="1" algn="r" rtl="1">
              <a:buFont typeface="Wingdings" panose="05000000000000000000" pitchFamily="2" charset="2"/>
              <a:buChar char="Ø"/>
            </a:pPr>
            <a:r>
              <a:rPr lang="ar-BH" dirty="0" smtClean="0"/>
              <a:t>توصية بسيطة</a:t>
            </a:r>
          </a:p>
          <a:p>
            <a:pPr lvl="1" algn="r" rtl="1">
              <a:buFont typeface="Wingdings" panose="05000000000000000000" pitchFamily="2" charset="2"/>
              <a:buChar char="Ø"/>
            </a:pPr>
            <a:r>
              <a:rPr lang="ar-BH" dirty="0" smtClean="0"/>
              <a:t>التوصية بالأسهم</a:t>
            </a:r>
          </a:p>
          <a:p>
            <a:pPr lvl="1" algn="r" rtl="1">
              <a:buFont typeface="Wingdings" panose="05000000000000000000" pitchFamily="2" charset="2"/>
              <a:buChar char="Ø"/>
            </a:pPr>
            <a:r>
              <a:rPr lang="ar-BH" dirty="0" smtClean="0"/>
              <a:t>مساهمة بحرينية عامة</a:t>
            </a:r>
          </a:p>
          <a:p>
            <a:pPr lvl="1" algn="r" rtl="1">
              <a:buFont typeface="Wingdings" panose="05000000000000000000" pitchFamily="2" charset="2"/>
              <a:buChar char="Ø"/>
            </a:pPr>
            <a:r>
              <a:rPr lang="ar-BH" dirty="0" smtClean="0"/>
              <a:t>مساهمة بحرينية مقفلة</a:t>
            </a:r>
          </a:p>
          <a:p>
            <a:pPr lvl="1" algn="r" rtl="1">
              <a:buFont typeface="Wingdings" panose="05000000000000000000" pitchFamily="2" charset="2"/>
              <a:buChar char="Ø"/>
            </a:pPr>
            <a:r>
              <a:rPr lang="ar-BH" dirty="0" smtClean="0"/>
              <a:t>تضامن</a:t>
            </a:r>
          </a:p>
          <a:p>
            <a:pPr lvl="1" algn="r" rtl="1">
              <a:buFont typeface="Wingdings" panose="05000000000000000000" pitchFamily="2" charset="2"/>
              <a:buChar char="Ø"/>
            </a:pPr>
            <a:r>
              <a:rPr lang="ar-BH" dirty="0" smtClean="0"/>
              <a:t>فرع لشركة أجنبية</a:t>
            </a:r>
          </a:p>
          <a:p>
            <a:pPr marL="0" indent="0" algn="r" rtl="1">
              <a:buNone/>
            </a:pPr>
            <a:endParaRPr lang="en-US" dirty="0"/>
          </a:p>
        </p:txBody>
      </p:sp>
      <p:pic>
        <p:nvPicPr>
          <p:cNvPr id="7" name="Picture 2" descr="C:\Users\ewatani\Pictures\logo_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412" y="5931016"/>
            <a:ext cx="4101588" cy="92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ewatani\Pictures\logo_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5930900"/>
            <a:ext cx="4102100" cy="9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500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BH" b="1" dirty="0" smtClean="0">
                <a:solidFill>
                  <a:srgbClr val="FF0000"/>
                </a:solidFill>
              </a:rPr>
              <a:t>سجلي                    </a:t>
            </a:r>
            <a:r>
              <a:rPr lang="en-US" b="1" dirty="0" err="1" smtClean="0">
                <a:solidFill>
                  <a:srgbClr val="FF0000"/>
                </a:solidFill>
              </a:rPr>
              <a:t>Sijili</a:t>
            </a:r>
            <a:endParaRPr lang="en-US" b="1" dirty="0">
              <a:solidFill>
                <a:srgbClr val="FF0000"/>
              </a:solidFill>
            </a:endParaRPr>
          </a:p>
        </p:txBody>
      </p:sp>
      <p:sp>
        <p:nvSpPr>
          <p:cNvPr id="3" name="Text Placeholder 2"/>
          <p:cNvSpPr>
            <a:spLocks noGrp="1"/>
          </p:cNvSpPr>
          <p:nvPr>
            <p:ph type="body" idx="1"/>
          </p:nvPr>
        </p:nvSpPr>
        <p:spPr>
          <a:xfrm>
            <a:off x="457200" y="1371600"/>
            <a:ext cx="4040188" cy="1828800"/>
          </a:xfrm>
        </p:spPr>
        <p:txBody>
          <a:bodyPr>
            <a:normAutofit fontScale="92500" lnSpcReduction="20000"/>
          </a:bodyPr>
          <a:lstStyle/>
          <a:p>
            <a:pPr marL="342900" indent="-342900" algn="just">
              <a:buFont typeface="Arial" panose="020B0604020202020204" pitchFamily="34" charset="0"/>
              <a:buChar char="•"/>
            </a:pPr>
            <a:r>
              <a:rPr lang="en-US" dirty="0" smtClean="0">
                <a:solidFill>
                  <a:schemeClr val="tx2"/>
                </a:solidFill>
              </a:rPr>
              <a:t>Definition</a:t>
            </a:r>
            <a:r>
              <a:rPr lang="en-US" dirty="0" smtClean="0"/>
              <a:t>: </a:t>
            </a:r>
            <a:r>
              <a:rPr lang="en-US" b="0" dirty="0" smtClean="0"/>
              <a:t>it is a commercial registration granted to an individual in the exercise of certain commercial activities without the need to register the entity to</a:t>
            </a:r>
            <a:r>
              <a:rPr lang="ar-BH" b="0" dirty="0" smtClean="0"/>
              <a:t> </a:t>
            </a:r>
            <a:r>
              <a:rPr lang="en-US" b="0" dirty="0"/>
              <a:t> </a:t>
            </a:r>
            <a:r>
              <a:rPr lang="en-US" b="0" dirty="0" smtClean="0"/>
              <a:t>office or address</a:t>
            </a:r>
          </a:p>
        </p:txBody>
      </p:sp>
      <p:sp>
        <p:nvSpPr>
          <p:cNvPr id="4" name="Content Placeholder 3"/>
          <p:cNvSpPr>
            <a:spLocks noGrp="1"/>
          </p:cNvSpPr>
          <p:nvPr>
            <p:ph sz="half" idx="2"/>
          </p:nvPr>
        </p:nvSpPr>
        <p:spPr>
          <a:xfrm>
            <a:off x="457200" y="3200400"/>
            <a:ext cx="4040188" cy="2971801"/>
          </a:xfrm>
        </p:spPr>
        <p:txBody>
          <a:bodyPr>
            <a:normAutofit fontScale="85000" lnSpcReduction="10000"/>
          </a:bodyPr>
          <a:lstStyle/>
          <a:p>
            <a:r>
              <a:rPr lang="en-US" sz="2800" b="1" dirty="0" smtClean="0">
                <a:solidFill>
                  <a:schemeClr val="tx2"/>
                </a:solidFill>
              </a:rPr>
              <a:t>Licensing Requirements:</a:t>
            </a:r>
          </a:p>
          <a:p>
            <a:pPr marL="457200" indent="-457200" algn="just">
              <a:buFont typeface="+mj-lt"/>
              <a:buAutoNum type="arabicPeriod"/>
            </a:pPr>
            <a:r>
              <a:rPr lang="en-US" dirty="0" smtClean="0"/>
              <a:t>Bahraini nationality</a:t>
            </a:r>
          </a:p>
          <a:p>
            <a:pPr marL="457200" indent="-457200" algn="just">
              <a:buFont typeface="+mj-lt"/>
              <a:buAutoNum type="arabicPeriod"/>
            </a:pPr>
            <a:r>
              <a:rPr lang="en-US" dirty="0" smtClean="0"/>
              <a:t>Does not have an Individual Est. or a single person company</a:t>
            </a:r>
          </a:p>
          <a:p>
            <a:pPr marL="457200" indent="-457200" algn="just">
              <a:buFont typeface="+mj-lt"/>
              <a:buAutoNum type="arabicPeriod"/>
            </a:pPr>
            <a:r>
              <a:rPr lang="en-US" dirty="0" smtClean="0"/>
              <a:t>That carries on business through the only  Individual Est. type</a:t>
            </a:r>
          </a:p>
          <a:p>
            <a:pPr marL="457200" indent="-457200" algn="just">
              <a:buFont typeface="+mj-lt"/>
              <a:buAutoNum type="arabicPeriod"/>
            </a:pPr>
            <a:r>
              <a:rPr lang="en-US" dirty="0" smtClean="0"/>
              <a:t>Provide a permanent mailing address</a:t>
            </a:r>
            <a:endParaRPr lang="en-US" dirty="0"/>
          </a:p>
        </p:txBody>
      </p:sp>
      <p:sp>
        <p:nvSpPr>
          <p:cNvPr id="5" name="Text Placeholder 4"/>
          <p:cNvSpPr>
            <a:spLocks noGrp="1"/>
          </p:cNvSpPr>
          <p:nvPr>
            <p:ph type="body" sz="quarter" idx="3"/>
          </p:nvPr>
        </p:nvSpPr>
        <p:spPr>
          <a:xfrm>
            <a:off x="4724400" y="1371600"/>
            <a:ext cx="4041775" cy="1512888"/>
          </a:xfrm>
        </p:spPr>
        <p:txBody>
          <a:bodyPr>
            <a:normAutofit lnSpcReduction="10000"/>
          </a:bodyPr>
          <a:lstStyle/>
          <a:p>
            <a:pPr marL="342900" indent="-342900" algn="just" rtl="1">
              <a:buFont typeface="Arial" panose="020B0604020202020204" pitchFamily="34" charset="0"/>
              <a:buChar char="•"/>
            </a:pPr>
            <a:r>
              <a:rPr lang="ar-BH" dirty="0" smtClean="0">
                <a:solidFill>
                  <a:schemeClr val="tx2"/>
                </a:solidFill>
              </a:rPr>
              <a:t>تعريفه : </a:t>
            </a:r>
            <a:r>
              <a:rPr lang="ar-BH" b="0" dirty="0" smtClean="0"/>
              <a:t>هو سجل تجاري يمنح للفرد لممارسة بعض الانشطة التجارية دون الحاجة لتسجيل المنشاة على عنوان مكتب أو مقر</a:t>
            </a:r>
            <a:endParaRPr lang="en-US" b="0" dirty="0"/>
          </a:p>
        </p:txBody>
      </p:sp>
      <p:sp>
        <p:nvSpPr>
          <p:cNvPr id="6" name="Content Placeholder 5"/>
          <p:cNvSpPr>
            <a:spLocks noGrp="1"/>
          </p:cNvSpPr>
          <p:nvPr>
            <p:ph sz="quarter" idx="4"/>
          </p:nvPr>
        </p:nvSpPr>
        <p:spPr>
          <a:xfrm>
            <a:off x="4648200" y="3025400"/>
            <a:ext cx="4041775" cy="3382963"/>
          </a:xfrm>
        </p:spPr>
        <p:txBody>
          <a:bodyPr/>
          <a:lstStyle/>
          <a:p>
            <a:pPr algn="just" rtl="1"/>
            <a:r>
              <a:rPr lang="ar-BH" b="1" dirty="0" smtClean="0">
                <a:solidFill>
                  <a:schemeClr val="tx2"/>
                </a:solidFill>
              </a:rPr>
              <a:t>اشتراطات الترخيص:</a:t>
            </a:r>
          </a:p>
          <a:p>
            <a:pPr marL="457200" indent="-457200" algn="just" rtl="1">
              <a:buFont typeface="+mj-lt"/>
              <a:buAutoNum type="arabicPeriod"/>
            </a:pPr>
            <a:r>
              <a:rPr lang="ar-BH" dirty="0" smtClean="0"/>
              <a:t>بحريني الجنسية</a:t>
            </a:r>
          </a:p>
          <a:p>
            <a:pPr marL="457200" indent="-457200" algn="just" rtl="1">
              <a:buFont typeface="+mj-lt"/>
              <a:buAutoNum type="arabicPeriod"/>
            </a:pPr>
            <a:r>
              <a:rPr lang="ar-BH" dirty="0" smtClean="0"/>
              <a:t>لا يملك مؤسسة تجارية فردية أو شركة الشخص الواحد</a:t>
            </a:r>
          </a:p>
          <a:p>
            <a:pPr marL="457200" indent="-457200" algn="just" rtl="1">
              <a:buFont typeface="+mj-lt"/>
              <a:buAutoNum type="arabicPeriod"/>
            </a:pPr>
            <a:r>
              <a:rPr lang="ar-BH" dirty="0" smtClean="0"/>
              <a:t>أن يزاول النشاط التجاري من خلال شكل مؤسسة تجارية فردية فقط</a:t>
            </a:r>
          </a:p>
          <a:p>
            <a:pPr marL="457200" indent="-457200" algn="just" rtl="1">
              <a:buFont typeface="+mj-lt"/>
              <a:buAutoNum type="arabicPeriod"/>
            </a:pPr>
            <a:r>
              <a:rPr lang="ar-BH" dirty="0" smtClean="0"/>
              <a:t>توفير عنوان مراسلة دائم</a:t>
            </a:r>
          </a:p>
          <a:p>
            <a:pPr marL="457200" indent="-457200" algn="just" rtl="1">
              <a:buFont typeface="+mj-lt"/>
              <a:buAutoNum type="arabicPeriod"/>
            </a:pPr>
            <a:endParaRPr lang="en-US" dirty="0"/>
          </a:p>
        </p:txBody>
      </p:sp>
      <p:pic>
        <p:nvPicPr>
          <p:cNvPr id="7" name="Picture 2" descr="C:\Users\ewatani\Pictures\logo_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412" y="5931016"/>
            <a:ext cx="4101588" cy="92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ewatani\Pictures\logo_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5930900"/>
            <a:ext cx="4102100" cy="9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876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Individual Est. Registration Conditions</a:t>
            </a:r>
            <a:br>
              <a:rPr lang="en-US" b="1" dirty="0" smtClean="0">
                <a:solidFill>
                  <a:srgbClr val="FF0000"/>
                </a:solidFill>
              </a:rPr>
            </a:br>
            <a:r>
              <a:rPr lang="ar-BH" b="1" dirty="0" smtClean="0">
                <a:solidFill>
                  <a:srgbClr val="FF0000"/>
                </a:solidFill>
              </a:rPr>
              <a:t>اشتراطات تسجيل المؤسسة الفردية</a:t>
            </a:r>
            <a:endParaRPr lang="en-US" b="1" dirty="0">
              <a:solidFill>
                <a:srgbClr val="FF0000"/>
              </a:solidFill>
            </a:endParaRPr>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lstStyle/>
          <a:p>
            <a:pPr algn="just"/>
            <a:r>
              <a:rPr lang="en-US" dirty="0"/>
              <a:t>Bahraini citizen </a:t>
            </a:r>
            <a:r>
              <a:rPr lang="ar-BH" dirty="0" smtClean="0"/>
              <a:t>/</a:t>
            </a:r>
            <a:r>
              <a:rPr lang="en-US" dirty="0" smtClean="0"/>
              <a:t> GCC </a:t>
            </a:r>
            <a:r>
              <a:rPr lang="en-US" dirty="0"/>
              <a:t>citizens, and be resident in the Kingdom of </a:t>
            </a:r>
            <a:r>
              <a:rPr lang="en-US" dirty="0" smtClean="0"/>
              <a:t>Bahrain / citizen </a:t>
            </a:r>
            <a:r>
              <a:rPr lang="en-US" dirty="0"/>
              <a:t>of one of the states associated with free trade agreements with the Kingdom of Bahrain </a:t>
            </a:r>
            <a:endParaRPr lang="en-US" dirty="0" smtClean="0"/>
          </a:p>
          <a:p>
            <a:pPr algn="just"/>
            <a:r>
              <a:rPr lang="en-US" dirty="0" smtClean="0"/>
              <a:t>Age not less </a:t>
            </a:r>
            <a:r>
              <a:rPr lang="en-US" dirty="0"/>
              <a:t>than 18 </a:t>
            </a:r>
            <a:r>
              <a:rPr lang="en-US" dirty="0" smtClean="0"/>
              <a:t>years</a:t>
            </a:r>
          </a:p>
          <a:p>
            <a:pPr algn="just"/>
            <a:r>
              <a:rPr lang="en-US" dirty="0" smtClean="0"/>
              <a:t>Unemployment</a:t>
            </a:r>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normAutofit/>
          </a:bodyPr>
          <a:lstStyle/>
          <a:p>
            <a:pPr algn="just" rtl="1"/>
            <a:r>
              <a:rPr lang="ar-BH" dirty="0" smtClean="0"/>
              <a:t>أن يكون بحريني الجنسية / من مواطني دول مجلس التعاون مقيم في مملكة البحرين / من مواطني </a:t>
            </a:r>
            <a:r>
              <a:rPr lang="ar-BH" dirty="0"/>
              <a:t>الدول المرتبطة باتفاقات التجارة الحرة مع مملكة البحرين</a:t>
            </a:r>
            <a:endParaRPr lang="ar-BH" dirty="0" smtClean="0"/>
          </a:p>
          <a:p>
            <a:pPr algn="just" rtl="1"/>
            <a:r>
              <a:rPr lang="ar-BH" dirty="0" smtClean="0"/>
              <a:t>العمر لا يقل عن 18 سنة</a:t>
            </a:r>
          </a:p>
          <a:p>
            <a:pPr algn="just" rtl="1"/>
            <a:r>
              <a:rPr lang="ar-BH" dirty="0" smtClean="0"/>
              <a:t>متفرغ للعمل</a:t>
            </a:r>
            <a:r>
              <a:rPr lang="en-US" dirty="0" smtClean="0"/>
              <a:t> </a:t>
            </a:r>
            <a:r>
              <a:rPr lang="ar-BH" dirty="0" smtClean="0"/>
              <a:t> التجاري</a:t>
            </a:r>
          </a:p>
          <a:p>
            <a:pPr algn="r" rtl="1"/>
            <a:endParaRPr lang="en-US" dirty="0"/>
          </a:p>
        </p:txBody>
      </p:sp>
      <p:pic>
        <p:nvPicPr>
          <p:cNvPr id="7" name="Picture 2" descr="C:\Users\ewatani\Pictures\logo_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412" y="5931016"/>
            <a:ext cx="4101588" cy="92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ewatani\Pictures\logo_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5930900"/>
            <a:ext cx="4102100" cy="9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491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Commercial Name Conditions</a:t>
            </a:r>
            <a:br>
              <a:rPr lang="en-US" b="1" dirty="0" smtClean="0">
                <a:solidFill>
                  <a:srgbClr val="FF0000"/>
                </a:solidFill>
              </a:rPr>
            </a:br>
            <a:r>
              <a:rPr lang="ar-BH" b="1" dirty="0" smtClean="0">
                <a:solidFill>
                  <a:srgbClr val="FF0000"/>
                </a:solidFill>
              </a:rPr>
              <a:t>اشتراطات الاسم التجاري</a:t>
            </a:r>
            <a:endParaRPr lang="en-US" b="1" dirty="0">
              <a:solidFill>
                <a:srgbClr val="FF0000"/>
              </a:solidFill>
            </a:endParaRPr>
          </a:p>
        </p:txBody>
      </p:sp>
      <p:sp>
        <p:nvSpPr>
          <p:cNvPr id="4" name="Content Placeholder 3"/>
          <p:cNvSpPr>
            <a:spLocks noGrp="1"/>
          </p:cNvSpPr>
          <p:nvPr>
            <p:ph sz="half" idx="2"/>
          </p:nvPr>
        </p:nvSpPr>
        <p:spPr>
          <a:xfrm>
            <a:off x="457200" y="1612900"/>
            <a:ext cx="4040188" cy="4483100"/>
          </a:xfrm>
        </p:spPr>
        <p:txBody>
          <a:bodyPr>
            <a:noAutofit/>
          </a:bodyPr>
          <a:lstStyle/>
          <a:p>
            <a:pPr marL="457200" indent="-457200" algn="just">
              <a:buFont typeface="+mj-lt"/>
              <a:buAutoNum type="arabicPeriod"/>
            </a:pPr>
            <a:r>
              <a:rPr lang="en-US" sz="1800" dirty="0" smtClean="0"/>
              <a:t>The </a:t>
            </a:r>
            <a:r>
              <a:rPr lang="en-US" sz="1800" dirty="0"/>
              <a:t>chosen name may not be registered in the name of a second party at the Ministry of Industry, Commerce and Tourism. </a:t>
            </a:r>
            <a:endParaRPr lang="ar-BH" sz="1800" dirty="0"/>
          </a:p>
          <a:p>
            <a:pPr marL="457200" indent="-457200" algn="just">
              <a:buFont typeface="+mj-lt"/>
              <a:buAutoNum type="arabicPeriod"/>
            </a:pPr>
            <a:r>
              <a:rPr lang="en-US" sz="1800" dirty="0"/>
              <a:t>Not to include any violation of the public order, customs, traditions and religious beliefs. </a:t>
            </a:r>
            <a:endParaRPr lang="ar-BH" sz="1800" dirty="0"/>
          </a:p>
          <a:p>
            <a:pPr marL="457200" indent="-457200" algn="just">
              <a:buFont typeface="+mj-lt"/>
              <a:buAutoNum type="arabicPeriod"/>
            </a:pPr>
            <a:r>
              <a:rPr lang="en-US" sz="1800" dirty="0" smtClean="0"/>
              <a:t>Related with the activity </a:t>
            </a:r>
            <a:r>
              <a:rPr lang="en-US" sz="1800" dirty="0"/>
              <a:t>carried out by the commercial establishment. </a:t>
            </a:r>
            <a:endParaRPr lang="ar-BH" sz="1800" dirty="0"/>
          </a:p>
          <a:p>
            <a:pPr marL="457200" indent="-457200" algn="just">
              <a:buFont typeface="+mj-lt"/>
              <a:buAutoNum type="arabicPeriod"/>
            </a:pPr>
            <a:r>
              <a:rPr lang="en-US" sz="1800" dirty="0"/>
              <a:t>The name may not constitute an infringement of a trademark, unless the applicant obtains a special license from the trademark owner. </a:t>
            </a:r>
          </a:p>
        </p:txBody>
      </p:sp>
      <p:sp>
        <p:nvSpPr>
          <p:cNvPr id="6" name="Content Placeholder 5"/>
          <p:cNvSpPr>
            <a:spLocks noGrp="1"/>
          </p:cNvSpPr>
          <p:nvPr>
            <p:ph sz="quarter" idx="4"/>
          </p:nvPr>
        </p:nvSpPr>
        <p:spPr>
          <a:xfrm>
            <a:off x="4645025" y="1611312"/>
            <a:ext cx="4041775" cy="3951288"/>
          </a:xfrm>
        </p:spPr>
        <p:txBody>
          <a:bodyPr>
            <a:normAutofit fontScale="92500" lnSpcReduction="10000"/>
          </a:bodyPr>
          <a:lstStyle/>
          <a:p>
            <a:pPr marL="457200" indent="-457200" algn="just" rtl="1">
              <a:buFont typeface="+mj-lt"/>
              <a:buAutoNum type="arabicPeriod"/>
            </a:pPr>
            <a:r>
              <a:rPr lang="ar-BH" b="1" dirty="0" smtClean="0"/>
              <a:t>أ</a:t>
            </a:r>
            <a:r>
              <a:rPr lang="ar-BH" dirty="0" smtClean="0"/>
              <a:t>ن </a:t>
            </a:r>
            <a:r>
              <a:rPr lang="ar-BH" dirty="0"/>
              <a:t>لا يكون الاسم المختار </a:t>
            </a:r>
            <a:r>
              <a:rPr lang="ar-BH" dirty="0" smtClean="0"/>
              <a:t>مسجلا باسم طرف ثانٍ لدى وزارة الصناعة والتجارة والسياحة</a:t>
            </a:r>
            <a:endParaRPr lang="ar-BH" dirty="0"/>
          </a:p>
          <a:p>
            <a:pPr marL="457200" indent="-457200" algn="just" rtl="1">
              <a:buFont typeface="+mj-lt"/>
              <a:buAutoNum type="arabicPeriod"/>
            </a:pPr>
            <a:r>
              <a:rPr lang="ar-BH" dirty="0" smtClean="0"/>
              <a:t>أن </a:t>
            </a:r>
            <a:r>
              <a:rPr lang="ar-BH" dirty="0"/>
              <a:t>لا يتضمن أي مخالفة للنظام العام والأعراف، والتقاليد والمعتقدات الدينية.</a:t>
            </a:r>
          </a:p>
          <a:p>
            <a:pPr marL="457200" indent="-457200" algn="just" rtl="1">
              <a:buFont typeface="+mj-lt"/>
              <a:buAutoNum type="arabicPeriod"/>
            </a:pPr>
            <a:r>
              <a:rPr lang="ar-BH" dirty="0" smtClean="0"/>
              <a:t>أن يكون مرتبط بالنشاط </a:t>
            </a:r>
            <a:r>
              <a:rPr lang="ar-BH" dirty="0"/>
              <a:t>الذي تقوم به المنشأة التجارية.</a:t>
            </a:r>
          </a:p>
          <a:p>
            <a:pPr marL="457200" indent="-457200" algn="just" rtl="1">
              <a:buFont typeface="+mj-lt"/>
              <a:buAutoNum type="arabicPeriod"/>
            </a:pPr>
            <a:r>
              <a:rPr lang="ar-BH" dirty="0" smtClean="0"/>
              <a:t>أن </a:t>
            </a:r>
            <a:r>
              <a:rPr lang="ar-BH" dirty="0"/>
              <a:t>لا يشكل الاسم اعتداء على علامة تجارية، إلا إذا حصل صاحب الطلب على ترخيص خاص من صاحب العلامة التجارية.</a:t>
            </a:r>
            <a:endParaRPr lang="en-US" dirty="0"/>
          </a:p>
        </p:txBody>
      </p:sp>
      <p:pic>
        <p:nvPicPr>
          <p:cNvPr id="7" name="Picture 2" descr="C:\Users\ewatani\Pictures\logo_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412" y="5931016"/>
            <a:ext cx="4101588" cy="92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ewatani\Pictures\logo_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5930900"/>
            <a:ext cx="4102100" cy="9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88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FF0000"/>
                </a:solidFill>
              </a:rPr>
              <a:t>Commercial Registration Signboard Conditions</a:t>
            </a:r>
            <a:r>
              <a:rPr lang="en-US" b="1" dirty="0" smtClean="0">
                <a:solidFill>
                  <a:srgbClr val="FF0000"/>
                </a:solidFill>
              </a:rPr>
              <a:t/>
            </a:r>
            <a:br>
              <a:rPr lang="en-US" b="1" dirty="0" smtClean="0">
                <a:solidFill>
                  <a:srgbClr val="FF0000"/>
                </a:solidFill>
              </a:rPr>
            </a:br>
            <a:r>
              <a:rPr lang="ar-BH" b="1" dirty="0" smtClean="0">
                <a:solidFill>
                  <a:srgbClr val="FF0000"/>
                </a:solidFill>
              </a:rPr>
              <a:t>اشتراطات لافتة السجل التجاري</a:t>
            </a:r>
            <a:endParaRPr lang="en-US" b="1" dirty="0">
              <a:solidFill>
                <a:srgbClr val="FF0000"/>
              </a:solidFill>
            </a:endParaRPr>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a:xfrm>
            <a:off x="457200" y="2174875"/>
            <a:ext cx="4114800" cy="3951288"/>
          </a:xfrm>
        </p:spPr>
        <p:txBody>
          <a:bodyPr>
            <a:normAutofit/>
          </a:bodyPr>
          <a:lstStyle/>
          <a:p>
            <a:pPr marL="457200" indent="-457200" algn="just">
              <a:buFont typeface="+mj-lt"/>
              <a:buAutoNum type="arabicPeriod"/>
            </a:pPr>
            <a:r>
              <a:rPr lang="en-US" sz="2200" dirty="0" smtClean="0"/>
              <a:t>Similar the Commercial Name approved at the Commercial Registration  Certificate</a:t>
            </a:r>
          </a:p>
          <a:p>
            <a:pPr marL="457200" indent="-457200" algn="just">
              <a:buFont typeface="+mj-lt"/>
              <a:buAutoNum type="arabicPeriod"/>
            </a:pPr>
            <a:r>
              <a:rPr lang="en-US" sz="2200" dirty="0" smtClean="0"/>
              <a:t>Write the CR No.&amp; Branch No.</a:t>
            </a:r>
          </a:p>
          <a:p>
            <a:pPr marL="457200" indent="-457200" algn="just">
              <a:buFont typeface="+mj-lt"/>
              <a:buAutoNum type="arabicPeriod"/>
            </a:pPr>
            <a:r>
              <a:rPr lang="en-US" sz="2200" dirty="0" smtClean="0"/>
              <a:t>Matching the general requirements in terms of size and shape</a:t>
            </a:r>
          </a:p>
          <a:p>
            <a:pPr marL="457200" indent="-457200" algn="just">
              <a:buFont typeface="+mj-lt"/>
              <a:buAutoNum type="arabicPeriod"/>
            </a:pPr>
            <a:r>
              <a:rPr lang="en-US" sz="2200" dirty="0" smtClean="0"/>
              <a:t>One Font size for all Commercial Name </a:t>
            </a:r>
          </a:p>
          <a:p>
            <a:pPr marL="457200" indent="-457200" algn="just">
              <a:buFont typeface="+mj-lt"/>
              <a:buAutoNum type="arabicPeriod"/>
            </a:pPr>
            <a:r>
              <a:rPr lang="en-US" sz="2200" dirty="0" smtClean="0"/>
              <a:t>Good condition and clear</a:t>
            </a:r>
          </a:p>
          <a:p>
            <a:pPr marL="457200" indent="-457200">
              <a:buFont typeface="+mj-lt"/>
              <a:buAutoNum type="arabicPeriod"/>
            </a:pPr>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lstStyle/>
          <a:p>
            <a:pPr marL="457200" indent="-457200" algn="just" rtl="1">
              <a:buFont typeface="+mj-lt"/>
              <a:buAutoNum type="arabicPeriod"/>
            </a:pPr>
            <a:r>
              <a:rPr lang="ar-BH" dirty="0" smtClean="0"/>
              <a:t>مطابقة للاسم التجاري المعتمد في شهادة السجل التجاري</a:t>
            </a:r>
          </a:p>
          <a:p>
            <a:pPr marL="457200" indent="-457200" algn="just" rtl="1">
              <a:buFont typeface="+mj-lt"/>
              <a:buAutoNum type="arabicPeriod"/>
            </a:pPr>
            <a:r>
              <a:rPr lang="ar-BH" dirty="0" smtClean="0"/>
              <a:t>كتابة رقم السجل و رقم الفرع</a:t>
            </a:r>
          </a:p>
          <a:p>
            <a:pPr marL="457200" indent="-457200" algn="just" rtl="1">
              <a:buFont typeface="+mj-lt"/>
              <a:buAutoNum type="arabicPeriod"/>
            </a:pPr>
            <a:r>
              <a:rPr lang="ar-BH" dirty="0" smtClean="0"/>
              <a:t>مطابقة للاشتراطات العامة من حيث الحجم و الشكل</a:t>
            </a:r>
          </a:p>
          <a:p>
            <a:pPr marL="457200" indent="-457200" algn="just" rtl="1">
              <a:buFont typeface="+mj-lt"/>
              <a:buAutoNum type="arabicPeriod"/>
            </a:pPr>
            <a:r>
              <a:rPr lang="ar-BH" dirty="0" smtClean="0"/>
              <a:t>حجم خط واحد لكل الاسم التجاري </a:t>
            </a:r>
          </a:p>
          <a:p>
            <a:pPr marL="457200" indent="-457200" algn="just" rtl="1">
              <a:buFont typeface="+mj-lt"/>
              <a:buAutoNum type="arabicPeriod"/>
            </a:pPr>
            <a:r>
              <a:rPr lang="ar-BH" dirty="0" smtClean="0"/>
              <a:t>سليمة و واضحة </a:t>
            </a:r>
            <a:endParaRPr lang="en-US" dirty="0"/>
          </a:p>
        </p:txBody>
      </p:sp>
      <p:pic>
        <p:nvPicPr>
          <p:cNvPr id="7" name="Picture 2" descr="C:\Users\ewatani\Pictures\logo_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412" y="5931016"/>
            <a:ext cx="4101588" cy="92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ewatani\Pictures\logo_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5930900"/>
            <a:ext cx="4102100" cy="9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389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General Conditions</a:t>
            </a:r>
            <a:br>
              <a:rPr lang="en-US" b="1" dirty="0" smtClean="0">
                <a:solidFill>
                  <a:srgbClr val="FF0000"/>
                </a:solidFill>
              </a:rPr>
            </a:br>
            <a:r>
              <a:rPr lang="ar-BH" b="1" dirty="0" smtClean="0">
                <a:solidFill>
                  <a:srgbClr val="FF0000"/>
                </a:solidFill>
              </a:rPr>
              <a:t>الاشتراطات العامة</a:t>
            </a:r>
            <a:endParaRPr lang="en-US" b="1" dirty="0">
              <a:solidFill>
                <a:srgbClr val="FF0000"/>
              </a:solidFill>
            </a:endParaRPr>
          </a:p>
        </p:txBody>
      </p:sp>
      <p:sp>
        <p:nvSpPr>
          <p:cNvPr id="4" name="Content Placeholder 3"/>
          <p:cNvSpPr>
            <a:spLocks noGrp="1"/>
          </p:cNvSpPr>
          <p:nvPr>
            <p:ph sz="half" idx="2"/>
          </p:nvPr>
        </p:nvSpPr>
        <p:spPr>
          <a:xfrm>
            <a:off x="533400" y="1828800"/>
            <a:ext cx="4040188" cy="3951288"/>
          </a:xfrm>
        </p:spPr>
        <p:txBody>
          <a:bodyPr>
            <a:normAutofit fontScale="85000" lnSpcReduction="20000"/>
          </a:bodyPr>
          <a:lstStyle/>
          <a:p>
            <a:pPr algn="just"/>
            <a:r>
              <a:rPr lang="en-US" dirty="0"/>
              <a:t>Commitment to engage in commercial activity licensee only</a:t>
            </a:r>
          </a:p>
          <a:p>
            <a:pPr algn="just"/>
            <a:r>
              <a:rPr lang="en-US" dirty="0"/>
              <a:t>R</a:t>
            </a:r>
            <a:r>
              <a:rPr lang="en-US" dirty="0" smtClean="0"/>
              <a:t>enew </a:t>
            </a:r>
            <a:r>
              <a:rPr lang="en-US" dirty="0"/>
              <a:t>the </a:t>
            </a:r>
            <a:r>
              <a:rPr lang="en-US" dirty="0" smtClean="0"/>
              <a:t>Commercial Registration on due date</a:t>
            </a:r>
            <a:endParaRPr lang="en-US" dirty="0"/>
          </a:p>
          <a:p>
            <a:pPr algn="just"/>
            <a:r>
              <a:rPr lang="en-US" dirty="0"/>
              <a:t>Not </a:t>
            </a:r>
            <a:r>
              <a:rPr lang="en-US" dirty="0" smtClean="0"/>
              <a:t>leave </a:t>
            </a:r>
            <a:r>
              <a:rPr lang="en-US" dirty="0"/>
              <a:t>the shop </a:t>
            </a:r>
            <a:r>
              <a:rPr lang="en-US" dirty="0" smtClean="0"/>
              <a:t>(close or Shift) </a:t>
            </a:r>
            <a:r>
              <a:rPr lang="en-US" dirty="0"/>
              <a:t>without notice </a:t>
            </a:r>
            <a:r>
              <a:rPr lang="en-US" dirty="0" smtClean="0"/>
              <a:t>the ministry</a:t>
            </a:r>
            <a:endParaRPr lang="en-US" dirty="0"/>
          </a:p>
          <a:p>
            <a:pPr algn="just"/>
            <a:r>
              <a:rPr lang="en-US" dirty="0"/>
              <a:t>Cooperation with the Ministry inspectors and to facilitate the performance of their duties</a:t>
            </a:r>
          </a:p>
          <a:p>
            <a:pPr algn="just"/>
            <a:r>
              <a:rPr lang="en-US" dirty="0" smtClean="0"/>
              <a:t>Rental Commercial Registration  </a:t>
            </a:r>
            <a:r>
              <a:rPr lang="en-US" dirty="0"/>
              <a:t>for a foreign </a:t>
            </a:r>
            <a:r>
              <a:rPr lang="en-US" dirty="0" smtClean="0"/>
              <a:t>not allowed</a:t>
            </a:r>
            <a:endParaRPr lang="en-US" dirty="0"/>
          </a:p>
          <a:p>
            <a:pPr algn="just"/>
            <a:r>
              <a:rPr lang="en-US" dirty="0"/>
              <a:t>Writing commercial registration number on all </a:t>
            </a:r>
            <a:r>
              <a:rPr lang="en-US" dirty="0" smtClean="0"/>
              <a:t>CR Publications </a:t>
            </a:r>
            <a:endParaRPr lang="en-US" dirty="0"/>
          </a:p>
        </p:txBody>
      </p:sp>
      <p:sp>
        <p:nvSpPr>
          <p:cNvPr id="6" name="Content Placeholder 5"/>
          <p:cNvSpPr>
            <a:spLocks noGrp="1"/>
          </p:cNvSpPr>
          <p:nvPr>
            <p:ph sz="quarter" idx="4"/>
          </p:nvPr>
        </p:nvSpPr>
        <p:spPr>
          <a:xfrm>
            <a:off x="4648200" y="1828800"/>
            <a:ext cx="4041775" cy="3951288"/>
          </a:xfrm>
        </p:spPr>
        <p:txBody>
          <a:bodyPr>
            <a:normAutofit fontScale="92500" lnSpcReduction="10000"/>
          </a:bodyPr>
          <a:lstStyle/>
          <a:p>
            <a:pPr algn="just" rtl="1"/>
            <a:r>
              <a:rPr lang="ar-BH" dirty="0" smtClean="0"/>
              <a:t>الالتزام بمزاولة النشاط التجاري المرخص له فقط</a:t>
            </a:r>
          </a:p>
          <a:p>
            <a:pPr algn="just" rtl="1"/>
            <a:r>
              <a:rPr lang="ar-BH" dirty="0" smtClean="0"/>
              <a:t>الالتزام بتجديد السجل التجاري في موعد الاستحقاق </a:t>
            </a:r>
          </a:p>
          <a:p>
            <a:pPr algn="just" rtl="1"/>
            <a:r>
              <a:rPr lang="ar-BH" dirty="0"/>
              <a:t>عدم ترك المحل (غلق أو انتقال) دون اشعار الوزارة</a:t>
            </a:r>
          </a:p>
          <a:p>
            <a:pPr algn="just" rtl="1"/>
            <a:r>
              <a:rPr lang="ar-BH" dirty="0"/>
              <a:t>التعاون مع مفتشي الوزارة وتسهيل أداء مهامهم</a:t>
            </a:r>
          </a:p>
          <a:p>
            <a:pPr algn="just" rtl="1"/>
            <a:r>
              <a:rPr lang="ar-BH" dirty="0"/>
              <a:t>عدم تأجير السجل التجاري لأجنبي</a:t>
            </a:r>
          </a:p>
          <a:p>
            <a:pPr algn="just" rtl="1"/>
            <a:r>
              <a:rPr lang="ar-BH" dirty="0"/>
              <a:t>كتابة رقم السجل التجاري على جميع المطبوعات الخاصة بالمنشأة التجارية</a:t>
            </a:r>
          </a:p>
          <a:p>
            <a:pPr algn="r" rtl="1"/>
            <a:endParaRPr lang="en-US" dirty="0"/>
          </a:p>
        </p:txBody>
      </p:sp>
      <p:pic>
        <p:nvPicPr>
          <p:cNvPr id="7" name="Picture 2" descr="C:\Users\ewatani\Pictures\logo_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412" y="5931016"/>
            <a:ext cx="4101588" cy="92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ewatani\Pictures\logo_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5930900"/>
            <a:ext cx="4102100" cy="9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345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21799</TotalTime>
  <Words>1134</Words>
  <Application>Microsoft Office PowerPoint</Application>
  <PresentationFormat>On-screen Show (4:3)</PresentationFormat>
  <Paragraphs>135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Business Project المشروع التجاري </vt:lpstr>
      <vt:lpstr>Commercial Registration Definition تعريف السجل التجاري</vt:lpstr>
      <vt:lpstr>Commercial Registration Types أنواع السجل التجاري</vt:lpstr>
      <vt:lpstr>Commercial Registration Types أنواع السجل التجاري</vt:lpstr>
      <vt:lpstr>سجلي                    Sijili</vt:lpstr>
      <vt:lpstr>Individual Est. Registration Conditions اشتراطات تسجيل المؤسسة الفردية</vt:lpstr>
      <vt:lpstr>Commercial Name Conditions اشتراطات الاسم التجاري</vt:lpstr>
      <vt:lpstr>Commercial Registration Signboard Conditions اشتراطات لافتة السجل التجاري</vt:lpstr>
      <vt:lpstr>General Conditions الاشتراطات العامة</vt:lpstr>
      <vt:lpstr>Pre-Registration Steps خطوات ماقبل التسجيل</vt:lpstr>
      <vt:lpstr>Registration Steps خطوات التسجيل</vt:lpstr>
      <vt:lpstr>Registration Steps خطوات التسجيل</vt:lpstr>
      <vt:lpstr>Search CR</vt:lpstr>
      <vt:lpstr>Search CR</vt:lpstr>
      <vt:lpstr>Search Business Activity</vt:lpstr>
      <vt:lpstr>Search Business Activity</vt:lpstr>
      <vt:lpstr> شكراً   Thanks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Project</dc:title>
  <dc:creator>Elham Jassim AlWatani</dc:creator>
  <cp:lastModifiedBy>Sabah Tariq Aljalahma</cp:lastModifiedBy>
  <cp:revision>81</cp:revision>
  <cp:lastPrinted>2017-01-25T08:00:36Z</cp:lastPrinted>
  <dcterms:created xsi:type="dcterms:W3CDTF">2017-01-10T07:54:59Z</dcterms:created>
  <dcterms:modified xsi:type="dcterms:W3CDTF">2018-02-13T04:58:19Z</dcterms:modified>
</cp:coreProperties>
</file>