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6" r:id="rId2"/>
    <p:sldId id="279" r:id="rId3"/>
    <p:sldId id="280" r:id="rId4"/>
    <p:sldId id="281" r:id="rId5"/>
    <p:sldId id="303" r:id="rId6"/>
    <p:sldId id="322" r:id="rId7"/>
    <p:sldId id="284" r:id="rId8"/>
    <p:sldId id="285" r:id="rId9"/>
    <p:sldId id="286" r:id="rId10"/>
    <p:sldId id="287" r:id="rId11"/>
    <p:sldId id="288" r:id="rId12"/>
    <p:sldId id="289" r:id="rId13"/>
    <p:sldId id="290" r:id="rId14"/>
    <p:sldId id="305" r:id="rId15"/>
    <p:sldId id="306" r:id="rId16"/>
    <p:sldId id="307" r:id="rId17"/>
    <p:sldId id="278" r:id="rId18"/>
    <p:sldId id="29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91" autoAdjust="0"/>
  </p:normalViewPr>
  <p:slideViewPr>
    <p:cSldViewPr>
      <p:cViewPr>
        <p:scale>
          <a:sx n="71" d="100"/>
          <a:sy n="71" d="100"/>
        </p:scale>
        <p:origin x="-135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18194423810624E-2"/>
          <c:y val="0.13300861885507556"/>
          <c:w val="0.5407050710642306"/>
          <c:h val="0.77452348017308892"/>
        </c:manualLayout>
      </c:layout>
      <c:pieChart>
        <c:varyColors val="1"/>
        <c:ser>
          <c:idx val="0"/>
          <c:order val="0"/>
          <c:tx>
            <c:strRef>
              <c:f>Sheet1!$B$1</c:f>
              <c:strCache>
                <c:ptCount val="1"/>
                <c:pt idx="0">
                  <c:v>مؤسسي البنك</c:v>
                </c:pt>
              </c:strCache>
            </c:strRef>
          </c:tx>
          <c:spPr>
            <a:scene3d>
              <a:camera prst="orthographicFront"/>
              <a:lightRig rig="glow" dir="t">
                <a:rot lat="0" lon="0" rev="4800000"/>
              </a:lightRig>
            </a:scene3d>
            <a:sp3d prstMaterial="matte">
              <a:bevelT w="127000" h="63500"/>
            </a:sp3d>
          </c:spPr>
          <c:explosion val="25"/>
          <c:dPt>
            <c:idx val="3"/>
            <c:bubble3D val="0"/>
            <c:spPr>
              <a:noFill/>
              <a:scene3d>
                <a:camera prst="orthographicFront"/>
                <a:lightRig rig="glow" dir="t">
                  <a:rot lat="0" lon="0" rev="4800000"/>
                </a:lightRig>
              </a:scene3d>
              <a:sp3d prstMaterial="matte">
                <a:bevelT w="127000" h="63500"/>
              </a:sp3d>
            </c:spPr>
          </c:dPt>
          <c:dLbls>
            <c:dLbl>
              <c:idx val="0"/>
              <c:layout/>
              <c:tx>
                <c:rich>
                  <a:bodyPr/>
                  <a:lstStyle/>
                  <a:p>
                    <a:r>
                      <a:rPr lang="en-US" sz="2400" b="1" dirty="0">
                        <a:solidFill>
                          <a:schemeClr val="bg1"/>
                        </a:solidFill>
                      </a:rPr>
                      <a:t>40%</a:t>
                    </a:r>
                  </a:p>
                </c:rich>
              </c:tx>
              <c:showLegendKey val="0"/>
              <c:showVal val="0"/>
              <c:showCatName val="0"/>
              <c:showSerName val="0"/>
              <c:showPercent val="1"/>
              <c:showBubbleSize val="0"/>
            </c:dLbl>
            <c:dLbl>
              <c:idx val="1"/>
              <c:layout/>
              <c:tx>
                <c:rich>
                  <a:bodyPr/>
                  <a:lstStyle/>
                  <a:p>
                    <a:r>
                      <a:rPr lang="en-US" sz="2400" b="1" dirty="0">
                        <a:solidFill>
                          <a:schemeClr val="bg1"/>
                        </a:solidFill>
                      </a:rPr>
                      <a:t>20</a:t>
                    </a:r>
                    <a:r>
                      <a:rPr lang="en-US" sz="2800" b="1" dirty="0">
                        <a:solidFill>
                          <a:schemeClr val="bg1"/>
                        </a:solidFill>
                      </a:rPr>
                      <a:t>%</a:t>
                    </a:r>
                  </a:p>
                </c:rich>
              </c:tx>
              <c:showLegendKey val="0"/>
              <c:showVal val="0"/>
              <c:showCatName val="0"/>
              <c:showSerName val="0"/>
              <c:showPercent val="1"/>
              <c:showBubbleSize val="0"/>
            </c:dLbl>
            <c:dLbl>
              <c:idx val="2"/>
              <c:layout/>
              <c:tx>
                <c:rich>
                  <a:bodyPr/>
                  <a:lstStyle/>
                  <a:p>
                    <a:r>
                      <a:rPr lang="en-US" sz="2400" b="1" dirty="0">
                        <a:solidFill>
                          <a:schemeClr val="bg1"/>
                        </a:solidFill>
                      </a:rPr>
                      <a:t>20%</a:t>
                    </a:r>
                  </a:p>
                </c:rich>
              </c:tx>
              <c:showLegendKey val="0"/>
              <c:showVal val="0"/>
              <c:showCatName val="0"/>
              <c:showSerName val="0"/>
              <c:showPercent val="1"/>
              <c:showBubbleSize val="0"/>
            </c:dLbl>
            <c:dLbl>
              <c:idx val="4"/>
              <c:layout/>
              <c:tx>
                <c:rich>
                  <a:bodyPr/>
                  <a:lstStyle/>
                  <a:p>
                    <a:r>
                      <a:rPr lang="en-US" sz="2400" b="1" dirty="0">
                        <a:solidFill>
                          <a:schemeClr val="bg1"/>
                        </a:solidFill>
                      </a:rPr>
                      <a:t>8%</a:t>
                    </a:r>
                  </a:p>
                </c:rich>
              </c:tx>
              <c:showLegendKey val="0"/>
              <c:showVal val="0"/>
              <c:showCatName val="0"/>
              <c:showSerName val="0"/>
              <c:showPercent val="1"/>
              <c:showBubbleSize val="0"/>
            </c:dLbl>
            <c:dLbl>
              <c:idx val="5"/>
              <c:layout/>
              <c:tx>
                <c:rich>
                  <a:bodyPr/>
                  <a:lstStyle/>
                  <a:p>
                    <a:r>
                      <a:rPr lang="en-US" sz="2400" b="1" dirty="0">
                        <a:solidFill>
                          <a:schemeClr val="bg1"/>
                        </a:solidFill>
                      </a:rPr>
                      <a:t>8%</a:t>
                    </a:r>
                  </a:p>
                </c:rich>
              </c:tx>
              <c:showLegendKey val="0"/>
              <c:showVal val="0"/>
              <c:showCatName val="0"/>
              <c:showSerName val="0"/>
              <c:showPercent val="1"/>
              <c:showBubbleSize val="0"/>
            </c:dLbl>
            <c:dLbl>
              <c:idx val="6"/>
              <c:spPr/>
              <c:txPr>
                <a:bodyPr/>
                <a:lstStyle/>
                <a:p>
                  <a:pPr>
                    <a:defRPr sz="2000" b="1">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0"/>
          </c:dLbls>
          <c:cat>
            <c:strRef>
              <c:f>Sheet1!$A$2:$A$8</c:f>
              <c:strCache>
                <c:ptCount val="7"/>
                <c:pt idx="0">
                  <c:v>برنامج الخليج العربي لدعم منظمات الأمم المتحدة الإنمائية             </c:v>
                </c:pt>
                <c:pt idx="1">
                  <c:v>بنك الإسكان </c:v>
                </c:pt>
                <c:pt idx="2">
                  <c:v>بنك البحرين للتنمية</c:v>
                </c:pt>
                <c:pt idx="3">
                  <c:v>القطاع الخاص</c:v>
                </c:pt>
                <c:pt idx="4">
                  <c:v>  السيد عبدالحميد محمد ديواني</c:v>
                </c:pt>
                <c:pt idx="5">
                  <c:v>السيد خالد محمد كانو</c:v>
                </c:pt>
                <c:pt idx="6">
                  <c:v>  السيدة منى المؤيد وتمثل شركة يوسف خليل المؤيد وأولاده   </c:v>
                </c:pt>
              </c:strCache>
            </c:strRef>
          </c:cat>
          <c:val>
            <c:numRef>
              <c:f>Sheet1!$B$2:$B$8</c:f>
              <c:numCache>
                <c:formatCode>0%</c:formatCode>
                <c:ptCount val="7"/>
                <c:pt idx="0">
                  <c:v>0.4</c:v>
                </c:pt>
                <c:pt idx="1">
                  <c:v>0.2</c:v>
                </c:pt>
                <c:pt idx="2">
                  <c:v>0.2</c:v>
                </c:pt>
                <c:pt idx="4">
                  <c:v>8.0000000000000224E-2</c:v>
                </c:pt>
                <c:pt idx="5">
                  <c:v>8.0000000000000224E-2</c:v>
                </c:pt>
                <c:pt idx="6">
                  <c:v>4.0000000000000112E-2</c:v>
                </c:pt>
              </c:numCache>
            </c:numRef>
          </c:val>
        </c:ser>
        <c:dLbls>
          <c:showLegendKey val="0"/>
          <c:showVal val="0"/>
          <c:showCatName val="0"/>
          <c:showSerName val="0"/>
          <c:showPercent val="1"/>
          <c:showBubbleSize val="0"/>
          <c:showLeaderLines val="0"/>
        </c:dLbls>
        <c:firstSliceAng val="0"/>
      </c:pieChart>
    </c:plotArea>
    <c:legend>
      <c:legendPos val="t"/>
      <c:layout>
        <c:manualLayout>
          <c:xMode val="edge"/>
          <c:yMode val="edge"/>
          <c:x val="0.62946342792056653"/>
          <c:y val="0.1415203589416188"/>
          <c:w val="0.35742522161145096"/>
          <c:h val="0.73150085124494568"/>
        </c:manualLayout>
      </c:layout>
      <c:overlay val="0"/>
      <c:txPr>
        <a:bodyPr/>
        <a:lstStyle/>
        <a:p>
          <a:pPr algn="justLow" rtl="1">
            <a:defRPr>
              <a:solidFill>
                <a:schemeClr val="bg1"/>
              </a:solidFill>
              <a:cs typeface="AGA Furat Regular" pitchFamily="2" charset="-78"/>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8926C-8AA5-4DA5-89CC-39EF90670B14}"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n-US"/>
        </a:p>
      </dgm:t>
    </dgm:pt>
    <dgm:pt modelId="{53B881FC-9AB3-45B7-854B-4A572323F514}">
      <dgm:prSet phldrT="[Text]" custT="1"/>
      <dgm:spPr/>
      <dgm:t>
        <a:bodyPr/>
        <a:lstStyle/>
        <a:p>
          <a:r>
            <a:rPr lang="en-US" sz="2700" dirty="0" smtClean="0">
              <a:solidFill>
                <a:schemeClr val="tx1"/>
              </a:solidFill>
              <a:cs typeface="AGA Furat Regular" pitchFamily="2" charset="-78"/>
            </a:rPr>
            <a:t> </a:t>
          </a:r>
          <a:endParaRPr lang="ar-BH" sz="2700" dirty="0" smtClean="0">
            <a:solidFill>
              <a:schemeClr val="tx1"/>
            </a:solidFill>
            <a:cs typeface="AGA Furat Regular" pitchFamily="2" charset="-78"/>
          </a:endParaRPr>
        </a:p>
        <a:p>
          <a:endParaRPr lang="ar-BH" sz="2800" dirty="0" smtClean="0">
            <a:solidFill>
              <a:schemeClr val="tx1"/>
            </a:solidFill>
            <a:cs typeface="AGA Furat Regular" pitchFamily="2" charset="-78"/>
          </a:endParaRPr>
        </a:p>
        <a:p>
          <a:endParaRPr lang="ar-BH" sz="2000" dirty="0" smtClean="0">
            <a:solidFill>
              <a:schemeClr val="tx1"/>
            </a:solidFill>
            <a:cs typeface="AGA Furat Regular" pitchFamily="2" charset="-78"/>
          </a:endParaRPr>
        </a:p>
        <a:p>
          <a:pPr rtl="1"/>
          <a:r>
            <a:rPr lang="ar-BH" sz="2800" dirty="0" smtClean="0">
              <a:solidFill>
                <a:schemeClr val="tx1"/>
              </a:solidFill>
              <a:cs typeface="AGA Furat Regular" pitchFamily="2" charset="-78"/>
            </a:rPr>
            <a:t>بحرنة %</a:t>
          </a:r>
          <a:r>
            <a:rPr lang="ar-BH" sz="2400" dirty="0" smtClean="0">
              <a:solidFill>
                <a:schemeClr val="tx1"/>
              </a:solidFill>
              <a:cs typeface="+mj-cs"/>
            </a:rPr>
            <a:t>100</a:t>
          </a:r>
          <a:r>
            <a:rPr lang="ar-BH" sz="2800" dirty="0" smtClean="0">
              <a:solidFill>
                <a:schemeClr val="tx1"/>
              </a:solidFill>
              <a:cs typeface="+mj-cs"/>
            </a:rPr>
            <a:t> </a:t>
          </a:r>
          <a:endParaRPr lang="en-US" sz="2700" dirty="0">
            <a:solidFill>
              <a:schemeClr val="tx1"/>
            </a:solidFill>
            <a:cs typeface="+mj-cs"/>
          </a:endParaRPr>
        </a:p>
      </dgm:t>
    </dgm:pt>
    <dgm:pt modelId="{3C243C55-103F-4421-941F-2144D7A2959E}" type="parTrans" cxnId="{C3FCA020-6F34-432F-9282-16172A42BA21}">
      <dgm:prSet/>
      <dgm:spPr/>
      <dgm:t>
        <a:bodyPr/>
        <a:lstStyle/>
        <a:p>
          <a:endParaRPr lang="en-US">
            <a:solidFill>
              <a:schemeClr val="tx1"/>
            </a:solidFill>
            <a:cs typeface="AGA Furat Regular" pitchFamily="2" charset="-78"/>
          </a:endParaRPr>
        </a:p>
      </dgm:t>
    </dgm:pt>
    <dgm:pt modelId="{9E49B271-1FBB-4550-A26C-7F2ACA824375}" type="sibTrans" cxnId="{C3FCA020-6F34-432F-9282-16172A42BA21}">
      <dgm:prSet/>
      <dgm:spPr/>
      <dgm:t>
        <a:bodyPr/>
        <a:lstStyle/>
        <a:p>
          <a:endParaRPr lang="en-US">
            <a:solidFill>
              <a:schemeClr val="tx1"/>
            </a:solidFill>
            <a:cs typeface="AGA Furat Regular" pitchFamily="2" charset="-78"/>
          </a:endParaRPr>
        </a:p>
      </dgm:t>
    </dgm:pt>
    <dgm:pt modelId="{603E069A-0DAA-4D56-86E7-308960F1D81B}">
      <dgm:prSet phldrT="[Text]" custT="1"/>
      <dgm:spPr/>
      <dgm:t>
        <a:bodyPr/>
        <a:lstStyle/>
        <a:p>
          <a:pPr rtl="1"/>
          <a:r>
            <a:rPr lang="ar-KW" sz="2700" b="1" dirty="0" smtClean="0">
              <a:solidFill>
                <a:schemeClr val="tx1"/>
              </a:solidFill>
              <a:cs typeface="AGA Furat Regular" pitchFamily="2" charset="-78"/>
            </a:rPr>
            <a:t>يدعم </a:t>
          </a:r>
          <a:r>
            <a:rPr lang="ar-BH" sz="2700" b="1" dirty="0" smtClean="0">
              <a:solidFill>
                <a:schemeClr val="tx1"/>
              </a:solidFill>
              <a:cs typeface="AGA Furat Regular" pitchFamily="2" charset="-78"/>
            </a:rPr>
            <a:t>رؤية</a:t>
          </a:r>
          <a:r>
            <a:rPr lang="ar-KW" sz="2700" b="1" dirty="0" smtClean="0">
              <a:solidFill>
                <a:schemeClr val="tx1"/>
              </a:solidFill>
              <a:cs typeface="AGA Furat Regular" pitchFamily="2" charset="-78"/>
            </a:rPr>
            <a:t> مملكة</a:t>
          </a:r>
          <a:r>
            <a:rPr lang="ar-BH" sz="2700" b="1" dirty="0" smtClean="0">
              <a:solidFill>
                <a:schemeClr val="tx1"/>
              </a:solidFill>
              <a:cs typeface="AGA Furat Regular" pitchFamily="2" charset="-78"/>
            </a:rPr>
            <a:t> البحرين الاقتصادية والرؤية </a:t>
          </a:r>
          <a:r>
            <a:rPr lang="ar-BH" sz="2400" b="1" dirty="0" smtClean="0">
              <a:solidFill>
                <a:schemeClr val="tx1"/>
              </a:solidFill>
              <a:cs typeface="+mj-cs"/>
            </a:rPr>
            <a:t>2030</a:t>
          </a:r>
          <a:r>
            <a:rPr lang="ar-BH" sz="2400" b="1" dirty="0" smtClean="0">
              <a:solidFill>
                <a:schemeClr val="tx1"/>
              </a:solidFill>
              <a:cs typeface="AGA Furat Regular" pitchFamily="2" charset="-78"/>
            </a:rPr>
            <a:t> </a:t>
          </a:r>
          <a:r>
            <a:rPr lang="ar-BH" sz="2700" b="1" dirty="0" smtClean="0">
              <a:solidFill>
                <a:schemeClr val="tx1"/>
              </a:solidFill>
              <a:cs typeface="AGA Furat Regular" pitchFamily="2" charset="-78"/>
            </a:rPr>
            <a:t>الإجتماعية </a:t>
          </a:r>
          <a:r>
            <a:rPr lang="ar-BH" sz="2400" b="1" dirty="0" smtClean="0">
              <a:solidFill>
                <a:schemeClr val="tx1"/>
              </a:solidFill>
              <a:cs typeface="+mj-cs"/>
            </a:rPr>
            <a:t>2014</a:t>
          </a:r>
          <a:endParaRPr lang="en-US" sz="2700" dirty="0">
            <a:solidFill>
              <a:schemeClr val="tx1"/>
            </a:solidFill>
            <a:cs typeface="+mj-cs"/>
          </a:endParaRPr>
        </a:p>
      </dgm:t>
    </dgm:pt>
    <dgm:pt modelId="{D291C169-6619-4243-8AD8-003CCEFCE1D4}" type="parTrans" cxnId="{A1C5F6F3-4480-4871-9181-A22DE4373E9A}">
      <dgm:prSet/>
      <dgm:spPr/>
      <dgm:t>
        <a:bodyPr/>
        <a:lstStyle/>
        <a:p>
          <a:endParaRPr lang="en-US">
            <a:solidFill>
              <a:schemeClr val="tx1"/>
            </a:solidFill>
            <a:cs typeface="AGA Furat Regular" pitchFamily="2" charset="-78"/>
          </a:endParaRPr>
        </a:p>
      </dgm:t>
    </dgm:pt>
    <dgm:pt modelId="{4A0D43A7-4EE6-45A7-9506-2E38433C389E}" type="sibTrans" cxnId="{A1C5F6F3-4480-4871-9181-A22DE4373E9A}">
      <dgm:prSet/>
      <dgm:spPr/>
      <dgm:t>
        <a:bodyPr/>
        <a:lstStyle/>
        <a:p>
          <a:endParaRPr lang="en-US">
            <a:solidFill>
              <a:schemeClr val="tx1"/>
            </a:solidFill>
            <a:cs typeface="AGA Furat Regular" pitchFamily="2" charset="-78"/>
          </a:endParaRPr>
        </a:p>
      </dgm:t>
    </dgm:pt>
    <dgm:pt modelId="{D735F1E7-0F71-488A-A310-189744525AAA}">
      <dgm:prSet phldrT="[Text]"/>
      <dgm:spPr/>
      <dgm:t>
        <a:bodyPr/>
        <a:lstStyle/>
        <a:p>
          <a:pPr rtl="1"/>
          <a:r>
            <a:rPr lang="ar-KW" b="1" dirty="0" smtClean="0">
              <a:solidFill>
                <a:schemeClr val="tx1"/>
              </a:solidFill>
              <a:cs typeface="AGA Furat Regular" pitchFamily="2" charset="-78"/>
            </a:rPr>
            <a:t>ي</a:t>
          </a:r>
          <a:r>
            <a:rPr lang="ar-BH" b="1" dirty="0" smtClean="0">
              <a:solidFill>
                <a:schemeClr val="tx1"/>
              </a:solidFill>
              <a:cs typeface="AGA Furat Regular" pitchFamily="2" charset="-78"/>
            </a:rPr>
            <a:t>دعم المش</a:t>
          </a:r>
          <a:r>
            <a:rPr lang="ar-KW" b="1" dirty="0" smtClean="0">
              <a:solidFill>
                <a:schemeClr val="tx1"/>
              </a:solidFill>
              <a:cs typeface="AGA Furat Regular" pitchFamily="2" charset="-78"/>
            </a:rPr>
            <a:t>ـ</a:t>
          </a:r>
          <a:r>
            <a:rPr lang="ar-BH" b="1" dirty="0" smtClean="0">
              <a:solidFill>
                <a:schemeClr val="tx1"/>
              </a:solidFill>
              <a:cs typeface="AGA Furat Regular" pitchFamily="2" charset="-78"/>
            </a:rPr>
            <a:t>اريع المتناهية الصغر والص</a:t>
          </a:r>
          <a:r>
            <a:rPr lang="ar-KW" b="1" dirty="0" smtClean="0">
              <a:solidFill>
                <a:schemeClr val="tx1"/>
              </a:solidFill>
              <a:cs typeface="AGA Furat Regular" pitchFamily="2" charset="-78"/>
            </a:rPr>
            <a:t>ـ</a:t>
          </a:r>
          <a:r>
            <a:rPr lang="ar-BH" b="1" dirty="0" smtClean="0">
              <a:solidFill>
                <a:schemeClr val="tx1"/>
              </a:solidFill>
              <a:cs typeface="AGA Furat Regular" pitchFamily="2" charset="-78"/>
            </a:rPr>
            <a:t>غيرة</a:t>
          </a:r>
          <a:endParaRPr lang="en-US" dirty="0">
            <a:solidFill>
              <a:schemeClr val="tx1"/>
            </a:solidFill>
            <a:cs typeface="AGA Furat Regular" pitchFamily="2" charset="-78"/>
          </a:endParaRPr>
        </a:p>
      </dgm:t>
    </dgm:pt>
    <dgm:pt modelId="{369457B0-311C-4B29-9CA5-C7E77442B109}" type="parTrans" cxnId="{F7C9BB85-3632-46E1-B302-620AAAA0586D}">
      <dgm:prSet/>
      <dgm:spPr/>
      <dgm:t>
        <a:bodyPr/>
        <a:lstStyle/>
        <a:p>
          <a:endParaRPr lang="en-US">
            <a:solidFill>
              <a:schemeClr val="tx1"/>
            </a:solidFill>
            <a:cs typeface="AGA Furat Regular" pitchFamily="2" charset="-78"/>
          </a:endParaRPr>
        </a:p>
      </dgm:t>
    </dgm:pt>
    <dgm:pt modelId="{4B6A4753-3239-4738-8046-F7DFA2EC95FB}" type="sibTrans" cxnId="{F7C9BB85-3632-46E1-B302-620AAAA0586D}">
      <dgm:prSet/>
      <dgm:spPr/>
      <dgm:t>
        <a:bodyPr/>
        <a:lstStyle/>
        <a:p>
          <a:endParaRPr lang="en-US">
            <a:solidFill>
              <a:schemeClr val="tx1"/>
            </a:solidFill>
            <a:cs typeface="AGA Furat Regular" pitchFamily="2" charset="-78"/>
          </a:endParaRPr>
        </a:p>
      </dgm:t>
    </dgm:pt>
    <dgm:pt modelId="{AFDE3330-9907-4282-B72A-F477A5F4F614}">
      <dgm:prSet phldrT="[Text]"/>
      <dgm:spPr/>
      <dgm:t>
        <a:bodyPr/>
        <a:lstStyle/>
        <a:p>
          <a:r>
            <a:rPr lang="ar-BH" b="1" dirty="0" smtClean="0">
              <a:solidFill>
                <a:schemeClr val="tx1"/>
              </a:solidFill>
              <a:cs typeface="AGA Furat Regular" pitchFamily="2" charset="-78"/>
            </a:rPr>
            <a:t>يصنف البنك كشركة مساهمة بحرينية </a:t>
          </a:r>
          <a:r>
            <a:rPr lang="ar-KW" b="1" dirty="0" smtClean="0">
              <a:solidFill>
                <a:schemeClr val="tx1"/>
              </a:solidFill>
              <a:cs typeface="AGA Furat Regular" pitchFamily="2" charset="-78"/>
            </a:rPr>
            <a:t>غير ربحية</a:t>
          </a:r>
          <a:endParaRPr lang="en-US" dirty="0">
            <a:solidFill>
              <a:schemeClr val="tx1"/>
            </a:solidFill>
            <a:cs typeface="AGA Furat Regular" pitchFamily="2" charset="-78"/>
          </a:endParaRPr>
        </a:p>
      </dgm:t>
    </dgm:pt>
    <dgm:pt modelId="{B632C2E9-0DDE-45B3-94FE-C0874D7AD5AC}" type="sibTrans" cxnId="{14971A68-3F9D-4C6E-B2A7-929D5B4642A0}">
      <dgm:prSet/>
      <dgm:spPr/>
      <dgm:t>
        <a:bodyPr/>
        <a:lstStyle/>
        <a:p>
          <a:endParaRPr lang="en-US">
            <a:solidFill>
              <a:schemeClr val="tx1"/>
            </a:solidFill>
            <a:cs typeface="AGA Furat Regular" pitchFamily="2" charset="-78"/>
          </a:endParaRPr>
        </a:p>
      </dgm:t>
    </dgm:pt>
    <dgm:pt modelId="{6CE1E8F4-1329-40DD-8B28-A4CB83948D41}" type="parTrans" cxnId="{14971A68-3F9D-4C6E-B2A7-929D5B4642A0}">
      <dgm:prSet/>
      <dgm:spPr/>
      <dgm:t>
        <a:bodyPr/>
        <a:lstStyle/>
        <a:p>
          <a:endParaRPr lang="en-US">
            <a:solidFill>
              <a:schemeClr val="tx1"/>
            </a:solidFill>
            <a:cs typeface="AGA Furat Regular" pitchFamily="2" charset="-78"/>
          </a:endParaRPr>
        </a:p>
      </dgm:t>
    </dgm:pt>
    <dgm:pt modelId="{E1C12D5A-CD0B-4514-8B0D-1395D5D4E230}">
      <dgm:prSet phldrT="[Text]"/>
      <dgm:spPr/>
      <dgm:t>
        <a:bodyPr/>
        <a:lstStyle/>
        <a:p>
          <a:endParaRPr lang="en-US" sz="2100" dirty="0">
            <a:solidFill>
              <a:schemeClr val="tx1"/>
            </a:solidFill>
            <a:cs typeface="AGA Furat Regular" pitchFamily="2" charset="-78"/>
          </a:endParaRPr>
        </a:p>
      </dgm:t>
    </dgm:pt>
    <dgm:pt modelId="{A30BD110-8578-434E-9B76-D05E8E2BBB94}" type="parTrans" cxnId="{A12730D1-3C93-4B05-900A-9E5BA9B6884F}">
      <dgm:prSet/>
      <dgm:spPr/>
      <dgm:t>
        <a:bodyPr/>
        <a:lstStyle/>
        <a:p>
          <a:endParaRPr lang="en-US"/>
        </a:p>
      </dgm:t>
    </dgm:pt>
    <dgm:pt modelId="{371CEC50-E542-4F28-8EAD-4A11905E3053}" type="sibTrans" cxnId="{A12730D1-3C93-4B05-900A-9E5BA9B6884F}">
      <dgm:prSet/>
      <dgm:spPr/>
      <dgm:t>
        <a:bodyPr/>
        <a:lstStyle/>
        <a:p>
          <a:endParaRPr lang="en-US"/>
        </a:p>
      </dgm:t>
    </dgm:pt>
    <dgm:pt modelId="{89BA9063-3F30-4D6C-AC58-B59F4250DE6E}">
      <dgm:prSet phldrT="[Text]"/>
      <dgm:spPr/>
      <dgm:t>
        <a:bodyPr/>
        <a:lstStyle/>
        <a:p>
          <a:endParaRPr lang="en-US" sz="2100" dirty="0">
            <a:solidFill>
              <a:schemeClr val="tx1"/>
            </a:solidFill>
            <a:cs typeface="AGA Furat Regular" pitchFamily="2" charset="-78"/>
          </a:endParaRPr>
        </a:p>
      </dgm:t>
    </dgm:pt>
    <dgm:pt modelId="{24A993DB-88E4-4164-A97B-EE8DD579D995}" type="parTrans" cxnId="{D7952A42-C66B-4F2B-82E5-35BB32055D46}">
      <dgm:prSet/>
      <dgm:spPr/>
      <dgm:t>
        <a:bodyPr/>
        <a:lstStyle/>
        <a:p>
          <a:endParaRPr lang="en-US"/>
        </a:p>
      </dgm:t>
    </dgm:pt>
    <dgm:pt modelId="{5D9F0618-80AF-4946-AF5A-E588E94C8E4A}" type="sibTrans" cxnId="{D7952A42-C66B-4F2B-82E5-35BB32055D46}">
      <dgm:prSet/>
      <dgm:spPr/>
      <dgm:t>
        <a:bodyPr/>
        <a:lstStyle/>
        <a:p>
          <a:endParaRPr lang="en-US"/>
        </a:p>
      </dgm:t>
    </dgm:pt>
    <dgm:pt modelId="{C119ECA1-590C-4804-9B22-0C06E7476177}">
      <dgm:prSet phldrT="[Text]"/>
      <dgm:spPr/>
      <dgm:t>
        <a:bodyPr/>
        <a:lstStyle/>
        <a:p>
          <a:endParaRPr lang="en-US" sz="2100" dirty="0">
            <a:solidFill>
              <a:schemeClr val="tx1"/>
            </a:solidFill>
            <a:cs typeface="AGA Furat Regular" pitchFamily="2" charset="-78"/>
          </a:endParaRPr>
        </a:p>
      </dgm:t>
    </dgm:pt>
    <dgm:pt modelId="{4640EE5B-D03E-4FC7-8E83-83230B38BBA0}" type="parTrans" cxnId="{647C7635-A44D-4522-AB3C-A3AF48FCCEF2}">
      <dgm:prSet/>
      <dgm:spPr/>
      <dgm:t>
        <a:bodyPr/>
        <a:lstStyle/>
        <a:p>
          <a:endParaRPr lang="en-US"/>
        </a:p>
      </dgm:t>
    </dgm:pt>
    <dgm:pt modelId="{DBA2186D-45E2-48C0-9C0A-62E851AB1055}" type="sibTrans" cxnId="{647C7635-A44D-4522-AB3C-A3AF48FCCEF2}">
      <dgm:prSet/>
      <dgm:spPr/>
      <dgm:t>
        <a:bodyPr/>
        <a:lstStyle/>
        <a:p>
          <a:endParaRPr lang="en-US"/>
        </a:p>
      </dgm:t>
    </dgm:pt>
    <dgm:pt modelId="{FB67DD2A-5712-435B-B13A-F55B4785CDB1}" type="pres">
      <dgm:prSet presAssocID="{9608926C-8AA5-4DA5-89CC-39EF90670B14}" presName="Name0" presStyleCnt="0">
        <dgm:presLayoutVars>
          <dgm:dir/>
          <dgm:resizeHandles val="exact"/>
        </dgm:presLayoutVars>
      </dgm:prSet>
      <dgm:spPr/>
      <dgm:t>
        <a:bodyPr/>
        <a:lstStyle/>
        <a:p>
          <a:endParaRPr lang="en-US"/>
        </a:p>
      </dgm:t>
    </dgm:pt>
    <dgm:pt modelId="{9750818D-DCCE-42FF-AD88-8CF926DCEF41}" type="pres">
      <dgm:prSet presAssocID="{53B881FC-9AB3-45B7-854B-4A572323F514}" presName="node" presStyleLbl="node1" presStyleIdx="0" presStyleCnt="4">
        <dgm:presLayoutVars>
          <dgm:bulletEnabled val="1"/>
        </dgm:presLayoutVars>
      </dgm:prSet>
      <dgm:spPr/>
      <dgm:t>
        <a:bodyPr/>
        <a:lstStyle/>
        <a:p>
          <a:endParaRPr lang="en-US"/>
        </a:p>
      </dgm:t>
    </dgm:pt>
    <dgm:pt modelId="{B9D192D4-0A55-476A-8C42-B70B86E957F2}" type="pres">
      <dgm:prSet presAssocID="{9E49B271-1FBB-4550-A26C-7F2ACA824375}" presName="sibTrans" presStyleCnt="0"/>
      <dgm:spPr/>
    </dgm:pt>
    <dgm:pt modelId="{1C216383-4AAA-4D6B-B9CD-5B0DD3BDD03F}" type="pres">
      <dgm:prSet presAssocID="{603E069A-0DAA-4D56-86E7-308960F1D81B}" presName="node" presStyleLbl="node1" presStyleIdx="1" presStyleCnt="4">
        <dgm:presLayoutVars>
          <dgm:bulletEnabled val="1"/>
        </dgm:presLayoutVars>
      </dgm:prSet>
      <dgm:spPr/>
      <dgm:t>
        <a:bodyPr/>
        <a:lstStyle/>
        <a:p>
          <a:endParaRPr lang="en-US"/>
        </a:p>
      </dgm:t>
    </dgm:pt>
    <dgm:pt modelId="{E6003E81-00C8-4E90-90CA-EE3823D471D9}" type="pres">
      <dgm:prSet presAssocID="{4A0D43A7-4EE6-45A7-9506-2E38433C389E}" presName="sibTrans" presStyleCnt="0"/>
      <dgm:spPr/>
    </dgm:pt>
    <dgm:pt modelId="{6FFC0F1A-E7C7-449A-B2C2-A292975F5346}" type="pres">
      <dgm:prSet presAssocID="{D735F1E7-0F71-488A-A310-189744525AAA}" presName="node" presStyleLbl="node1" presStyleIdx="2" presStyleCnt="4">
        <dgm:presLayoutVars>
          <dgm:bulletEnabled val="1"/>
        </dgm:presLayoutVars>
      </dgm:prSet>
      <dgm:spPr/>
      <dgm:t>
        <a:bodyPr/>
        <a:lstStyle/>
        <a:p>
          <a:endParaRPr lang="en-US"/>
        </a:p>
      </dgm:t>
    </dgm:pt>
    <dgm:pt modelId="{413DF69B-82D8-4A82-9356-B7DF246952C8}" type="pres">
      <dgm:prSet presAssocID="{4B6A4753-3239-4738-8046-F7DFA2EC95FB}" presName="sibTrans" presStyleCnt="0"/>
      <dgm:spPr/>
    </dgm:pt>
    <dgm:pt modelId="{FFC3349A-F7E6-4CD8-BD18-437CF0A60C1C}" type="pres">
      <dgm:prSet presAssocID="{AFDE3330-9907-4282-B72A-F477A5F4F614}" presName="node" presStyleLbl="node1" presStyleIdx="3" presStyleCnt="4">
        <dgm:presLayoutVars>
          <dgm:bulletEnabled val="1"/>
        </dgm:presLayoutVars>
      </dgm:prSet>
      <dgm:spPr/>
      <dgm:t>
        <a:bodyPr/>
        <a:lstStyle/>
        <a:p>
          <a:endParaRPr lang="en-US"/>
        </a:p>
      </dgm:t>
    </dgm:pt>
  </dgm:ptLst>
  <dgm:cxnLst>
    <dgm:cxn modelId="{F7C9BB85-3632-46E1-B302-620AAAA0586D}" srcId="{9608926C-8AA5-4DA5-89CC-39EF90670B14}" destId="{D735F1E7-0F71-488A-A310-189744525AAA}" srcOrd="2" destOrd="0" parTransId="{369457B0-311C-4B29-9CA5-C7E77442B109}" sibTransId="{4B6A4753-3239-4738-8046-F7DFA2EC95FB}"/>
    <dgm:cxn modelId="{A12730D1-3C93-4B05-900A-9E5BA9B6884F}" srcId="{53B881FC-9AB3-45B7-854B-4A572323F514}" destId="{E1C12D5A-CD0B-4514-8B0D-1395D5D4E230}" srcOrd="2" destOrd="0" parTransId="{A30BD110-8578-434E-9B76-D05E8E2BBB94}" sibTransId="{371CEC50-E542-4F28-8EAD-4A11905E3053}"/>
    <dgm:cxn modelId="{3AB710FB-DCFD-4461-BC32-700F549C809E}" type="presOf" srcId="{89BA9063-3F30-4D6C-AC58-B59F4250DE6E}" destId="{9750818D-DCCE-42FF-AD88-8CF926DCEF41}" srcOrd="0" destOrd="1" presId="urn:microsoft.com/office/officeart/2005/8/layout/hList6"/>
    <dgm:cxn modelId="{C69B6EFD-D22E-4171-B8E2-BEDE91E537FB}" type="presOf" srcId="{53B881FC-9AB3-45B7-854B-4A572323F514}" destId="{9750818D-DCCE-42FF-AD88-8CF926DCEF41}" srcOrd="0" destOrd="0" presId="urn:microsoft.com/office/officeart/2005/8/layout/hList6"/>
    <dgm:cxn modelId="{8367D85F-9347-4ADD-BABE-802FD7850E2F}" type="presOf" srcId="{E1C12D5A-CD0B-4514-8B0D-1395D5D4E230}" destId="{9750818D-DCCE-42FF-AD88-8CF926DCEF41}" srcOrd="0" destOrd="3" presId="urn:microsoft.com/office/officeart/2005/8/layout/hList6"/>
    <dgm:cxn modelId="{D7952A42-C66B-4F2B-82E5-35BB32055D46}" srcId="{53B881FC-9AB3-45B7-854B-4A572323F514}" destId="{89BA9063-3F30-4D6C-AC58-B59F4250DE6E}" srcOrd="0" destOrd="0" parTransId="{24A993DB-88E4-4164-A97B-EE8DD579D995}" sibTransId="{5D9F0618-80AF-4946-AF5A-E588E94C8E4A}"/>
    <dgm:cxn modelId="{C3FCA020-6F34-432F-9282-16172A42BA21}" srcId="{9608926C-8AA5-4DA5-89CC-39EF90670B14}" destId="{53B881FC-9AB3-45B7-854B-4A572323F514}" srcOrd="0" destOrd="0" parTransId="{3C243C55-103F-4421-941F-2144D7A2959E}" sibTransId="{9E49B271-1FBB-4550-A26C-7F2ACA824375}"/>
    <dgm:cxn modelId="{3B6051BA-DE63-4E8C-8232-88C0D54BDFC9}" type="presOf" srcId="{C119ECA1-590C-4804-9B22-0C06E7476177}" destId="{9750818D-DCCE-42FF-AD88-8CF926DCEF41}" srcOrd="0" destOrd="2" presId="urn:microsoft.com/office/officeart/2005/8/layout/hList6"/>
    <dgm:cxn modelId="{14971A68-3F9D-4C6E-B2A7-929D5B4642A0}" srcId="{9608926C-8AA5-4DA5-89CC-39EF90670B14}" destId="{AFDE3330-9907-4282-B72A-F477A5F4F614}" srcOrd="3" destOrd="0" parTransId="{6CE1E8F4-1329-40DD-8B28-A4CB83948D41}" sibTransId="{B632C2E9-0DDE-45B3-94FE-C0874D7AD5AC}"/>
    <dgm:cxn modelId="{A1C5F6F3-4480-4871-9181-A22DE4373E9A}" srcId="{9608926C-8AA5-4DA5-89CC-39EF90670B14}" destId="{603E069A-0DAA-4D56-86E7-308960F1D81B}" srcOrd="1" destOrd="0" parTransId="{D291C169-6619-4243-8AD8-003CCEFCE1D4}" sibTransId="{4A0D43A7-4EE6-45A7-9506-2E38433C389E}"/>
    <dgm:cxn modelId="{647C7635-A44D-4522-AB3C-A3AF48FCCEF2}" srcId="{53B881FC-9AB3-45B7-854B-4A572323F514}" destId="{C119ECA1-590C-4804-9B22-0C06E7476177}" srcOrd="1" destOrd="0" parTransId="{4640EE5B-D03E-4FC7-8E83-83230B38BBA0}" sibTransId="{DBA2186D-45E2-48C0-9C0A-62E851AB1055}"/>
    <dgm:cxn modelId="{B4FD057B-64D8-4067-899E-FB6DF56A1D28}" type="presOf" srcId="{AFDE3330-9907-4282-B72A-F477A5F4F614}" destId="{FFC3349A-F7E6-4CD8-BD18-437CF0A60C1C}" srcOrd="0" destOrd="0" presId="urn:microsoft.com/office/officeart/2005/8/layout/hList6"/>
    <dgm:cxn modelId="{F2068AF0-273B-4F47-95AF-CBAC49A7C534}" type="presOf" srcId="{9608926C-8AA5-4DA5-89CC-39EF90670B14}" destId="{FB67DD2A-5712-435B-B13A-F55B4785CDB1}" srcOrd="0" destOrd="0" presId="urn:microsoft.com/office/officeart/2005/8/layout/hList6"/>
    <dgm:cxn modelId="{F5B96424-E01E-4557-BABD-D4F9F709AA4C}" type="presOf" srcId="{D735F1E7-0F71-488A-A310-189744525AAA}" destId="{6FFC0F1A-E7C7-449A-B2C2-A292975F5346}" srcOrd="0" destOrd="0" presId="urn:microsoft.com/office/officeart/2005/8/layout/hList6"/>
    <dgm:cxn modelId="{05F90BE1-AC84-4B33-BD01-622589CA8179}" type="presOf" srcId="{603E069A-0DAA-4D56-86E7-308960F1D81B}" destId="{1C216383-4AAA-4D6B-B9CD-5B0DD3BDD03F}" srcOrd="0" destOrd="0" presId="urn:microsoft.com/office/officeart/2005/8/layout/hList6"/>
    <dgm:cxn modelId="{48974C3D-7A68-4F0C-8267-F61C6AD51CA5}" type="presParOf" srcId="{FB67DD2A-5712-435B-B13A-F55B4785CDB1}" destId="{9750818D-DCCE-42FF-AD88-8CF926DCEF41}" srcOrd="0" destOrd="0" presId="urn:microsoft.com/office/officeart/2005/8/layout/hList6"/>
    <dgm:cxn modelId="{4105DABC-EE95-4C61-B93C-04F4EDFD7409}" type="presParOf" srcId="{FB67DD2A-5712-435B-B13A-F55B4785CDB1}" destId="{B9D192D4-0A55-476A-8C42-B70B86E957F2}" srcOrd="1" destOrd="0" presId="urn:microsoft.com/office/officeart/2005/8/layout/hList6"/>
    <dgm:cxn modelId="{4150873D-9D2B-4079-949A-D7ACEE3DACCB}" type="presParOf" srcId="{FB67DD2A-5712-435B-B13A-F55B4785CDB1}" destId="{1C216383-4AAA-4D6B-B9CD-5B0DD3BDD03F}" srcOrd="2" destOrd="0" presId="urn:microsoft.com/office/officeart/2005/8/layout/hList6"/>
    <dgm:cxn modelId="{E0B21632-176A-4DCD-B803-C24E7AEFE34F}" type="presParOf" srcId="{FB67DD2A-5712-435B-B13A-F55B4785CDB1}" destId="{E6003E81-00C8-4E90-90CA-EE3823D471D9}" srcOrd="3" destOrd="0" presId="urn:microsoft.com/office/officeart/2005/8/layout/hList6"/>
    <dgm:cxn modelId="{DD1A4C19-2653-4328-958F-6CD20549269F}" type="presParOf" srcId="{FB67DD2A-5712-435B-B13A-F55B4785CDB1}" destId="{6FFC0F1A-E7C7-449A-B2C2-A292975F5346}" srcOrd="4" destOrd="0" presId="urn:microsoft.com/office/officeart/2005/8/layout/hList6"/>
    <dgm:cxn modelId="{DE002157-0B59-4F30-9539-3D694674C6B7}" type="presParOf" srcId="{FB67DD2A-5712-435B-B13A-F55B4785CDB1}" destId="{413DF69B-82D8-4A82-9356-B7DF246952C8}" srcOrd="5" destOrd="0" presId="urn:microsoft.com/office/officeart/2005/8/layout/hList6"/>
    <dgm:cxn modelId="{199A82B0-0754-4B3A-A0CB-7923FC4244C2}" type="presParOf" srcId="{FB67DD2A-5712-435B-B13A-F55B4785CDB1}" destId="{FFC3349A-F7E6-4CD8-BD18-437CF0A60C1C}"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4776B-AC6D-4536-81B1-EF8E9507E56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694AEB12-680A-4C84-8F23-DD4BEAD9409E}">
      <dgm:prSet phldrT="[Text]"/>
      <dgm:spPr>
        <a:scene3d>
          <a:camera prst="orthographicFront">
            <a:rot lat="0" lon="0" rev="0"/>
          </a:camera>
          <a:lightRig rig="balanced" dir="t">
            <a:rot lat="0" lon="0" rev="8700000"/>
          </a:lightRig>
        </a:scene3d>
        <a:sp3d>
          <a:bevelT w="190500" h="38100"/>
        </a:sp3d>
      </dgm:spPr>
      <dgm:t>
        <a:bodyPr/>
        <a:lstStyle/>
        <a:p>
          <a:pPr algn="r" rtl="1"/>
          <a:r>
            <a:rPr lang="ar-BH" b="1" u="sng" dirty="0" smtClean="0">
              <a:solidFill>
                <a:schemeClr val="tx1"/>
              </a:solidFill>
              <a:cs typeface="AGA Furat Regular" pitchFamily="2" charset="-78"/>
            </a:rPr>
            <a:t>محفظة الصيادين</a:t>
          </a:r>
          <a:r>
            <a:rPr lang="ar-BH" b="0" u="sng" dirty="0" smtClean="0">
              <a:solidFill>
                <a:schemeClr val="tx1"/>
              </a:solidFill>
              <a:cs typeface="AGA Furat Regular" pitchFamily="2" charset="-78"/>
            </a:rPr>
            <a:t>:  </a:t>
          </a:r>
          <a:r>
            <a:rPr lang="ar-BH" b="0" dirty="0" smtClean="0">
              <a:solidFill>
                <a:schemeClr val="tx1"/>
              </a:solidFill>
              <a:cs typeface="AGA Furat Regular" pitchFamily="2" charset="-78"/>
            </a:rPr>
            <a:t>دعماً مالياً بنسبة </a:t>
          </a:r>
          <a:r>
            <a:rPr lang="ar-BH" b="0" dirty="0" smtClean="0">
              <a:solidFill>
                <a:schemeClr val="tx1"/>
              </a:solidFill>
              <a:cs typeface="+mj-cs"/>
            </a:rPr>
            <a:t>50</a:t>
          </a:r>
          <a:r>
            <a:rPr lang="ar-BH" b="0" dirty="0" smtClean="0">
              <a:solidFill>
                <a:schemeClr val="tx1"/>
              </a:solidFill>
              <a:cs typeface="AGA Furat Regular" pitchFamily="2" charset="-78"/>
            </a:rPr>
            <a:t>% من إجمالي النفقات  بالتعاون مع تمكين</a:t>
          </a:r>
          <a:endParaRPr lang="en-US" b="0" dirty="0">
            <a:solidFill>
              <a:schemeClr val="tx1"/>
            </a:solidFill>
            <a:cs typeface="AGA Furat Regular" pitchFamily="2" charset="-78"/>
          </a:endParaRPr>
        </a:p>
      </dgm:t>
    </dgm:pt>
    <dgm:pt modelId="{48995DC3-B91A-45F3-9454-A1BD186BC635}" type="parTrans" cxnId="{11632F23-76D3-4685-919C-5CFBF1670C3E}">
      <dgm:prSet/>
      <dgm:spPr/>
      <dgm:t>
        <a:bodyPr/>
        <a:lstStyle/>
        <a:p>
          <a:endParaRPr lang="en-US" b="0">
            <a:solidFill>
              <a:schemeClr val="tx1"/>
            </a:solidFill>
            <a:cs typeface="AGA Furat Regular" pitchFamily="2" charset="-78"/>
          </a:endParaRPr>
        </a:p>
      </dgm:t>
    </dgm:pt>
    <dgm:pt modelId="{DDDBB629-AA17-4608-A332-E3D710CCFA6A}" type="sibTrans" cxnId="{11632F23-76D3-4685-919C-5CFBF1670C3E}">
      <dgm:prSet/>
      <dgm:spPr/>
      <dgm:t>
        <a:bodyPr/>
        <a:lstStyle/>
        <a:p>
          <a:endParaRPr lang="en-US" b="0">
            <a:solidFill>
              <a:schemeClr val="tx1"/>
            </a:solidFill>
            <a:cs typeface="AGA Furat Regular" pitchFamily="2" charset="-78"/>
          </a:endParaRPr>
        </a:p>
      </dgm:t>
    </dgm:pt>
    <dgm:pt modelId="{9512B0CC-2188-49FB-97B2-0B66649564A8}">
      <dgm:prSet/>
      <dgm:spPr>
        <a:scene3d>
          <a:camera prst="orthographicFront">
            <a:rot lat="0" lon="0" rev="0"/>
          </a:camera>
          <a:lightRig rig="balanced" dir="t">
            <a:rot lat="0" lon="0" rev="8700000"/>
          </a:lightRig>
        </a:scene3d>
        <a:sp3d>
          <a:bevelT w="190500" h="38100"/>
        </a:sp3d>
      </dgm:spPr>
      <dgm:t>
        <a:bodyPr/>
        <a:lstStyle/>
        <a:p>
          <a:pPr algn="r"/>
          <a:r>
            <a:rPr lang="ar-BH" b="1" u="sng" dirty="0" smtClean="0">
              <a:solidFill>
                <a:schemeClr val="tx1"/>
              </a:solidFill>
              <a:cs typeface="AGA Furat Regular" pitchFamily="2" charset="-78"/>
            </a:rPr>
            <a:t>محفظة  المزارعين</a:t>
          </a:r>
          <a:r>
            <a:rPr lang="ar-BH" b="0" u="sng" dirty="0" smtClean="0">
              <a:solidFill>
                <a:schemeClr val="tx1"/>
              </a:solidFill>
              <a:cs typeface="AGA Furat Regular" pitchFamily="2" charset="-78"/>
            </a:rPr>
            <a:t>: </a:t>
          </a:r>
          <a:r>
            <a:rPr lang="ar-BH" b="0" dirty="0" smtClean="0">
              <a:solidFill>
                <a:schemeClr val="tx1"/>
              </a:solidFill>
              <a:cs typeface="AGA Furat Regular" pitchFamily="2" charset="-78"/>
            </a:rPr>
            <a:t>دعماً مالياً بنسبة </a:t>
          </a:r>
          <a:r>
            <a:rPr lang="ar-BH" b="0" dirty="0" smtClean="0">
              <a:solidFill>
                <a:schemeClr val="tx1"/>
              </a:solidFill>
              <a:cs typeface="+mj-cs"/>
            </a:rPr>
            <a:t>90</a:t>
          </a:r>
          <a:r>
            <a:rPr lang="ar-BH" b="0" dirty="0" smtClean="0">
              <a:solidFill>
                <a:schemeClr val="tx1"/>
              </a:solidFill>
              <a:cs typeface="AGA Furat Regular" pitchFamily="2" charset="-78"/>
            </a:rPr>
            <a:t>% من إجمالي النفقات بالتعاون مع تمكين</a:t>
          </a:r>
          <a:endParaRPr lang="en-US" b="0" dirty="0">
            <a:solidFill>
              <a:schemeClr val="tx1"/>
            </a:solidFill>
            <a:cs typeface="AGA Furat Regular" pitchFamily="2" charset="-78"/>
          </a:endParaRPr>
        </a:p>
      </dgm:t>
    </dgm:pt>
    <dgm:pt modelId="{0B6E7F30-EFEB-492F-86B6-1B839A3646BE}" type="parTrans" cxnId="{998A4FD5-4CE6-40C3-9382-7560AD2F73AD}">
      <dgm:prSet/>
      <dgm:spPr/>
      <dgm:t>
        <a:bodyPr/>
        <a:lstStyle/>
        <a:p>
          <a:endParaRPr lang="en-US" b="0">
            <a:solidFill>
              <a:schemeClr val="tx1"/>
            </a:solidFill>
            <a:cs typeface="AGA Furat Regular" pitchFamily="2" charset="-78"/>
          </a:endParaRPr>
        </a:p>
      </dgm:t>
    </dgm:pt>
    <dgm:pt modelId="{E3255C85-7BE8-4129-A1CE-62A233757048}" type="sibTrans" cxnId="{998A4FD5-4CE6-40C3-9382-7560AD2F73AD}">
      <dgm:prSet/>
      <dgm:spPr/>
      <dgm:t>
        <a:bodyPr/>
        <a:lstStyle/>
        <a:p>
          <a:endParaRPr lang="en-US" b="0">
            <a:solidFill>
              <a:schemeClr val="tx1"/>
            </a:solidFill>
            <a:cs typeface="AGA Furat Regular" pitchFamily="2" charset="-78"/>
          </a:endParaRPr>
        </a:p>
      </dgm:t>
    </dgm:pt>
    <dgm:pt modelId="{22F5850A-D839-4A66-80F6-B441CB52C9B7}">
      <dgm:prSet/>
      <dgm:spPr>
        <a:scene3d>
          <a:camera prst="orthographicFront">
            <a:rot lat="0" lon="0" rev="0"/>
          </a:camera>
          <a:lightRig rig="balanced" dir="t">
            <a:rot lat="0" lon="0" rev="8700000"/>
          </a:lightRig>
        </a:scene3d>
        <a:sp3d>
          <a:bevelT w="190500" h="38100"/>
        </a:sp3d>
      </dgm:spPr>
      <dgm:t>
        <a:bodyPr/>
        <a:lstStyle/>
        <a:p>
          <a:pPr algn="r"/>
          <a:r>
            <a:rPr lang="ar-BH" b="1" u="sng" dirty="0" smtClean="0">
              <a:solidFill>
                <a:schemeClr val="tx1"/>
              </a:solidFill>
              <a:cs typeface="AGA Furat Regular" pitchFamily="2" charset="-78"/>
            </a:rPr>
            <a:t>محفظة المرأة</a:t>
          </a:r>
          <a:r>
            <a:rPr lang="ar-BH" b="0" dirty="0" smtClean="0">
              <a:solidFill>
                <a:schemeClr val="tx1"/>
              </a:solidFill>
              <a:cs typeface="AGA Furat Regular" pitchFamily="2" charset="-78"/>
            </a:rPr>
            <a:t>: مبلغ التمويل: </a:t>
          </a:r>
          <a:r>
            <a:rPr lang="ar-BH" b="0" dirty="0" smtClean="0">
              <a:solidFill>
                <a:schemeClr val="tx1"/>
              </a:solidFill>
              <a:cs typeface="+mj-cs"/>
            </a:rPr>
            <a:t>200-5000</a:t>
          </a:r>
          <a:r>
            <a:rPr lang="ar-BH" b="0" dirty="0" smtClean="0">
              <a:solidFill>
                <a:schemeClr val="tx1"/>
              </a:solidFill>
              <a:cs typeface="AGA Furat Regular" pitchFamily="2" charset="-78"/>
            </a:rPr>
            <a:t> دينار ودعم </a:t>
          </a:r>
          <a:r>
            <a:rPr lang="ar-BH" b="0" dirty="0" smtClean="0">
              <a:solidFill>
                <a:schemeClr val="tx1"/>
              </a:solidFill>
              <a:cs typeface="+mj-cs"/>
            </a:rPr>
            <a:t>50</a:t>
          </a:r>
          <a:r>
            <a:rPr lang="ar-BH" b="0" dirty="0" smtClean="0">
              <a:solidFill>
                <a:schemeClr val="tx1"/>
              </a:solidFill>
              <a:cs typeface="AGA Furat Regular" pitchFamily="2" charset="-78"/>
            </a:rPr>
            <a:t>% من الأرباح من قبل تمكين</a:t>
          </a:r>
          <a:endParaRPr lang="en-US" b="0" dirty="0">
            <a:solidFill>
              <a:schemeClr val="tx1"/>
            </a:solidFill>
            <a:cs typeface="AGA Furat Regular" pitchFamily="2" charset="-78"/>
          </a:endParaRPr>
        </a:p>
      </dgm:t>
    </dgm:pt>
    <dgm:pt modelId="{717BCC6F-690F-4729-903C-FED57716F0CF}" type="parTrans" cxnId="{114711FC-7D76-4455-A6D6-872C0530E14B}">
      <dgm:prSet/>
      <dgm:spPr/>
      <dgm:t>
        <a:bodyPr/>
        <a:lstStyle/>
        <a:p>
          <a:endParaRPr lang="en-US" b="0">
            <a:solidFill>
              <a:schemeClr val="tx1"/>
            </a:solidFill>
            <a:cs typeface="AGA Furat Regular" pitchFamily="2" charset="-78"/>
          </a:endParaRPr>
        </a:p>
      </dgm:t>
    </dgm:pt>
    <dgm:pt modelId="{B5C367B3-3E3C-4A3E-9A1D-DE34A618E63A}" type="sibTrans" cxnId="{114711FC-7D76-4455-A6D6-872C0530E14B}">
      <dgm:prSet/>
      <dgm:spPr/>
      <dgm:t>
        <a:bodyPr/>
        <a:lstStyle/>
        <a:p>
          <a:endParaRPr lang="en-US" b="0">
            <a:solidFill>
              <a:schemeClr val="tx1"/>
            </a:solidFill>
            <a:cs typeface="AGA Furat Regular" pitchFamily="2" charset="-78"/>
          </a:endParaRPr>
        </a:p>
      </dgm:t>
    </dgm:pt>
    <dgm:pt modelId="{E732E20F-8705-4DA6-9FE1-93303259ACA8}">
      <dgm:prSet/>
      <dgm:spPr>
        <a:scene3d>
          <a:camera prst="orthographicFront">
            <a:rot lat="0" lon="0" rev="0"/>
          </a:camera>
          <a:lightRig rig="balanced" dir="t">
            <a:rot lat="0" lon="0" rev="8700000"/>
          </a:lightRig>
        </a:scene3d>
        <a:sp3d>
          <a:bevelT w="190500" h="38100"/>
        </a:sp3d>
      </dgm:spPr>
      <dgm:t>
        <a:bodyPr/>
        <a:lstStyle/>
        <a:p>
          <a:pPr algn="r"/>
          <a:r>
            <a:rPr lang="ar-BH" b="1" u="sng" dirty="0" smtClean="0">
              <a:solidFill>
                <a:schemeClr val="tx1"/>
              </a:solidFill>
              <a:cs typeface="AGA Furat Regular" pitchFamily="2" charset="-78"/>
            </a:rPr>
            <a:t>برنامج «توصيل»</a:t>
          </a:r>
          <a:r>
            <a:rPr lang="ar-BH" b="0" u="sng" dirty="0" smtClean="0">
              <a:solidFill>
                <a:schemeClr val="tx1"/>
              </a:solidFill>
              <a:cs typeface="AGA Furat Regular" pitchFamily="2" charset="-78"/>
            </a:rPr>
            <a:t>: </a:t>
          </a:r>
          <a:r>
            <a:rPr lang="ar-BH" b="0" dirty="0" smtClean="0">
              <a:solidFill>
                <a:schemeClr val="tx1"/>
              </a:solidFill>
              <a:cs typeface="+mj-cs"/>
            </a:rPr>
            <a:t>50</a:t>
          </a:r>
          <a:r>
            <a:rPr lang="ar-BH" b="0" dirty="0" smtClean="0">
              <a:solidFill>
                <a:schemeClr val="tx1"/>
              </a:solidFill>
              <a:cs typeface="AGA Furat Regular" pitchFamily="2" charset="-78"/>
            </a:rPr>
            <a:t>% من قيمة الحافلة دعم من تمكين و </a:t>
          </a:r>
          <a:r>
            <a:rPr lang="ar-BH" b="0" dirty="0" smtClean="0">
              <a:solidFill>
                <a:schemeClr val="tx1"/>
              </a:solidFill>
              <a:cs typeface="+mj-cs"/>
            </a:rPr>
            <a:t>50</a:t>
          </a:r>
          <a:r>
            <a:rPr lang="ar-BH" b="0" dirty="0" smtClean="0">
              <a:solidFill>
                <a:schemeClr val="tx1"/>
              </a:solidFill>
              <a:cs typeface="AGA Furat Regular" pitchFamily="2" charset="-78"/>
            </a:rPr>
            <a:t>% تمويل من بنك الإبداع</a:t>
          </a:r>
          <a:endParaRPr lang="en-US" b="0" dirty="0">
            <a:solidFill>
              <a:schemeClr val="tx1"/>
            </a:solidFill>
            <a:cs typeface="AGA Furat Regular" pitchFamily="2" charset="-78"/>
          </a:endParaRPr>
        </a:p>
      </dgm:t>
    </dgm:pt>
    <dgm:pt modelId="{445FB7C9-F87F-40F2-BA01-0FF36C4A7B05}" type="parTrans" cxnId="{ACFC90C3-94C1-481E-94FD-E35BC950EBEC}">
      <dgm:prSet/>
      <dgm:spPr/>
      <dgm:t>
        <a:bodyPr/>
        <a:lstStyle/>
        <a:p>
          <a:endParaRPr lang="en-US" b="0">
            <a:solidFill>
              <a:schemeClr val="tx1"/>
            </a:solidFill>
            <a:cs typeface="AGA Furat Regular" pitchFamily="2" charset="-78"/>
          </a:endParaRPr>
        </a:p>
      </dgm:t>
    </dgm:pt>
    <dgm:pt modelId="{1D6322F0-AA18-466D-8577-6B2ABCEF41DD}" type="sibTrans" cxnId="{ACFC90C3-94C1-481E-94FD-E35BC950EBEC}">
      <dgm:prSet/>
      <dgm:spPr/>
      <dgm:t>
        <a:bodyPr/>
        <a:lstStyle/>
        <a:p>
          <a:endParaRPr lang="en-US" b="0">
            <a:solidFill>
              <a:schemeClr val="tx1"/>
            </a:solidFill>
            <a:cs typeface="AGA Furat Regular" pitchFamily="2" charset="-78"/>
          </a:endParaRPr>
        </a:p>
      </dgm:t>
    </dgm:pt>
    <dgm:pt modelId="{E3DC6005-D30F-4DDD-8885-CA0F9B61FDD1}" type="pres">
      <dgm:prSet presAssocID="{81E4776B-AC6D-4536-81B1-EF8E9507E56D}" presName="Name0" presStyleCnt="0">
        <dgm:presLayoutVars>
          <dgm:chMax val="7"/>
          <dgm:chPref val="7"/>
          <dgm:dir/>
        </dgm:presLayoutVars>
      </dgm:prSet>
      <dgm:spPr/>
      <dgm:t>
        <a:bodyPr/>
        <a:lstStyle/>
        <a:p>
          <a:endParaRPr lang="en-US"/>
        </a:p>
      </dgm:t>
    </dgm:pt>
    <dgm:pt modelId="{B67A6177-149F-47F3-A45A-E44C7249F2A2}" type="pres">
      <dgm:prSet presAssocID="{81E4776B-AC6D-4536-81B1-EF8E9507E56D}" presName="Name1" presStyleCnt="0"/>
      <dgm:spPr/>
      <dgm:t>
        <a:bodyPr/>
        <a:lstStyle/>
        <a:p>
          <a:endParaRPr lang="en-US"/>
        </a:p>
      </dgm:t>
    </dgm:pt>
    <dgm:pt modelId="{F14452A3-775F-4F20-95AB-6C0CFA38368A}" type="pres">
      <dgm:prSet presAssocID="{81E4776B-AC6D-4536-81B1-EF8E9507E56D}" presName="cycle" presStyleCnt="0"/>
      <dgm:spPr/>
      <dgm:t>
        <a:bodyPr/>
        <a:lstStyle/>
        <a:p>
          <a:endParaRPr lang="en-US"/>
        </a:p>
      </dgm:t>
    </dgm:pt>
    <dgm:pt modelId="{418AB813-13BF-479D-89A8-594DBC912F0F}" type="pres">
      <dgm:prSet presAssocID="{81E4776B-AC6D-4536-81B1-EF8E9507E56D}" presName="srcNode" presStyleLbl="node1" presStyleIdx="0" presStyleCnt="4"/>
      <dgm:spPr/>
      <dgm:t>
        <a:bodyPr/>
        <a:lstStyle/>
        <a:p>
          <a:endParaRPr lang="en-US"/>
        </a:p>
      </dgm:t>
    </dgm:pt>
    <dgm:pt modelId="{6FE784E1-767D-41CC-8FC4-88A4F1200586}" type="pres">
      <dgm:prSet presAssocID="{81E4776B-AC6D-4536-81B1-EF8E9507E56D}" presName="conn" presStyleLbl="parChTrans1D2" presStyleIdx="0" presStyleCnt="1"/>
      <dgm:spPr/>
      <dgm:t>
        <a:bodyPr/>
        <a:lstStyle/>
        <a:p>
          <a:endParaRPr lang="en-US"/>
        </a:p>
      </dgm:t>
    </dgm:pt>
    <dgm:pt modelId="{1C3EEFE6-313D-4EC7-8A40-D60B11FA3DB1}" type="pres">
      <dgm:prSet presAssocID="{81E4776B-AC6D-4536-81B1-EF8E9507E56D}" presName="extraNode" presStyleLbl="node1" presStyleIdx="0" presStyleCnt="4"/>
      <dgm:spPr/>
      <dgm:t>
        <a:bodyPr/>
        <a:lstStyle/>
        <a:p>
          <a:endParaRPr lang="en-US"/>
        </a:p>
      </dgm:t>
    </dgm:pt>
    <dgm:pt modelId="{511DB52C-DDC8-4F35-9041-C5A1483DFE20}" type="pres">
      <dgm:prSet presAssocID="{81E4776B-AC6D-4536-81B1-EF8E9507E56D}" presName="dstNode" presStyleLbl="node1" presStyleIdx="0" presStyleCnt="4"/>
      <dgm:spPr/>
      <dgm:t>
        <a:bodyPr/>
        <a:lstStyle/>
        <a:p>
          <a:endParaRPr lang="en-US"/>
        </a:p>
      </dgm:t>
    </dgm:pt>
    <dgm:pt modelId="{0F38B2E0-58B5-48D7-A99C-A9FFA1215E8F}" type="pres">
      <dgm:prSet presAssocID="{694AEB12-680A-4C84-8F23-DD4BEAD9409E}" presName="text_1" presStyleLbl="node1" presStyleIdx="0" presStyleCnt="4">
        <dgm:presLayoutVars>
          <dgm:bulletEnabled val="1"/>
        </dgm:presLayoutVars>
      </dgm:prSet>
      <dgm:spPr/>
      <dgm:t>
        <a:bodyPr/>
        <a:lstStyle/>
        <a:p>
          <a:endParaRPr lang="en-US"/>
        </a:p>
      </dgm:t>
    </dgm:pt>
    <dgm:pt modelId="{4C0E3387-1294-460F-99B9-ABDEADC0805F}" type="pres">
      <dgm:prSet presAssocID="{694AEB12-680A-4C84-8F23-DD4BEAD9409E}" presName="accent_1" presStyleCnt="0"/>
      <dgm:spPr/>
      <dgm:t>
        <a:bodyPr/>
        <a:lstStyle/>
        <a:p>
          <a:endParaRPr lang="en-US"/>
        </a:p>
      </dgm:t>
    </dgm:pt>
    <dgm:pt modelId="{FBD453C3-7DC5-41A8-98DE-E40DC834D3CC}" type="pres">
      <dgm:prSet presAssocID="{694AEB12-680A-4C84-8F23-DD4BEAD9409E}"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US"/>
        </a:p>
      </dgm:t>
    </dgm:pt>
    <dgm:pt modelId="{DCE73AAB-341F-4FAB-87E9-2C46AFB97D35}" type="pres">
      <dgm:prSet presAssocID="{9512B0CC-2188-49FB-97B2-0B66649564A8}" presName="text_2" presStyleLbl="node1" presStyleIdx="1" presStyleCnt="4">
        <dgm:presLayoutVars>
          <dgm:bulletEnabled val="1"/>
        </dgm:presLayoutVars>
      </dgm:prSet>
      <dgm:spPr/>
      <dgm:t>
        <a:bodyPr/>
        <a:lstStyle/>
        <a:p>
          <a:endParaRPr lang="en-US"/>
        </a:p>
      </dgm:t>
    </dgm:pt>
    <dgm:pt modelId="{F8BB3D67-0B1D-4604-B1EB-533FF3C32538}" type="pres">
      <dgm:prSet presAssocID="{9512B0CC-2188-49FB-97B2-0B66649564A8}" presName="accent_2" presStyleCnt="0"/>
      <dgm:spPr/>
      <dgm:t>
        <a:bodyPr/>
        <a:lstStyle/>
        <a:p>
          <a:endParaRPr lang="en-US"/>
        </a:p>
      </dgm:t>
    </dgm:pt>
    <dgm:pt modelId="{42A426D2-461A-408D-A761-5C8DC2CFFA39}" type="pres">
      <dgm:prSet presAssocID="{9512B0CC-2188-49FB-97B2-0B66649564A8}"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n-US"/>
        </a:p>
      </dgm:t>
    </dgm:pt>
    <dgm:pt modelId="{614D633F-281F-4762-9388-EFD904E488D1}" type="pres">
      <dgm:prSet presAssocID="{22F5850A-D839-4A66-80F6-B441CB52C9B7}" presName="text_3" presStyleLbl="node1" presStyleIdx="2" presStyleCnt="4" custLinFactNeighborX="-450">
        <dgm:presLayoutVars>
          <dgm:bulletEnabled val="1"/>
        </dgm:presLayoutVars>
      </dgm:prSet>
      <dgm:spPr/>
      <dgm:t>
        <a:bodyPr/>
        <a:lstStyle/>
        <a:p>
          <a:endParaRPr lang="en-US"/>
        </a:p>
      </dgm:t>
    </dgm:pt>
    <dgm:pt modelId="{4BBD8D7F-403D-4E39-9B45-D1848C394D14}" type="pres">
      <dgm:prSet presAssocID="{22F5850A-D839-4A66-80F6-B441CB52C9B7}" presName="accent_3" presStyleCnt="0"/>
      <dgm:spPr/>
      <dgm:t>
        <a:bodyPr/>
        <a:lstStyle/>
        <a:p>
          <a:endParaRPr lang="en-US"/>
        </a:p>
      </dgm:t>
    </dgm:pt>
    <dgm:pt modelId="{57A18DBA-A0AA-4EEC-9056-954B8BCD525B}" type="pres">
      <dgm:prSet presAssocID="{22F5850A-D839-4A66-80F6-B441CB52C9B7}"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n-US"/>
        </a:p>
      </dgm:t>
    </dgm:pt>
    <dgm:pt modelId="{6BB2FA1D-490E-4164-A07B-1401260FD0CB}" type="pres">
      <dgm:prSet presAssocID="{E732E20F-8705-4DA6-9FE1-93303259ACA8}" presName="text_4" presStyleLbl="node1" presStyleIdx="3" presStyleCnt="4">
        <dgm:presLayoutVars>
          <dgm:bulletEnabled val="1"/>
        </dgm:presLayoutVars>
      </dgm:prSet>
      <dgm:spPr/>
      <dgm:t>
        <a:bodyPr/>
        <a:lstStyle/>
        <a:p>
          <a:endParaRPr lang="en-US"/>
        </a:p>
      </dgm:t>
    </dgm:pt>
    <dgm:pt modelId="{63EA00DC-29DF-47D6-9D7A-C2F28DDF6D52}" type="pres">
      <dgm:prSet presAssocID="{E732E20F-8705-4DA6-9FE1-93303259ACA8}" presName="accent_4" presStyleCnt="0"/>
      <dgm:spPr/>
      <dgm:t>
        <a:bodyPr/>
        <a:lstStyle/>
        <a:p>
          <a:endParaRPr lang="en-US"/>
        </a:p>
      </dgm:t>
    </dgm:pt>
    <dgm:pt modelId="{9D3C6300-CD4D-41C1-8D0D-8705A08C2139}" type="pres">
      <dgm:prSet presAssocID="{E732E20F-8705-4DA6-9FE1-93303259ACA8}"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n-US"/>
        </a:p>
      </dgm:t>
    </dgm:pt>
  </dgm:ptLst>
  <dgm:cxnLst>
    <dgm:cxn modelId="{3A509469-9C88-4279-83DC-C21C4A9F89E7}" type="presOf" srcId="{694AEB12-680A-4C84-8F23-DD4BEAD9409E}" destId="{0F38B2E0-58B5-48D7-A99C-A9FFA1215E8F}" srcOrd="0" destOrd="0" presId="urn:microsoft.com/office/officeart/2008/layout/VerticalCurvedList"/>
    <dgm:cxn modelId="{ACFC90C3-94C1-481E-94FD-E35BC950EBEC}" srcId="{81E4776B-AC6D-4536-81B1-EF8E9507E56D}" destId="{E732E20F-8705-4DA6-9FE1-93303259ACA8}" srcOrd="3" destOrd="0" parTransId="{445FB7C9-F87F-40F2-BA01-0FF36C4A7B05}" sibTransId="{1D6322F0-AA18-466D-8577-6B2ABCEF41DD}"/>
    <dgm:cxn modelId="{B11D97F4-1CB0-46C8-903A-2024A666F61C}" type="presOf" srcId="{E732E20F-8705-4DA6-9FE1-93303259ACA8}" destId="{6BB2FA1D-490E-4164-A07B-1401260FD0CB}" srcOrd="0" destOrd="0" presId="urn:microsoft.com/office/officeart/2008/layout/VerticalCurvedList"/>
    <dgm:cxn modelId="{114711FC-7D76-4455-A6D6-872C0530E14B}" srcId="{81E4776B-AC6D-4536-81B1-EF8E9507E56D}" destId="{22F5850A-D839-4A66-80F6-B441CB52C9B7}" srcOrd="2" destOrd="0" parTransId="{717BCC6F-690F-4729-903C-FED57716F0CF}" sibTransId="{B5C367B3-3E3C-4A3E-9A1D-DE34A618E63A}"/>
    <dgm:cxn modelId="{3DAE0324-6660-4A62-B620-6FB4EC9FB0DB}" type="presOf" srcId="{81E4776B-AC6D-4536-81B1-EF8E9507E56D}" destId="{E3DC6005-D30F-4DDD-8885-CA0F9B61FDD1}" srcOrd="0" destOrd="0" presId="urn:microsoft.com/office/officeart/2008/layout/VerticalCurvedList"/>
    <dgm:cxn modelId="{8714CE96-4B79-4C96-B187-E3E3FD58172E}" type="presOf" srcId="{22F5850A-D839-4A66-80F6-B441CB52C9B7}" destId="{614D633F-281F-4762-9388-EFD904E488D1}" srcOrd="0" destOrd="0" presId="urn:microsoft.com/office/officeart/2008/layout/VerticalCurvedList"/>
    <dgm:cxn modelId="{998A4FD5-4CE6-40C3-9382-7560AD2F73AD}" srcId="{81E4776B-AC6D-4536-81B1-EF8E9507E56D}" destId="{9512B0CC-2188-49FB-97B2-0B66649564A8}" srcOrd="1" destOrd="0" parTransId="{0B6E7F30-EFEB-492F-86B6-1B839A3646BE}" sibTransId="{E3255C85-7BE8-4129-A1CE-62A233757048}"/>
    <dgm:cxn modelId="{11632F23-76D3-4685-919C-5CFBF1670C3E}" srcId="{81E4776B-AC6D-4536-81B1-EF8E9507E56D}" destId="{694AEB12-680A-4C84-8F23-DD4BEAD9409E}" srcOrd="0" destOrd="0" parTransId="{48995DC3-B91A-45F3-9454-A1BD186BC635}" sibTransId="{DDDBB629-AA17-4608-A332-E3D710CCFA6A}"/>
    <dgm:cxn modelId="{5B4A11EF-9CDA-4654-87B9-812999C34E2D}" type="presOf" srcId="{DDDBB629-AA17-4608-A332-E3D710CCFA6A}" destId="{6FE784E1-767D-41CC-8FC4-88A4F1200586}" srcOrd="0" destOrd="0" presId="urn:microsoft.com/office/officeart/2008/layout/VerticalCurvedList"/>
    <dgm:cxn modelId="{949CB83E-B26C-4B3F-8F93-ADE952FF571E}" type="presOf" srcId="{9512B0CC-2188-49FB-97B2-0B66649564A8}" destId="{DCE73AAB-341F-4FAB-87E9-2C46AFB97D35}" srcOrd="0" destOrd="0" presId="urn:microsoft.com/office/officeart/2008/layout/VerticalCurvedList"/>
    <dgm:cxn modelId="{8DFF537B-7675-4309-A51B-46B88773EDA3}" type="presParOf" srcId="{E3DC6005-D30F-4DDD-8885-CA0F9B61FDD1}" destId="{B67A6177-149F-47F3-A45A-E44C7249F2A2}" srcOrd="0" destOrd="0" presId="urn:microsoft.com/office/officeart/2008/layout/VerticalCurvedList"/>
    <dgm:cxn modelId="{B7726340-86B2-446F-9D27-4D3D636315A3}" type="presParOf" srcId="{B67A6177-149F-47F3-A45A-E44C7249F2A2}" destId="{F14452A3-775F-4F20-95AB-6C0CFA38368A}" srcOrd="0" destOrd="0" presId="urn:microsoft.com/office/officeart/2008/layout/VerticalCurvedList"/>
    <dgm:cxn modelId="{B3A5A804-3023-406B-8BF1-06687BCF7872}" type="presParOf" srcId="{F14452A3-775F-4F20-95AB-6C0CFA38368A}" destId="{418AB813-13BF-479D-89A8-594DBC912F0F}" srcOrd="0" destOrd="0" presId="urn:microsoft.com/office/officeart/2008/layout/VerticalCurvedList"/>
    <dgm:cxn modelId="{6EB07CEA-9889-497B-A0F9-D1182F14BCCD}" type="presParOf" srcId="{F14452A3-775F-4F20-95AB-6C0CFA38368A}" destId="{6FE784E1-767D-41CC-8FC4-88A4F1200586}" srcOrd="1" destOrd="0" presId="urn:microsoft.com/office/officeart/2008/layout/VerticalCurvedList"/>
    <dgm:cxn modelId="{A13948E7-96A8-472F-B6DD-F303F4D196FE}" type="presParOf" srcId="{F14452A3-775F-4F20-95AB-6C0CFA38368A}" destId="{1C3EEFE6-313D-4EC7-8A40-D60B11FA3DB1}" srcOrd="2" destOrd="0" presId="urn:microsoft.com/office/officeart/2008/layout/VerticalCurvedList"/>
    <dgm:cxn modelId="{65C6855E-10A2-44F3-8C2C-01F0237977E2}" type="presParOf" srcId="{F14452A3-775F-4F20-95AB-6C0CFA38368A}" destId="{511DB52C-DDC8-4F35-9041-C5A1483DFE20}" srcOrd="3" destOrd="0" presId="urn:microsoft.com/office/officeart/2008/layout/VerticalCurvedList"/>
    <dgm:cxn modelId="{63C1221C-FDF5-44B0-91B6-4C081BD22D53}" type="presParOf" srcId="{B67A6177-149F-47F3-A45A-E44C7249F2A2}" destId="{0F38B2E0-58B5-48D7-A99C-A9FFA1215E8F}" srcOrd="1" destOrd="0" presId="urn:microsoft.com/office/officeart/2008/layout/VerticalCurvedList"/>
    <dgm:cxn modelId="{62E73047-595D-45E9-919C-07EDFB062BFD}" type="presParOf" srcId="{B67A6177-149F-47F3-A45A-E44C7249F2A2}" destId="{4C0E3387-1294-460F-99B9-ABDEADC0805F}" srcOrd="2" destOrd="0" presId="urn:microsoft.com/office/officeart/2008/layout/VerticalCurvedList"/>
    <dgm:cxn modelId="{AED1A18C-F29D-4208-90D9-17E64505F813}" type="presParOf" srcId="{4C0E3387-1294-460F-99B9-ABDEADC0805F}" destId="{FBD453C3-7DC5-41A8-98DE-E40DC834D3CC}" srcOrd="0" destOrd="0" presId="urn:microsoft.com/office/officeart/2008/layout/VerticalCurvedList"/>
    <dgm:cxn modelId="{5CB3FDC3-A6BD-40D8-9BB6-7DCB8E798349}" type="presParOf" srcId="{B67A6177-149F-47F3-A45A-E44C7249F2A2}" destId="{DCE73AAB-341F-4FAB-87E9-2C46AFB97D35}" srcOrd="3" destOrd="0" presId="urn:microsoft.com/office/officeart/2008/layout/VerticalCurvedList"/>
    <dgm:cxn modelId="{E1F409A4-C23A-47BD-99D4-9D51989458BE}" type="presParOf" srcId="{B67A6177-149F-47F3-A45A-E44C7249F2A2}" destId="{F8BB3D67-0B1D-4604-B1EB-533FF3C32538}" srcOrd="4" destOrd="0" presId="urn:microsoft.com/office/officeart/2008/layout/VerticalCurvedList"/>
    <dgm:cxn modelId="{D613028B-9F8A-4E0D-ADA6-8960F97E18A6}" type="presParOf" srcId="{F8BB3D67-0B1D-4604-B1EB-533FF3C32538}" destId="{42A426D2-461A-408D-A761-5C8DC2CFFA39}" srcOrd="0" destOrd="0" presId="urn:microsoft.com/office/officeart/2008/layout/VerticalCurvedList"/>
    <dgm:cxn modelId="{DE290CDB-024B-446C-82D7-0D6225687377}" type="presParOf" srcId="{B67A6177-149F-47F3-A45A-E44C7249F2A2}" destId="{614D633F-281F-4762-9388-EFD904E488D1}" srcOrd="5" destOrd="0" presId="urn:microsoft.com/office/officeart/2008/layout/VerticalCurvedList"/>
    <dgm:cxn modelId="{C0E382B0-329D-4485-9725-1483F7D118B7}" type="presParOf" srcId="{B67A6177-149F-47F3-A45A-E44C7249F2A2}" destId="{4BBD8D7F-403D-4E39-9B45-D1848C394D14}" srcOrd="6" destOrd="0" presId="urn:microsoft.com/office/officeart/2008/layout/VerticalCurvedList"/>
    <dgm:cxn modelId="{9A0E5ACA-8C5C-418F-8088-A8311BA331B4}" type="presParOf" srcId="{4BBD8D7F-403D-4E39-9B45-D1848C394D14}" destId="{57A18DBA-A0AA-4EEC-9056-954B8BCD525B}" srcOrd="0" destOrd="0" presId="urn:microsoft.com/office/officeart/2008/layout/VerticalCurvedList"/>
    <dgm:cxn modelId="{AD99199E-E419-428B-9B36-722639908D02}" type="presParOf" srcId="{B67A6177-149F-47F3-A45A-E44C7249F2A2}" destId="{6BB2FA1D-490E-4164-A07B-1401260FD0CB}" srcOrd="7" destOrd="0" presId="urn:microsoft.com/office/officeart/2008/layout/VerticalCurvedList"/>
    <dgm:cxn modelId="{AD611E82-92C0-46EB-AA70-9449ED75F60C}" type="presParOf" srcId="{B67A6177-149F-47F3-A45A-E44C7249F2A2}" destId="{63EA00DC-29DF-47D6-9D7A-C2F28DDF6D52}" srcOrd="8" destOrd="0" presId="urn:microsoft.com/office/officeart/2008/layout/VerticalCurvedList"/>
    <dgm:cxn modelId="{32DFA664-C72F-4B92-8F7E-7BE2F85EFF83}" type="presParOf" srcId="{63EA00DC-29DF-47D6-9D7A-C2F28DDF6D52}" destId="{9D3C6300-CD4D-41C1-8D0D-8705A08C21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0818D-DCCE-42FF-AD88-8CF926DCEF41}">
      <dsp:nvSpPr>
        <dsp:cNvPr id="0" name=""/>
        <dsp:cNvSpPr/>
      </dsp:nvSpPr>
      <dsp:spPr>
        <a:xfrm rot="16200000">
          <a:off x="-1276414" y="1278545"/>
          <a:ext cx="4648200" cy="2091109"/>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1450" bIns="0" numCol="1" spcCol="1270" anchor="t" anchorCtr="0">
          <a:noAutofit/>
        </a:bodyPr>
        <a:lstStyle/>
        <a:p>
          <a:pPr lvl="0" algn="l" defTabSz="1200150">
            <a:lnSpc>
              <a:spcPct val="90000"/>
            </a:lnSpc>
            <a:spcBef>
              <a:spcPct val="0"/>
            </a:spcBef>
            <a:spcAft>
              <a:spcPct val="35000"/>
            </a:spcAft>
          </a:pPr>
          <a:r>
            <a:rPr lang="en-US" sz="2700" kern="1200" dirty="0" smtClean="0">
              <a:solidFill>
                <a:schemeClr val="tx1"/>
              </a:solidFill>
              <a:cs typeface="AGA Furat Regular" pitchFamily="2" charset="-78"/>
            </a:rPr>
            <a:t> </a:t>
          </a:r>
          <a:endParaRPr lang="ar-BH" sz="2700" kern="1200" dirty="0" smtClean="0">
            <a:solidFill>
              <a:schemeClr val="tx1"/>
            </a:solidFill>
            <a:cs typeface="AGA Furat Regular" pitchFamily="2" charset="-78"/>
          </a:endParaRPr>
        </a:p>
        <a:p>
          <a:pPr lvl="0" algn="l" defTabSz="1200150">
            <a:lnSpc>
              <a:spcPct val="90000"/>
            </a:lnSpc>
            <a:spcBef>
              <a:spcPct val="0"/>
            </a:spcBef>
            <a:spcAft>
              <a:spcPct val="35000"/>
            </a:spcAft>
          </a:pPr>
          <a:endParaRPr lang="ar-BH" sz="2800" kern="1200" dirty="0" smtClean="0">
            <a:solidFill>
              <a:schemeClr val="tx1"/>
            </a:solidFill>
            <a:cs typeface="AGA Furat Regular" pitchFamily="2" charset="-78"/>
          </a:endParaRPr>
        </a:p>
        <a:p>
          <a:pPr lvl="0" algn="l" defTabSz="1200150">
            <a:lnSpc>
              <a:spcPct val="90000"/>
            </a:lnSpc>
            <a:spcBef>
              <a:spcPct val="0"/>
            </a:spcBef>
            <a:spcAft>
              <a:spcPct val="35000"/>
            </a:spcAft>
          </a:pPr>
          <a:endParaRPr lang="ar-BH" sz="2000" kern="1200" dirty="0" smtClean="0">
            <a:solidFill>
              <a:schemeClr val="tx1"/>
            </a:solidFill>
            <a:cs typeface="AGA Furat Regular" pitchFamily="2" charset="-78"/>
          </a:endParaRPr>
        </a:p>
        <a:p>
          <a:pPr lvl="0" algn="l" defTabSz="1200150" rtl="1">
            <a:lnSpc>
              <a:spcPct val="90000"/>
            </a:lnSpc>
            <a:spcBef>
              <a:spcPct val="0"/>
            </a:spcBef>
            <a:spcAft>
              <a:spcPct val="35000"/>
            </a:spcAft>
          </a:pPr>
          <a:r>
            <a:rPr lang="ar-BH" sz="2800" kern="1200" dirty="0" smtClean="0">
              <a:solidFill>
                <a:schemeClr val="tx1"/>
              </a:solidFill>
              <a:cs typeface="AGA Furat Regular" pitchFamily="2" charset="-78"/>
            </a:rPr>
            <a:t>بحرنة %</a:t>
          </a:r>
          <a:r>
            <a:rPr lang="ar-BH" sz="2400" kern="1200" dirty="0" smtClean="0">
              <a:solidFill>
                <a:schemeClr val="tx1"/>
              </a:solidFill>
              <a:cs typeface="+mj-cs"/>
            </a:rPr>
            <a:t>100</a:t>
          </a:r>
          <a:r>
            <a:rPr lang="ar-BH" sz="2800" kern="1200" dirty="0" smtClean="0">
              <a:solidFill>
                <a:schemeClr val="tx1"/>
              </a:solidFill>
              <a:cs typeface="+mj-cs"/>
            </a:rPr>
            <a:t> </a:t>
          </a:r>
          <a:endParaRPr lang="en-US" sz="2700" kern="1200" dirty="0">
            <a:solidFill>
              <a:schemeClr val="tx1"/>
            </a:solidFill>
            <a:cs typeface="+mj-cs"/>
          </a:endParaRPr>
        </a:p>
        <a:p>
          <a:pPr marL="228600" lvl="1" indent="-228600" algn="l" defTabSz="933450">
            <a:lnSpc>
              <a:spcPct val="90000"/>
            </a:lnSpc>
            <a:spcBef>
              <a:spcPct val="0"/>
            </a:spcBef>
            <a:spcAft>
              <a:spcPct val="15000"/>
            </a:spcAft>
            <a:buChar char="••"/>
          </a:pPr>
          <a:endParaRPr lang="en-US" sz="2100" kern="1200" dirty="0">
            <a:solidFill>
              <a:schemeClr val="tx1"/>
            </a:solidFill>
            <a:cs typeface="AGA Furat Regular" pitchFamily="2" charset="-78"/>
          </a:endParaRPr>
        </a:p>
        <a:p>
          <a:pPr marL="228600" lvl="1" indent="-228600" algn="l" defTabSz="933450">
            <a:lnSpc>
              <a:spcPct val="90000"/>
            </a:lnSpc>
            <a:spcBef>
              <a:spcPct val="0"/>
            </a:spcBef>
            <a:spcAft>
              <a:spcPct val="15000"/>
            </a:spcAft>
            <a:buChar char="••"/>
          </a:pPr>
          <a:endParaRPr lang="en-US" sz="2100" kern="1200" dirty="0">
            <a:solidFill>
              <a:schemeClr val="tx1"/>
            </a:solidFill>
            <a:cs typeface="AGA Furat Regular" pitchFamily="2" charset="-78"/>
          </a:endParaRPr>
        </a:p>
        <a:p>
          <a:pPr marL="228600" lvl="1" indent="-228600" algn="l" defTabSz="933450">
            <a:lnSpc>
              <a:spcPct val="90000"/>
            </a:lnSpc>
            <a:spcBef>
              <a:spcPct val="0"/>
            </a:spcBef>
            <a:spcAft>
              <a:spcPct val="15000"/>
            </a:spcAft>
            <a:buChar char="••"/>
          </a:pPr>
          <a:endParaRPr lang="en-US" sz="2100" kern="1200" dirty="0">
            <a:solidFill>
              <a:schemeClr val="tx1"/>
            </a:solidFill>
            <a:cs typeface="AGA Furat Regular" pitchFamily="2" charset="-78"/>
          </a:endParaRPr>
        </a:p>
      </dsp:txBody>
      <dsp:txXfrm rot="5400000">
        <a:off x="2131" y="929640"/>
        <a:ext cx="2091109" cy="2788920"/>
      </dsp:txXfrm>
    </dsp:sp>
    <dsp:sp modelId="{1C216383-4AAA-4D6B-B9CD-5B0DD3BDD03F}">
      <dsp:nvSpPr>
        <dsp:cNvPr id="0" name=""/>
        <dsp:cNvSpPr/>
      </dsp:nvSpPr>
      <dsp:spPr>
        <a:xfrm rot="16200000">
          <a:off x="971528" y="1278545"/>
          <a:ext cx="4648200" cy="2091109"/>
        </a:xfrm>
        <a:prstGeom prst="flowChartManualOperation">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1450" bIns="0" numCol="1" spcCol="1270" anchor="ctr" anchorCtr="0">
          <a:noAutofit/>
        </a:bodyPr>
        <a:lstStyle/>
        <a:p>
          <a:pPr lvl="0" algn="ctr" defTabSz="1200150" rtl="1">
            <a:lnSpc>
              <a:spcPct val="90000"/>
            </a:lnSpc>
            <a:spcBef>
              <a:spcPct val="0"/>
            </a:spcBef>
            <a:spcAft>
              <a:spcPct val="35000"/>
            </a:spcAft>
          </a:pPr>
          <a:r>
            <a:rPr lang="ar-KW" sz="2700" b="1" kern="1200" dirty="0" smtClean="0">
              <a:solidFill>
                <a:schemeClr val="tx1"/>
              </a:solidFill>
              <a:cs typeface="AGA Furat Regular" pitchFamily="2" charset="-78"/>
            </a:rPr>
            <a:t>يدعم </a:t>
          </a:r>
          <a:r>
            <a:rPr lang="ar-BH" sz="2700" b="1" kern="1200" dirty="0" smtClean="0">
              <a:solidFill>
                <a:schemeClr val="tx1"/>
              </a:solidFill>
              <a:cs typeface="AGA Furat Regular" pitchFamily="2" charset="-78"/>
            </a:rPr>
            <a:t>رؤية</a:t>
          </a:r>
          <a:r>
            <a:rPr lang="ar-KW" sz="2700" b="1" kern="1200" dirty="0" smtClean="0">
              <a:solidFill>
                <a:schemeClr val="tx1"/>
              </a:solidFill>
              <a:cs typeface="AGA Furat Regular" pitchFamily="2" charset="-78"/>
            </a:rPr>
            <a:t> مملكة</a:t>
          </a:r>
          <a:r>
            <a:rPr lang="ar-BH" sz="2700" b="1" kern="1200" dirty="0" smtClean="0">
              <a:solidFill>
                <a:schemeClr val="tx1"/>
              </a:solidFill>
              <a:cs typeface="AGA Furat Regular" pitchFamily="2" charset="-78"/>
            </a:rPr>
            <a:t> البحرين الاقتصادية والرؤية </a:t>
          </a:r>
          <a:r>
            <a:rPr lang="ar-BH" sz="2400" b="1" kern="1200" dirty="0" smtClean="0">
              <a:solidFill>
                <a:schemeClr val="tx1"/>
              </a:solidFill>
              <a:cs typeface="+mj-cs"/>
            </a:rPr>
            <a:t>2030</a:t>
          </a:r>
          <a:r>
            <a:rPr lang="ar-BH" sz="2400" b="1" kern="1200" dirty="0" smtClean="0">
              <a:solidFill>
                <a:schemeClr val="tx1"/>
              </a:solidFill>
              <a:cs typeface="AGA Furat Regular" pitchFamily="2" charset="-78"/>
            </a:rPr>
            <a:t> </a:t>
          </a:r>
          <a:r>
            <a:rPr lang="ar-BH" sz="2700" b="1" kern="1200" dirty="0" smtClean="0">
              <a:solidFill>
                <a:schemeClr val="tx1"/>
              </a:solidFill>
              <a:cs typeface="AGA Furat Regular" pitchFamily="2" charset="-78"/>
            </a:rPr>
            <a:t>الإجتماعية </a:t>
          </a:r>
          <a:r>
            <a:rPr lang="ar-BH" sz="2400" b="1" kern="1200" dirty="0" smtClean="0">
              <a:solidFill>
                <a:schemeClr val="tx1"/>
              </a:solidFill>
              <a:cs typeface="+mj-cs"/>
            </a:rPr>
            <a:t>2014</a:t>
          </a:r>
          <a:endParaRPr lang="en-US" sz="2700" kern="1200" dirty="0">
            <a:solidFill>
              <a:schemeClr val="tx1"/>
            </a:solidFill>
            <a:cs typeface="+mj-cs"/>
          </a:endParaRPr>
        </a:p>
      </dsp:txBody>
      <dsp:txXfrm rot="5400000">
        <a:off x="2250073" y="929640"/>
        <a:ext cx="2091109" cy="2788920"/>
      </dsp:txXfrm>
    </dsp:sp>
    <dsp:sp modelId="{6FFC0F1A-E7C7-449A-B2C2-A292975F5346}">
      <dsp:nvSpPr>
        <dsp:cNvPr id="0" name=""/>
        <dsp:cNvSpPr/>
      </dsp:nvSpPr>
      <dsp:spPr>
        <a:xfrm rot="16200000">
          <a:off x="3219471" y="1278545"/>
          <a:ext cx="4648200" cy="2091109"/>
        </a:xfrm>
        <a:prstGeom prst="flowChartManualOperation">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rtl="1">
            <a:lnSpc>
              <a:spcPct val="90000"/>
            </a:lnSpc>
            <a:spcBef>
              <a:spcPct val="0"/>
            </a:spcBef>
            <a:spcAft>
              <a:spcPct val="35000"/>
            </a:spcAft>
          </a:pPr>
          <a:r>
            <a:rPr lang="ar-KW" sz="3200" b="1" kern="1200" dirty="0" smtClean="0">
              <a:solidFill>
                <a:schemeClr val="tx1"/>
              </a:solidFill>
              <a:cs typeface="AGA Furat Regular" pitchFamily="2" charset="-78"/>
            </a:rPr>
            <a:t>ي</a:t>
          </a:r>
          <a:r>
            <a:rPr lang="ar-BH" sz="3200" b="1" kern="1200" dirty="0" smtClean="0">
              <a:solidFill>
                <a:schemeClr val="tx1"/>
              </a:solidFill>
              <a:cs typeface="AGA Furat Regular" pitchFamily="2" charset="-78"/>
            </a:rPr>
            <a:t>دعم المش</a:t>
          </a:r>
          <a:r>
            <a:rPr lang="ar-KW" sz="3200" b="1" kern="1200" dirty="0" smtClean="0">
              <a:solidFill>
                <a:schemeClr val="tx1"/>
              </a:solidFill>
              <a:cs typeface="AGA Furat Regular" pitchFamily="2" charset="-78"/>
            </a:rPr>
            <a:t>ـ</a:t>
          </a:r>
          <a:r>
            <a:rPr lang="ar-BH" sz="3200" b="1" kern="1200" dirty="0" smtClean="0">
              <a:solidFill>
                <a:schemeClr val="tx1"/>
              </a:solidFill>
              <a:cs typeface="AGA Furat Regular" pitchFamily="2" charset="-78"/>
            </a:rPr>
            <a:t>اريع المتناهية الصغر والص</a:t>
          </a:r>
          <a:r>
            <a:rPr lang="ar-KW" sz="3200" b="1" kern="1200" dirty="0" smtClean="0">
              <a:solidFill>
                <a:schemeClr val="tx1"/>
              </a:solidFill>
              <a:cs typeface="AGA Furat Regular" pitchFamily="2" charset="-78"/>
            </a:rPr>
            <a:t>ـ</a:t>
          </a:r>
          <a:r>
            <a:rPr lang="ar-BH" sz="3200" b="1" kern="1200" dirty="0" smtClean="0">
              <a:solidFill>
                <a:schemeClr val="tx1"/>
              </a:solidFill>
              <a:cs typeface="AGA Furat Regular" pitchFamily="2" charset="-78"/>
            </a:rPr>
            <a:t>غيرة</a:t>
          </a:r>
          <a:endParaRPr lang="en-US" sz="3200" kern="1200" dirty="0">
            <a:solidFill>
              <a:schemeClr val="tx1"/>
            </a:solidFill>
            <a:cs typeface="AGA Furat Regular" pitchFamily="2" charset="-78"/>
          </a:endParaRPr>
        </a:p>
      </dsp:txBody>
      <dsp:txXfrm rot="5400000">
        <a:off x="4498016" y="929640"/>
        <a:ext cx="2091109" cy="2788920"/>
      </dsp:txXfrm>
    </dsp:sp>
    <dsp:sp modelId="{FFC3349A-F7E6-4CD8-BD18-437CF0A60C1C}">
      <dsp:nvSpPr>
        <dsp:cNvPr id="0" name=""/>
        <dsp:cNvSpPr/>
      </dsp:nvSpPr>
      <dsp:spPr>
        <a:xfrm rot="16200000">
          <a:off x="5467414" y="1278545"/>
          <a:ext cx="4648200" cy="2091109"/>
        </a:xfrm>
        <a:prstGeom prst="flowChartManualOperati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a:lnSpc>
              <a:spcPct val="90000"/>
            </a:lnSpc>
            <a:spcBef>
              <a:spcPct val="0"/>
            </a:spcBef>
            <a:spcAft>
              <a:spcPct val="35000"/>
            </a:spcAft>
          </a:pPr>
          <a:r>
            <a:rPr lang="ar-BH" sz="3200" b="1" kern="1200" dirty="0" smtClean="0">
              <a:solidFill>
                <a:schemeClr val="tx1"/>
              </a:solidFill>
              <a:cs typeface="AGA Furat Regular" pitchFamily="2" charset="-78"/>
            </a:rPr>
            <a:t>يصنف البنك كشركة مساهمة بحرينية </a:t>
          </a:r>
          <a:r>
            <a:rPr lang="ar-KW" sz="3200" b="1" kern="1200" dirty="0" smtClean="0">
              <a:solidFill>
                <a:schemeClr val="tx1"/>
              </a:solidFill>
              <a:cs typeface="AGA Furat Regular" pitchFamily="2" charset="-78"/>
            </a:rPr>
            <a:t>غير ربحية</a:t>
          </a:r>
          <a:endParaRPr lang="en-US" sz="3200" kern="1200" dirty="0">
            <a:solidFill>
              <a:schemeClr val="tx1"/>
            </a:solidFill>
            <a:cs typeface="AGA Furat Regular" pitchFamily="2" charset="-78"/>
          </a:endParaRPr>
        </a:p>
      </dsp:txBody>
      <dsp:txXfrm rot="5400000">
        <a:off x="6745959" y="929640"/>
        <a:ext cx="2091109" cy="2788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784E1-767D-41CC-8FC4-88A4F1200586}">
      <dsp:nvSpPr>
        <dsp:cNvPr id="0" name=""/>
        <dsp:cNvSpPr/>
      </dsp:nvSpPr>
      <dsp:spPr>
        <a:xfrm>
          <a:off x="-6203613" y="-949060"/>
          <a:ext cx="7384521" cy="7384521"/>
        </a:xfrm>
        <a:prstGeom prst="blockArc">
          <a:avLst>
            <a:gd name="adj1" fmla="val 18900000"/>
            <a:gd name="adj2" fmla="val 2700000"/>
            <a:gd name="adj3" fmla="val 293"/>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8B2E0-58B5-48D7-A99C-A9FFA1215E8F}">
      <dsp:nvSpPr>
        <dsp:cNvPr id="0" name=""/>
        <dsp:cNvSpPr/>
      </dsp:nvSpPr>
      <dsp:spPr>
        <a:xfrm>
          <a:off x="618023" y="421794"/>
          <a:ext cx="8295924" cy="8440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69947" tIns="55880" rIns="55880" bIns="55880" numCol="1" spcCol="1270" anchor="ctr" anchorCtr="0">
          <a:noAutofit/>
        </a:bodyPr>
        <a:lstStyle/>
        <a:p>
          <a:pPr lvl="0" algn="r" defTabSz="977900" rtl="1">
            <a:lnSpc>
              <a:spcPct val="90000"/>
            </a:lnSpc>
            <a:spcBef>
              <a:spcPct val="0"/>
            </a:spcBef>
            <a:spcAft>
              <a:spcPct val="35000"/>
            </a:spcAft>
          </a:pPr>
          <a:r>
            <a:rPr lang="ar-BH" sz="2200" b="1" u="sng" kern="1200" dirty="0" smtClean="0">
              <a:solidFill>
                <a:schemeClr val="tx1"/>
              </a:solidFill>
              <a:cs typeface="AGA Furat Regular" pitchFamily="2" charset="-78"/>
            </a:rPr>
            <a:t>محفظة الصيادين</a:t>
          </a:r>
          <a:r>
            <a:rPr lang="ar-BH" sz="2200" b="0" u="sng" kern="1200" dirty="0" smtClean="0">
              <a:solidFill>
                <a:schemeClr val="tx1"/>
              </a:solidFill>
              <a:cs typeface="AGA Furat Regular" pitchFamily="2" charset="-78"/>
            </a:rPr>
            <a:t>:  </a:t>
          </a:r>
          <a:r>
            <a:rPr lang="ar-BH" sz="2200" b="0" kern="1200" dirty="0" smtClean="0">
              <a:solidFill>
                <a:schemeClr val="tx1"/>
              </a:solidFill>
              <a:cs typeface="AGA Furat Regular" pitchFamily="2" charset="-78"/>
            </a:rPr>
            <a:t>دعماً مالياً بنسبة </a:t>
          </a:r>
          <a:r>
            <a:rPr lang="ar-BH" sz="2200" b="0" kern="1200" dirty="0" smtClean="0">
              <a:solidFill>
                <a:schemeClr val="tx1"/>
              </a:solidFill>
              <a:cs typeface="+mj-cs"/>
            </a:rPr>
            <a:t>50</a:t>
          </a:r>
          <a:r>
            <a:rPr lang="ar-BH" sz="2200" b="0" kern="1200" dirty="0" smtClean="0">
              <a:solidFill>
                <a:schemeClr val="tx1"/>
              </a:solidFill>
              <a:cs typeface="AGA Furat Regular" pitchFamily="2" charset="-78"/>
            </a:rPr>
            <a:t>% من إجمالي النفقات  بالتعاون مع تمكين</a:t>
          </a:r>
          <a:endParaRPr lang="en-US" sz="2200" b="0" kern="1200" dirty="0">
            <a:solidFill>
              <a:schemeClr val="tx1"/>
            </a:solidFill>
            <a:cs typeface="AGA Furat Regular" pitchFamily="2" charset="-78"/>
          </a:endParaRPr>
        </a:p>
      </dsp:txBody>
      <dsp:txXfrm>
        <a:off x="618023" y="421794"/>
        <a:ext cx="8295924" cy="844027"/>
      </dsp:txXfrm>
    </dsp:sp>
    <dsp:sp modelId="{FBD453C3-7DC5-41A8-98DE-E40DC834D3CC}">
      <dsp:nvSpPr>
        <dsp:cNvPr id="0" name=""/>
        <dsp:cNvSpPr/>
      </dsp:nvSpPr>
      <dsp:spPr>
        <a:xfrm>
          <a:off x="90506" y="316290"/>
          <a:ext cx="1055034" cy="1055034"/>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73AAB-341F-4FAB-87E9-2C46AFB97D35}">
      <dsp:nvSpPr>
        <dsp:cNvPr id="0" name=""/>
        <dsp:cNvSpPr/>
      </dsp:nvSpPr>
      <dsp:spPr>
        <a:xfrm>
          <a:off x="1101924" y="1688055"/>
          <a:ext cx="7812024" cy="844027"/>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69947" tIns="55880" rIns="55880" bIns="55880" numCol="1" spcCol="1270" anchor="ctr" anchorCtr="0">
          <a:noAutofit/>
        </a:bodyPr>
        <a:lstStyle/>
        <a:p>
          <a:pPr lvl="0" algn="r" defTabSz="977900">
            <a:lnSpc>
              <a:spcPct val="90000"/>
            </a:lnSpc>
            <a:spcBef>
              <a:spcPct val="0"/>
            </a:spcBef>
            <a:spcAft>
              <a:spcPct val="35000"/>
            </a:spcAft>
          </a:pPr>
          <a:r>
            <a:rPr lang="ar-BH" sz="2200" b="1" u="sng" kern="1200" dirty="0" smtClean="0">
              <a:solidFill>
                <a:schemeClr val="tx1"/>
              </a:solidFill>
              <a:cs typeface="AGA Furat Regular" pitchFamily="2" charset="-78"/>
            </a:rPr>
            <a:t>محفظة  المزارعين</a:t>
          </a:r>
          <a:r>
            <a:rPr lang="ar-BH" sz="2200" b="0" u="sng" kern="1200" dirty="0" smtClean="0">
              <a:solidFill>
                <a:schemeClr val="tx1"/>
              </a:solidFill>
              <a:cs typeface="AGA Furat Regular" pitchFamily="2" charset="-78"/>
            </a:rPr>
            <a:t>: </a:t>
          </a:r>
          <a:r>
            <a:rPr lang="ar-BH" sz="2200" b="0" kern="1200" dirty="0" smtClean="0">
              <a:solidFill>
                <a:schemeClr val="tx1"/>
              </a:solidFill>
              <a:cs typeface="AGA Furat Regular" pitchFamily="2" charset="-78"/>
            </a:rPr>
            <a:t>دعماً مالياً بنسبة </a:t>
          </a:r>
          <a:r>
            <a:rPr lang="ar-BH" sz="2200" b="0" kern="1200" dirty="0" smtClean="0">
              <a:solidFill>
                <a:schemeClr val="tx1"/>
              </a:solidFill>
              <a:cs typeface="+mj-cs"/>
            </a:rPr>
            <a:t>90</a:t>
          </a:r>
          <a:r>
            <a:rPr lang="ar-BH" sz="2200" b="0" kern="1200" dirty="0" smtClean="0">
              <a:solidFill>
                <a:schemeClr val="tx1"/>
              </a:solidFill>
              <a:cs typeface="AGA Furat Regular" pitchFamily="2" charset="-78"/>
            </a:rPr>
            <a:t>% من إجمالي النفقات بالتعاون مع تمكين</a:t>
          </a:r>
          <a:endParaRPr lang="en-US" sz="2200" b="0" kern="1200" dirty="0">
            <a:solidFill>
              <a:schemeClr val="tx1"/>
            </a:solidFill>
            <a:cs typeface="AGA Furat Regular" pitchFamily="2" charset="-78"/>
          </a:endParaRPr>
        </a:p>
      </dsp:txBody>
      <dsp:txXfrm>
        <a:off x="1101924" y="1688055"/>
        <a:ext cx="7812024" cy="844027"/>
      </dsp:txXfrm>
    </dsp:sp>
    <dsp:sp modelId="{42A426D2-461A-408D-A761-5C8DC2CFFA39}">
      <dsp:nvSpPr>
        <dsp:cNvPr id="0" name=""/>
        <dsp:cNvSpPr/>
      </dsp:nvSpPr>
      <dsp:spPr>
        <a:xfrm>
          <a:off x="574406" y="1582552"/>
          <a:ext cx="1055034" cy="1055034"/>
        </a:xfrm>
        <a:prstGeom prst="ellipse">
          <a:avLst/>
        </a:prstGeom>
        <a:blipFill rotWithShape="0">
          <a:blip xmlns:r="http://schemas.openxmlformats.org/officeDocument/2006/relationships" r:embed="rId2"/>
          <a:stretch>
            <a:fillRect/>
          </a:stretch>
        </a:blip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614D633F-281F-4762-9388-EFD904E488D1}">
      <dsp:nvSpPr>
        <dsp:cNvPr id="0" name=""/>
        <dsp:cNvSpPr/>
      </dsp:nvSpPr>
      <dsp:spPr>
        <a:xfrm>
          <a:off x="1066770" y="2954316"/>
          <a:ext cx="7812024" cy="844027"/>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69947" tIns="55880" rIns="55880" bIns="55880" numCol="1" spcCol="1270" anchor="ctr" anchorCtr="0">
          <a:noAutofit/>
        </a:bodyPr>
        <a:lstStyle/>
        <a:p>
          <a:pPr lvl="0" algn="r" defTabSz="977900">
            <a:lnSpc>
              <a:spcPct val="90000"/>
            </a:lnSpc>
            <a:spcBef>
              <a:spcPct val="0"/>
            </a:spcBef>
            <a:spcAft>
              <a:spcPct val="35000"/>
            </a:spcAft>
          </a:pPr>
          <a:r>
            <a:rPr lang="ar-BH" sz="2200" b="1" u="sng" kern="1200" dirty="0" smtClean="0">
              <a:solidFill>
                <a:schemeClr val="tx1"/>
              </a:solidFill>
              <a:cs typeface="AGA Furat Regular" pitchFamily="2" charset="-78"/>
            </a:rPr>
            <a:t>محفظة المرأة</a:t>
          </a:r>
          <a:r>
            <a:rPr lang="ar-BH" sz="2200" b="0" kern="1200" dirty="0" smtClean="0">
              <a:solidFill>
                <a:schemeClr val="tx1"/>
              </a:solidFill>
              <a:cs typeface="AGA Furat Regular" pitchFamily="2" charset="-78"/>
            </a:rPr>
            <a:t>: مبلغ التمويل: </a:t>
          </a:r>
          <a:r>
            <a:rPr lang="ar-BH" sz="2200" b="0" kern="1200" dirty="0" smtClean="0">
              <a:solidFill>
                <a:schemeClr val="tx1"/>
              </a:solidFill>
              <a:cs typeface="+mj-cs"/>
            </a:rPr>
            <a:t>200-5000</a:t>
          </a:r>
          <a:r>
            <a:rPr lang="ar-BH" sz="2200" b="0" kern="1200" dirty="0" smtClean="0">
              <a:solidFill>
                <a:schemeClr val="tx1"/>
              </a:solidFill>
              <a:cs typeface="AGA Furat Regular" pitchFamily="2" charset="-78"/>
            </a:rPr>
            <a:t> دينار ودعم </a:t>
          </a:r>
          <a:r>
            <a:rPr lang="ar-BH" sz="2200" b="0" kern="1200" dirty="0" smtClean="0">
              <a:solidFill>
                <a:schemeClr val="tx1"/>
              </a:solidFill>
              <a:cs typeface="+mj-cs"/>
            </a:rPr>
            <a:t>50</a:t>
          </a:r>
          <a:r>
            <a:rPr lang="ar-BH" sz="2200" b="0" kern="1200" dirty="0" smtClean="0">
              <a:solidFill>
                <a:schemeClr val="tx1"/>
              </a:solidFill>
              <a:cs typeface="AGA Furat Regular" pitchFamily="2" charset="-78"/>
            </a:rPr>
            <a:t>% من الأرباح من قبل تمكين</a:t>
          </a:r>
          <a:endParaRPr lang="en-US" sz="2200" b="0" kern="1200" dirty="0">
            <a:solidFill>
              <a:schemeClr val="tx1"/>
            </a:solidFill>
            <a:cs typeface="AGA Furat Regular" pitchFamily="2" charset="-78"/>
          </a:endParaRPr>
        </a:p>
      </dsp:txBody>
      <dsp:txXfrm>
        <a:off x="1066770" y="2954316"/>
        <a:ext cx="7812024" cy="844027"/>
      </dsp:txXfrm>
    </dsp:sp>
    <dsp:sp modelId="{57A18DBA-A0AA-4EEC-9056-954B8BCD525B}">
      <dsp:nvSpPr>
        <dsp:cNvPr id="0" name=""/>
        <dsp:cNvSpPr/>
      </dsp:nvSpPr>
      <dsp:spPr>
        <a:xfrm>
          <a:off x="574406" y="2848813"/>
          <a:ext cx="1055034" cy="1055034"/>
        </a:xfrm>
        <a:prstGeom prst="ellipse">
          <a:avLst/>
        </a:prstGeom>
        <a:blipFill rotWithShape="0">
          <a:blip xmlns:r="http://schemas.openxmlformats.org/officeDocument/2006/relationships" r:embed="rId3"/>
          <a:stretch>
            <a:fillRect/>
          </a:stretch>
        </a:blip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6BB2FA1D-490E-4164-A07B-1401260FD0CB}">
      <dsp:nvSpPr>
        <dsp:cNvPr id="0" name=""/>
        <dsp:cNvSpPr/>
      </dsp:nvSpPr>
      <dsp:spPr>
        <a:xfrm>
          <a:off x="618023" y="4220577"/>
          <a:ext cx="8295924" cy="84402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69947" tIns="55880" rIns="55880" bIns="55880" numCol="1" spcCol="1270" anchor="ctr" anchorCtr="0">
          <a:noAutofit/>
        </a:bodyPr>
        <a:lstStyle/>
        <a:p>
          <a:pPr lvl="0" algn="r" defTabSz="977900">
            <a:lnSpc>
              <a:spcPct val="90000"/>
            </a:lnSpc>
            <a:spcBef>
              <a:spcPct val="0"/>
            </a:spcBef>
            <a:spcAft>
              <a:spcPct val="35000"/>
            </a:spcAft>
          </a:pPr>
          <a:r>
            <a:rPr lang="ar-BH" sz="2200" b="1" u="sng" kern="1200" dirty="0" smtClean="0">
              <a:solidFill>
                <a:schemeClr val="tx1"/>
              </a:solidFill>
              <a:cs typeface="AGA Furat Regular" pitchFamily="2" charset="-78"/>
            </a:rPr>
            <a:t>برنامج «توصيل»</a:t>
          </a:r>
          <a:r>
            <a:rPr lang="ar-BH" sz="2200" b="0" u="sng" kern="1200" dirty="0" smtClean="0">
              <a:solidFill>
                <a:schemeClr val="tx1"/>
              </a:solidFill>
              <a:cs typeface="AGA Furat Regular" pitchFamily="2" charset="-78"/>
            </a:rPr>
            <a:t>: </a:t>
          </a:r>
          <a:r>
            <a:rPr lang="ar-BH" sz="2200" b="0" kern="1200" dirty="0" smtClean="0">
              <a:solidFill>
                <a:schemeClr val="tx1"/>
              </a:solidFill>
              <a:cs typeface="+mj-cs"/>
            </a:rPr>
            <a:t>50</a:t>
          </a:r>
          <a:r>
            <a:rPr lang="ar-BH" sz="2200" b="0" kern="1200" dirty="0" smtClean="0">
              <a:solidFill>
                <a:schemeClr val="tx1"/>
              </a:solidFill>
              <a:cs typeface="AGA Furat Regular" pitchFamily="2" charset="-78"/>
            </a:rPr>
            <a:t>% من قيمة الحافلة دعم من تمكين و </a:t>
          </a:r>
          <a:r>
            <a:rPr lang="ar-BH" sz="2200" b="0" kern="1200" dirty="0" smtClean="0">
              <a:solidFill>
                <a:schemeClr val="tx1"/>
              </a:solidFill>
              <a:cs typeface="+mj-cs"/>
            </a:rPr>
            <a:t>50</a:t>
          </a:r>
          <a:r>
            <a:rPr lang="ar-BH" sz="2200" b="0" kern="1200" dirty="0" smtClean="0">
              <a:solidFill>
                <a:schemeClr val="tx1"/>
              </a:solidFill>
              <a:cs typeface="AGA Furat Regular" pitchFamily="2" charset="-78"/>
            </a:rPr>
            <a:t>% تمويل من بنك الإبداع</a:t>
          </a:r>
          <a:endParaRPr lang="en-US" sz="2200" b="0" kern="1200" dirty="0">
            <a:solidFill>
              <a:schemeClr val="tx1"/>
            </a:solidFill>
            <a:cs typeface="AGA Furat Regular" pitchFamily="2" charset="-78"/>
          </a:endParaRPr>
        </a:p>
      </dsp:txBody>
      <dsp:txXfrm>
        <a:off x="618023" y="4220577"/>
        <a:ext cx="8295924" cy="844027"/>
      </dsp:txXfrm>
    </dsp:sp>
    <dsp:sp modelId="{9D3C6300-CD4D-41C1-8D0D-8705A08C2139}">
      <dsp:nvSpPr>
        <dsp:cNvPr id="0" name=""/>
        <dsp:cNvSpPr/>
      </dsp:nvSpPr>
      <dsp:spPr>
        <a:xfrm>
          <a:off x="90506" y="4115074"/>
          <a:ext cx="1055034" cy="1055034"/>
        </a:xfrm>
        <a:prstGeom prst="ellipse">
          <a:avLst/>
        </a:prstGeom>
        <a:blipFill rotWithShape="0">
          <a:blip xmlns:r="http://schemas.openxmlformats.org/officeDocument/2006/relationships" r:embed="rId4"/>
          <a:stretch>
            <a:fillRect/>
          </a:stretch>
        </a:blip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2BCFF-EEBA-4E77-A25B-41B2524A4645}" type="datetimeFigureOut">
              <a:rPr lang="en-US" smtClean="0"/>
              <a:pPr/>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0073B-6F08-4D09-A5BE-3A6A5663C0DD}" type="slidenum">
              <a:rPr lang="en-US" smtClean="0"/>
              <a:pPr/>
              <a:t>‹#›</a:t>
            </a:fld>
            <a:endParaRPr lang="en-US"/>
          </a:p>
        </p:txBody>
      </p:sp>
    </p:spTree>
    <p:extLst>
      <p:ext uri="{BB962C8B-B14F-4D97-AF65-F5344CB8AC3E}">
        <p14:creationId xmlns:p14="http://schemas.microsoft.com/office/powerpoint/2010/main" val="401465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A45D57-EB63-42CF-8640-324B5E1DC55C}" type="datetimeFigureOut">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45D57-EB63-42CF-8640-324B5E1DC55C}" type="datetimeFigureOut">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45D57-EB63-42CF-8640-324B5E1DC55C}" type="datetimeFigureOut">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45D57-EB63-42CF-8640-324B5E1DC55C}" type="datetimeFigureOut">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45D57-EB63-42CF-8640-324B5E1DC55C}" type="datetimeFigureOut">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A45D57-EB63-42CF-8640-324B5E1DC55C}" type="datetimeFigureOut">
              <a:rPr lang="en-US" smtClean="0"/>
              <a:pPr/>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A45D57-EB63-42CF-8640-324B5E1DC55C}" type="datetimeFigureOut">
              <a:rPr lang="en-US" smtClean="0"/>
              <a:pPr/>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A45D57-EB63-42CF-8640-324B5E1DC55C}" type="datetimeFigureOut">
              <a:rPr lang="en-US" smtClean="0"/>
              <a:pPr/>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45D57-EB63-42CF-8640-324B5E1DC55C}" type="datetimeFigureOut">
              <a:rPr lang="en-US" smtClean="0"/>
              <a:pPr/>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45D57-EB63-42CF-8640-324B5E1DC55C}" type="datetimeFigureOut">
              <a:rPr lang="en-US" smtClean="0"/>
              <a:pPr/>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45D57-EB63-42CF-8640-324B5E1DC55C}" type="datetimeFigureOut">
              <a:rPr lang="en-US" smtClean="0"/>
              <a:pPr/>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EC80F-8F68-4144-A406-CAA131B9BD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45D57-EB63-42CF-8640-324B5E1DC55C}" type="datetimeFigureOut">
              <a:rPr lang="en-US" smtClean="0"/>
              <a:pPr/>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EC80F-8F68-4144-A406-CAA131B9BD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lstStyle/>
          <a:p>
            <a:pPr algn="r" rtl="1">
              <a:lnSpc>
                <a:spcPct val="150000"/>
              </a:lnSpc>
              <a:buFont typeface="Wingdings" pitchFamily="2" charset="2"/>
              <a:buChar char="§"/>
            </a:pPr>
            <a:r>
              <a:rPr lang="ar-SA" b="1" dirty="0" smtClean="0">
                <a:solidFill>
                  <a:schemeClr val="bg1"/>
                </a:solidFill>
                <a:cs typeface="AGA Furat Regular" pitchFamily="2" charset="-78"/>
              </a:rPr>
              <a:t>المساهمة في </a:t>
            </a:r>
            <a:r>
              <a:rPr lang="ar-BH" b="1" dirty="0" smtClean="0">
                <a:solidFill>
                  <a:schemeClr val="bg1"/>
                </a:solidFill>
                <a:cs typeface="AGA Furat Regular" pitchFamily="2" charset="-78"/>
              </a:rPr>
              <a:t>توفير فرص عمل جديدة وتقليل مستوى البطالة</a:t>
            </a:r>
            <a:r>
              <a:rPr lang="en-US" b="1" dirty="0" smtClean="0">
                <a:solidFill>
                  <a:schemeClr val="bg1"/>
                </a:solidFill>
                <a:cs typeface="AGA Furat Regular" pitchFamily="2" charset="-78"/>
              </a:rPr>
              <a:t>.</a:t>
            </a:r>
            <a:endParaRPr lang="ar-BH" b="1" dirty="0" smtClean="0">
              <a:solidFill>
                <a:schemeClr val="bg1"/>
              </a:solidFill>
              <a:cs typeface="AGA Furat Regular" pitchFamily="2" charset="-78"/>
            </a:endParaRPr>
          </a:p>
          <a:p>
            <a:pPr algn="r" rtl="1">
              <a:lnSpc>
                <a:spcPct val="150000"/>
              </a:lnSpc>
              <a:buFont typeface="Wingdings" pitchFamily="2" charset="2"/>
              <a:buChar char="§"/>
            </a:pPr>
            <a:r>
              <a:rPr lang="ar-BH" b="1" dirty="0" smtClean="0">
                <a:solidFill>
                  <a:schemeClr val="bg1"/>
                </a:solidFill>
                <a:cs typeface="AGA Furat Regular" pitchFamily="2" charset="-78"/>
              </a:rPr>
              <a:t>تعزيز الإنتاجية وتشجيع الابتكار</a:t>
            </a:r>
            <a:r>
              <a:rPr lang="en-US" b="1" dirty="0" smtClean="0">
                <a:solidFill>
                  <a:schemeClr val="bg1"/>
                </a:solidFill>
                <a:cs typeface="AGA Furat Regular" pitchFamily="2" charset="-78"/>
              </a:rPr>
              <a:t>.</a:t>
            </a:r>
            <a:endParaRPr lang="ar-BH" b="1" dirty="0" smtClean="0">
              <a:solidFill>
                <a:schemeClr val="bg1"/>
              </a:solidFill>
              <a:cs typeface="AGA Furat Regular" pitchFamily="2" charset="-78"/>
            </a:endParaRPr>
          </a:p>
          <a:p>
            <a:pPr algn="r" rtl="1">
              <a:lnSpc>
                <a:spcPct val="150000"/>
              </a:lnSpc>
              <a:buFont typeface="Wingdings" pitchFamily="2" charset="2"/>
              <a:buChar char="§"/>
            </a:pPr>
            <a:r>
              <a:rPr lang="ar-BH" b="1" dirty="0" smtClean="0">
                <a:solidFill>
                  <a:schemeClr val="bg1"/>
                </a:solidFill>
                <a:cs typeface="AGA Furat Regular" pitchFamily="2" charset="-78"/>
              </a:rPr>
              <a:t>تشجيع </a:t>
            </a:r>
            <a:r>
              <a:rPr lang="ar-SA" b="1" dirty="0" smtClean="0">
                <a:solidFill>
                  <a:schemeClr val="bg1"/>
                </a:solidFill>
                <a:cs typeface="AGA Furat Regular" pitchFamily="2" charset="-78"/>
              </a:rPr>
              <a:t>الروح الريادية وثقافة الاعتماد على الذات</a:t>
            </a:r>
            <a:r>
              <a:rPr lang="en-US" b="1" dirty="0" smtClean="0">
                <a:solidFill>
                  <a:schemeClr val="bg1"/>
                </a:solidFill>
                <a:cs typeface="AGA Furat Regular" pitchFamily="2" charset="-78"/>
              </a:rPr>
              <a:t>.</a:t>
            </a:r>
            <a:endParaRPr lang="ar-BH" b="1" dirty="0" smtClean="0">
              <a:solidFill>
                <a:schemeClr val="bg1"/>
              </a:solidFill>
              <a:cs typeface="AGA Furat Regular" pitchFamily="2" charset="-78"/>
            </a:endParaRPr>
          </a:p>
          <a:p>
            <a:pPr algn="r" rtl="1">
              <a:lnSpc>
                <a:spcPct val="150000"/>
              </a:lnSpc>
              <a:buFont typeface="Wingdings" pitchFamily="2" charset="2"/>
              <a:buChar char="§"/>
            </a:pPr>
            <a:r>
              <a:rPr lang="ar-BH" b="1" dirty="0" smtClean="0">
                <a:solidFill>
                  <a:schemeClr val="bg1"/>
                </a:solidFill>
                <a:cs typeface="AGA Furat Regular" pitchFamily="2" charset="-78"/>
              </a:rPr>
              <a:t>تعزيز الشراكة مع مؤسسات المجتمع البحريني</a:t>
            </a:r>
            <a:r>
              <a:rPr lang="en-US" b="1" dirty="0" smtClean="0">
                <a:solidFill>
                  <a:schemeClr val="bg1"/>
                </a:solidFill>
                <a:cs typeface="AGA Furat Regular" pitchFamily="2" charset="-78"/>
              </a:rPr>
              <a:t>.</a:t>
            </a:r>
            <a:endParaRPr lang="ar-JO" b="1" dirty="0" smtClean="0">
              <a:solidFill>
                <a:schemeClr val="bg1"/>
              </a:solidFill>
              <a:cs typeface="AGA Furat Regular" pitchFamily="2" charset="-78"/>
            </a:endParaRPr>
          </a:p>
          <a:p>
            <a:endParaRPr lang="en-US" dirty="0">
              <a:solidFill>
                <a:schemeClr val="bg1"/>
              </a:solidFill>
              <a:cs typeface="AGA Furat Regular" pitchFamily="2" charset="-78"/>
            </a:endParaRPr>
          </a:p>
        </p:txBody>
      </p:sp>
      <p:sp>
        <p:nvSpPr>
          <p:cNvPr id="4" name="Title 1"/>
          <p:cNvSpPr>
            <a:spLocks noGrp="1"/>
          </p:cNvSpPr>
          <p:nvPr>
            <p:ph type="title"/>
          </p:nvPr>
        </p:nvSpPr>
        <p:spPr/>
        <p:txBody>
          <a:bodyPr/>
          <a:lstStyle/>
          <a:p>
            <a:r>
              <a:rPr lang="ar-KW" sz="6000" dirty="0" smtClean="0">
                <a:solidFill>
                  <a:schemeClr val="bg1"/>
                </a:solidFill>
                <a:cs typeface="AGA Furat Regular" pitchFamily="2" charset="-78"/>
              </a:rPr>
              <a:t>الأهداف</a:t>
            </a:r>
            <a:endParaRPr lang="en-US" sz="6000" dirty="0">
              <a:solidFill>
                <a:schemeClr val="bg1"/>
              </a:solidFill>
              <a:cs typeface="AGA Furat Regula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KW" sz="6000" dirty="0" smtClean="0">
                <a:solidFill>
                  <a:schemeClr val="bg1"/>
                </a:solidFill>
                <a:cs typeface="AGA Furat Regular" pitchFamily="2" charset="-78"/>
              </a:rPr>
              <a:t>الفئة المستهدفة</a:t>
            </a:r>
            <a:endParaRPr lang="en-US" sz="6000" dirty="0">
              <a:solidFill>
                <a:schemeClr val="bg1"/>
              </a:solidFill>
              <a:cs typeface="AGA Furat Regular" pitchFamily="2" charset="-78"/>
            </a:endParaRPr>
          </a:p>
        </p:txBody>
      </p:sp>
      <p:pic>
        <p:nvPicPr>
          <p:cNvPr id="1027" name="Picture 3"/>
          <p:cNvPicPr>
            <a:picLocks noChangeAspect="1" noChangeArrowheads="1"/>
          </p:cNvPicPr>
          <p:nvPr/>
        </p:nvPicPr>
        <p:blipFill>
          <a:blip r:embed="rId2" cstate="print"/>
          <a:srcRect/>
          <a:stretch>
            <a:fillRect/>
          </a:stretch>
        </p:blipFill>
        <p:spPr bwMode="auto">
          <a:xfrm>
            <a:off x="228600" y="2743200"/>
            <a:ext cx="1905000" cy="1447799"/>
          </a:xfrm>
          <a:prstGeom prst="rect">
            <a:avLst/>
          </a:prstGeom>
          <a:noFill/>
          <a:ln w="9525">
            <a:solidFill>
              <a:schemeClr val="tx2">
                <a:lumMod val="75000"/>
              </a:schemeClr>
            </a:solid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781800" y="4114800"/>
            <a:ext cx="2057400" cy="1447800"/>
          </a:xfrm>
          <a:prstGeom prst="rect">
            <a:avLst/>
          </a:prstGeom>
          <a:noFill/>
          <a:ln w="9525">
            <a:solidFill>
              <a:schemeClr val="tx2">
                <a:lumMod val="75000"/>
              </a:schemeClr>
            </a:solidFill>
            <a:miter lim="800000"/>
            <a:headEnd/>
            <a:tailEnd/>
          </a:ln>
        </p:spPr>
      </p:pic>
      <p:sp>
        <p:nvSpPr>
          <p:cNvPr id="11" name="Rectangle 10"/>
          <p:cNvSpPr/>
          <p:nvPr/>
        </p:nvSpPr>
        <p:spPr>
          <a:xfrm rot="10800000">
            <a:off x="2514600" y="1812869"/>
            <a:ext cx="4137958" cy="750252"/>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12" name="Rectangle 11"/>
          <p:cNvSpPr/>
          <p:nvPr/>
        </p:nvSpPr>
        <p:spPr>
          <a:xfrm>
            <a:off x="2750017" y="1889069"/>
            <a:ext cx="3955583" cy="701731"/>
          </a:xfrm>
          <a:prstGeom prst="rect">
            <a:avLst/>
          </a:prstGeom>
        </p:spPr>
        <p:txBody>
          <a:bodyPr wrap="square">
            <a:spAutoFit/>
          </a:bodyPr>
          <a:lstStyle/>
          <a:p>
            <a:pPr algn="ctr" rtl="1">
              <a:lnSpc>
                <a:spcPct val="80000"/>
              </a:lnSpc>
              <a:defRPr/>
            </a:pPr>
            <a:r>
              <a:rPr lang="ar-BH" sz="2400" b="1" dirty="0" smtClean="0">
                <a:solidFill>
                  <a:schemeClr val="accent4">
                    <a:lumMod val="50000"/>
                  </a:schemeClr>
                </a:solidFill>
                <a:cs typeface="AGA Furat Regular" pitchFamily="2" charset="-78"/>
              </a:rPr>
              <a:t>أصحاب المشاريع المتناهية الصغر</a:t>
            </a:r>
            <a:endParaRPr lang="ar-KW" sz="2400" b="1" dirty="0" smtClean="0">
              <a:solidFill>
                <a:schemeClr val="accent4">
                  <a:lumMod val="50000"/>
                </a:schemeClr>
              </a:solidFill>
              <a:cs typeface="AGA Furat Regular" pitchFamily="2" charset="-78"/>
            </a:endParaRPr>
          </a:p>
          <a:p>
            <a:pPr algn="ctr" rtl="1">
              <a:lnSpc>
                <a:spcPct val="80000"/>
              </a:lnSpc>
              <a:defRPr/>
            </a:pPr>
            <a:r>
              <a:rPr lang="ar-KW" sz="2400" dirty="0" smtClean="0">
                <a:solidFill>
                  <a:schemeClr val="accent4">
                    <a:lumMod val="50000"/>
                  </a:schemeClr>
                </a:solidFill>
                <a:cs typeface="AGA Furat Regular" pitchFamily="2" charset="-78"/>
              </a:rPr>
              <a:t>      </a:t>
            </a:r>
            <a:r>
              <a:rPr lang="ar-BH" sz="2400" dirty="0" smtClean="0">
                <a:solidFill>
                  <a:schemeClr val="accent4">
                    <a:lumMod val="50000"/>
                  </a:schemeClr>
                </a:solidFill>
                <a:cs typeface="AGA Furat Regular" pitchFamily="2" charset="-78"/>
              </a:rPr>
              <a:t> (تطوير مشاريعهم)</a:t>
            </a:r>
            <a:endParaRPr lang="en-US" sz="2400" dirty="0">
              <a:solidFill>
                <a:schemeClr val="accent4">
                  <a:lumMod val="50000"/>
                </a:schemeClr>
              </a:solidFill>
              <a:cs typeface="AGA Furat Regular" pitchFamily="2" charset="-78"/>
            </a:endParaRPr>
          </a:p>
        </p:txBody>
      </p:sp>
      <p:pic>
        <p:nvPicPr>
          <p:cNvPr id="1029" name="Picture 5"/>
          <p:cNvPicPr>
            <a:picLocks noChangeAspect="1" noChangeArrowheads="1"/>
          </p:cNvPicPr>
          <p:nvPr/>
        </p:nvPicPr>
        <p:blipFill>
          <a:blip r:embed="rId4" cstate="print"/>
          <a:srcRect/>
          <a:stretch>
            <a:fillRect/>
          </a:stretch>
        </p:blipFill>
        <p:spPr bwMode="auto">
          <a:xfrm>
            <a:off x="6781800" y="1752600"/>
            <a:ext cx="2057400" cy="1374775"/>
          </a:xfrm>
          <a:prstGeom prst="rect">
            <a:avLst/>
          </a:prstGeom>
          <a:noFill/>
          <a:ln w="9525">
            <a:solidFill>
              <a:schemeClr val="tx2">
                <a:lumMod val="75000"/>
              </a:schemeClr>
            </a:solidFill>
            <a:miter lim="800000"/>
            <a:headEnd/>
            <a:tailEnd/>
          </a:ln>
        </p:spPr>
      </p:pic>
      <p:pic>
        <p:nvPicPr>
          <p:cNvPr id="10241" name="Picture 1"/>
          <p:cNvPicPr>
            <a:picLocks noChangeAspect="1" noChangeArrowheads="1"/>
          </p:cNvPicPr>
          <p:nvPr/>
        </p:nvPicPr>
        <p:blipFill>
          <a:blip r:embed="rId5" cstate="print"/>
          <a:srcRect/>
          <a:stretch>
            <a:fillRect/>
          </a:stretch>
        </p:blipFill>
        <p:spPr bwMode="auto">
          <a:xfrm>
            <a:off x="228600" y="5105400"/>
            <a:ext cx="1905000" cy="1371600"/>
          </a:xfrm>
          <a:prstGeom prst="rect">
            <a:avLst/>
          </a:prstGeom>
          <a:noFill/>
          <a:ln w="9525">
            <a:solidFill>
              <a:schemeClr val="tx1"/>
            </a:solidFill>
            <a:miter lim="800000"/>
            <a:headEnd/>
            <a:tailEnd/>
          </a:ln>
        </p:spPr>
      </p:pic>
      <p:sp>
        <p:nvSpPr>
          <p:cNvPr id="15" name="Rectangle 14"/>
          <p:cNvSpPr/>
          <p:nvPr/>
        </p:nvSpPr>
        <p:spPr>
          <a:xfrm rot="10800000">
            <a:off x="2209800" y="2971800"/>
            <a:ext cx="4137958" cy="750252"/>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20" name="Rectangle 19"/>
          <p:cNvSpPr/>
          <p:nvPr/>
        </p:nvSpPr>
        <p:spPr>
          <a:xfrm>
            <a:off x="2209800" y="3032069"/>
            <a:ext cx="3962400" cy="701731"/>
          </a:xfrm>
          <a:prstGeom prst="rect">
            <a:avLst/>
          </a:prstGeom>
        </p:spPr>
        <p:txBody>
          <a:bodyPr wrap="square">
            <a:spAutoFit/>
          </a:bodyPr>
          <a:lstStyle/>
          <a:p>
            <a:pPr algn="just" rtl="1">
              <a:lnSpc>
                <a:spcPct val="80000"/>
              </a:lnSpc>
              <a:defRPr/>
            </a:pPr>
            <a:r>
              <a:rPr lang="ar-BH" sz="2400" b="1" dirty="0" smtClean="0">
                <a:solidFill>
                  <a:schemeClr val="accent4">
                    <a:lumMod val="50000"/>
                  </a:schemeClr>
                </a:solidFill>
                <a:cs typeface="AGA Furat Regular" pitchFamily="2" charset="-78"/>
              </a:rPr>
              <a:t>الأسر ذوي الدخل المحدود وربات البيوت </a:t>
            </a:r>
            <a:endParaRPr lang="ar-KW" sz="2400" b="1" dirty="0" smtClean="0">
              <a:solidFill>
                <a:schemeClr val="accent4">
                  <a:lumMod val="50000"/>
                </a:schemeClr>
              </a:solidFill>
              <a:cs typeface="AGA Furat Regular" pitchFamily="2" charset="-78"/>
            </a:endParaRPr>
          </a:p>
          <a:p>
            <a:pPr algn="just" rtl="1">
              <a:lnSpc>
                <a:spcPct val="80000"/>
              </a:lnSpc>
              <a:defRPr/>
            </a:pPr>
            <a:r>
              <a:rPr lang="ar-KW" sz="2400" dirty="0" smtClean="0">
                <a:solidFill>
                  <a:schemeClr val="accent4">
                    <a:lumMod val="50000"/>
                  </a:schemeClr>
                </a:solidFill>
                <a:cs typeface="AGA Furat Regular" pitchFamily="2" charset="-78"/>
              </a:rPr>
              <a:t>   </a:t>
            </a:r>
            <a:r>
              <a:rPr lang="ar-BH" sz="2400" dirty="0" smtClean="0">
                <a:solidFill>
                  <a:schemeClr val="accent4">
                    <a:lumMod val="50000"/>
                  </a:schemeClr>
                </a:solidFill>
                <a:cs typeface="AGA Furat Regular" pitchFamily="2" charset="-78"/>
              </a:rPr>
              <a:t>(البدء في مشاريع جديدة ومبتكرة)</a:t>
            </a:r>
            <a:r>
              <a:rPr lang="en-US" sz="2400" dirty="0" smtClean="0">
                <a:solidFill>
                  <a:schemeClr val="accent4">
                    <a:lumMod val="50000"/>
                  </a:schemeClr>
                </a:solidFill>
                <a:cs typeface="AGA Furat Regular" pitchFamily="2" charset="-78"/>
              </a:rPr>
              <a:t> </a:t>
            </a:r>
            <a:endParaRPr lang="en-US" sz="2400" dirty="0">
              <a:solidFill>
                <a:schemeClr val="accent4">
                  <a:lumMod val="50000"/>
                </a:schemeClr>
              </a:solidFill>
              <a:cs typeface="AGA Furat Regular" pitchFamily="2" charset="-78"/>
            </a:endParaRPr>
          </a:p>
        </p:txBody>
      </p:sp>
      <p:sp>
        <p:nvSpPr>
          <p:cNvPr id="21" name="Rectangle 20"/>
          <p:cNvSpPr/>
          <p:nvPr/>
        </p:nvSpPr>
        <p:spPr>
          <a:xfrm rot="10800000">
            <a:off x="2567642" y="4202747"/>
            <a:ext cx="4137958" cy="750252"/>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22" name="Rectangle 21"/>
          <p:cNvSpPr/>
          <p:nvPr/>
        </p:nvSpPr>
        <p:spPr>
          <a:xfrm>
            <a:off x="3833172" y="4227007"/>
            <a:ext cx="1789272" cy="701731"/>
          </a:xfrm>
          <a:prstGeom prst="rect">
            <a:avLst/>
          </a:prstGeom>
        </p:spPr>
        <p:txBody>
          <a:bodyPr wrap="none">
            <a:spAutoFit/>
          </a:bodyPr>
          <a:lstStyle/>
          <a:p>
            <a:pPr algn="just" rtl="1">
              <a:lnSpc>
                <a:spcPct val="80000"/>
              </a:lnSpc>
              <a:defRPr/>
            </a:pPr>
            <a:r>
              <a:rPr lang="ar-KW" sz="2400" b="1" dirty="0" smtClean="0">
                <a:solidFill>
                  <a:schemeClr val="accent4">
                    <a:lumMod val="50000"/>
                  </a:schemeClr>
                </a:solidFill>
                <a:cs typeface="AGA Furat Regular" pitchFamily="2" charset="-78"/>
              </a:rPr>
              <a:t>  </a:t>
            </a:r>
            <a:r>
              <a:rPr lang="ar-BH" sz="2400" b="1" dirty="0" smtClean="0">
                <a:solidFill>
                  <a:schemeClr val="accent4">
                    <a:lumMod val="50000"/>
                  </a:schemeClr>
                </a:solidFill>
                <a:cs typeface="AGA Furat Regular" pitchFamily="2" charset="-78"/>
              </a:rPr>
              <a:t>الأسر المنتجة</a:t>
            </a:r>
            <a:endParaRPr lang="ar-KW" sz="2400" b="1" dirty="0" smtClean="0">
              <a:solidFill>
                <a:schemeClr val="accent4">
                  <a:lumMod val="50000"/>
                </a:schemeClr>
              </a:solidFill>
              <a:cs typeface="AGA Furat Regular" pitchFamily="2" charset="-78"/>
            </a:endParaRPr>
          </a:p>
          <a:p>
            <a:pPr algn="just" rtl="1">
              <a:lnSpc>
                <a:spcPct val="80000"/>
              </a:lnSpc>
              <a:defRPr/>
            </a:pPr>
            <a:r>
              <a:rPr lang="ar-BH" sz="2400" dirty="0" smtClean="0">
                <a:solidFill>
                  <a:schemeClr val="accent4">
                    <a:lumMod val="50000"/>
                  </a:schemeClr>
                </a:solidFill>
                <a:cs typeface="AGA Furat Regular" pitchFamily="2" charset="-78"/>
              </a:rPr>
              <a:t>(تطوير منتجاتهم)</a:t>
            </a:r>
            <a:endParaRPr lang="en-US" sz="2400" dirty="0">
              <a:solidFill>
                <a:schemeClr val="accent4">
                  <a:lumMod val="50000"/>
                </a:schemeClr>
              </a:solidFill>
              <a:cs typeface="AGA Furat Regular" pitchFamily="2" charset="-78"/>
            </a:endParaRPr>
          </a:p>
        </p:txBody>
      </p:sp>
      <p:sp>
        <p:nvSpPr>
          <p:cNvPr id="23" name="Rectangle 22"/>
          <p:cNvSpPr/>
          <p:nvPr/>
        </p:nvSpPr>
        <p:spPr>
          <a:xfrm rot="10800000">
            <a:off x="2186642" y="5345747"/>
            <a:ext cx="4137958" cy="750252"/>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24" name="Rectangle 23"/>
          <p:cNvSpPr/>
          <p:nvPr/>
        </p:nvSpPr>
        <p:spPr>
          <a:xfrm>
            <a:off x="1828800" y="5400989"/>
            <a:ext cx="5105400" cy="670953"/>
          </a:xfrm>
          <a:prstGeom prst="rect">
            <a:avLst/>
          </a:prstGeom>
        </p:spPr>
        <p:txBody>
          <a:bodyPr wrap="square">
            <a:spAutoFit/>
          </a:bodyPr>
          <a:lstStyle/>
          <a:p>
            <a:pPr algn="ctr" rtl="1">
              <a:lnSpc>
                <a:spcPct val="80000"/>
              </a:lnSpc>
              <a:defRPr/>
            </a:pPr>
            <a:r>
              <a:rPr lang="ar-KW" sz="2400" b="1" dirty="0" smtClean="0">
                <a:solidFill>
                  <a:schemeClr val="accent4">
                    <a:lumMod val="50000"/>
                  </a:schemeClr>
                </a:solidFill>
                <a:cs typeface="AGA Furat Regular" pitchFamily="2" charset="-78"/>
              </a:rPr>
              <a:t>              </a:t>
            </a:r>
            <a:r>
              <a:rPr lang="ar-BH" sz="2400" b="1" dirty="0" smtClean="0">
                <a:solidFill>
                  <a:schemeClr val="accent4">
                    <a:lumMod val="50000"/>
                  </a:schemeClr>
                </a:solidFill>
                <a:cs typeface="AGA Furat Regular" pitchFamily="2" charset="-78"/>
              </a:rPr>
              <a:t>الش</a:t>
            </a:r>
            <a:r>
              <a:rPr lang="ar-KW" sz="2400" b="1" dirty="0" smtClean="0">
                <a:solidFill>
                  <a:schemeClr val="accent4">
                    <a:lumMod val="50000"/>
                  </a:schemeClr>
                </a:solidFill>
                <a:cs typeface="AGA Furat Regular" pitchFamily="2" charset="-78"/>
              </a:rPr>
              <a:t>ــــــ</a:t>
            </a:r>
            <a:r>
              <a:rPr lang="ar-BH" sz="2400" b="1" dirty="0" smtClean="0">
                <a:solidFill>
                  <a:schemeClr val="accent4">
                    <a:lumMod val="50000"/>
                  </a:schemeClr>
                </a:solidFill>
                <a:cs typeface="AGA Furat Regular" pitchFamily="2" charset="-78"/>
              </a:rPr>
              <a:t>باب	 </a:t>
            </a:r>
            <a:endParaRPr lang="ar-KW" sz="2400" b="1" dirty="0" smtClean="0">
              <a:solidFill>
                <a:schemeClr val="accent4">
                  <a:lumMod val="50000"/>
                </a:schemeClr>
              </a:solidFill>
              <a:cs typeface="AGA Furat Regular" pitchFamily="2" charset="-78"/>
            </a:endParaRPr>
          </a:p>
          <a:p>
            <a:pPr algn="ctr" rtl="1">
              <a:lnSpc>
                <a:spcPct val="80000"/>
              </a:lnSpc>
              <a:defRPr/>
            </a:pPr>
            <a:r>
              <a:rPr lang="ar-KW" sz="2300" dirty="0" smtClean="0">
                <a:solidFill>
                  <a:schemeClr val="accent4">
                    <a:lumMod val="50000"/>
                  </a:schemeClr>
                </a:solidFill>
                <a:cs typeface="AGA Furat Regular" pitchFamily="2" charset="-78"/>
              </a:rPr>
              <a:t>  </a:t>
            </a:r>
            <a:r>
              <a:rPr lang="ar-BH" sz="2300" dirty="0" smtClean="0">
                <a:solidFill>
                  <a:schemeClr val="accent4">
                    <a:lumMod val="50000"/>
                  </a:schemeClr>
                </a:solidFill>
                <a:cs typeface="AGA Furat Regular" pitchFamily="2" charset="-78"/>
              </a:rPr>
              <a:t>(تحويل مواهبهم وتطلعاتهم إلى مشاريع صغيرة)</a:t>
            </a:r>
            <a:endParaRPr lang="ar-BH" sz="2300" dirty="0">
              <a:solidFill>
                <a:schemeClr val="accent4">
                  <a:lumMod val="50000"/>
                </a:schemeClr>
              </a:solidFill>
              <a:cs typeface="AGA Furat Regula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KW" sz="6000" dirty="0" smtClean="0">
                <a:solidFill>
                  <a:schemeClr val="bg1"/>
                </a:solidFill>
                <a:cs typeface="AGA Furat Regular" pitchFamily="2" charset="-78"/>
              </a:rPr>
              <a:t>التمويل</a:t>
            </a:r>
            <a:endParaRPr lang="en-US" sz="6000" dirty="0">
              <a:solidFill>
                <a:schemeClr val="bg1"/>
              </a:solidFill>
              <a:cs typeface="AGA Furat Regular" pitchFamily="2" charset="-78"/>
            </a:endParaRPr>
          </a:p>
        </p:txBody>
      </p:sp>
      <p:sp>
        <p:nvSpPr>
          <p:cNvPr id="4" name="Content Placeholder 3"/>
          <p:cNvSpPr>
            <a:spLocks noGrp="1"/>
          </p:cNvSpPr>
          <p:nvPr>
            <p:ph idx="1"/>
          </p:nvPr>
        </p:nvSpPr>
        <p:spPr>
          <a:xfrm>
            <a:off x="381000" y="1676400"/>
            <a:ext cx="8435280" cy="4038600"/>
          </a:xfrm>
        </p:spPr>
        <p:txBody>
          <a:bodyPr>
            <a:normAutofit/>
          </a:bodyPr>
          <a:lstStyle/>
          <a:p>
            <a:pPr algn="r" rtl="1">
              <a:buNone/>
            </a:pPr>
            <a:r>
              <a:rPr lang="ar-BH" sz="8000" b="1" dirty="0" smtClean="0">
                <a:solidFill>
                  <a:schemeClr val="bg1"/>
                </a:solidFill>
                <a:cs typeface="AGA Furat Regular" pitchFamily="2" charset="-78"/>
              </a:rPr>
              <a:t>. </a:t>
            </a:r>
            <a:r>
              <a:rPr lang="ar-BH" sz="4500" b="1" dirty="0" smtClean="0">
                <a:solidFill>
                  <a:schemeClr val="bg1"/>
                </a:solidFill>
                <a:cs typeface="AGA Furat Regular" pitchFamily="2" charset="-78"/>
              </a:rPr>
              <a:t>الطريقة الإسلامية         </a:t>
            </a:r>
            <a:r>
              <a:rPr lang="ar-BH" sz="8000" b="1" dirty="0" smtClean="0">
                <a:solidFill>
                  <a:schemeClr val="bg1"/>
                </a:solidFill>
                <a:cs typeface="AGA Furat Regular" pitchFamily="2" charset="-78"/>
              </a:rPr>
              <a:t>.</a:t>
            </a:r>
            <a:r>
              <a:rPr lang="ar-BH" sz="4500" b="1" dirty="0" smtClean="0">
                <a:solidFill>
                  <a:schemeClr val="bg1"/>
                </a:solidFill>
                <a:cs typeface="AGA Furat Regular" pitchFamily="2" charset="-78"/>
              </a:rPr>
              <a:t> الطريقة التقليدية</a:t>
            </a:r>
            <a:endParaRPr lang="en-US" sz="4500" b="1" dirty="0" smtClean="0">
              <a:solidFill>
                <a:schemeClr val="bg1"/>
              </a:solidFill>
              <a:cs typeface="AGA Furat Regular" pitchFamily="2" charset="-78"/>
            </a:endParaRPr>
          </a:p>
          <a:p>
            <a:pPr algn="r" rtl="1">
              <a:buFont typeface="Wingdings" pitchFamily="2" charset="2"/>
              <a:buChar char="§"/>
            </a:pPr>
            <a:endParaRPr lang="en-US" sz="4500" b="1" dirty="0" smtClean="0">
              <a:solidFill>
                <a:schemeClr val="bg1"/>
              </a:solidFill>
              <a:cs typeface="AGA Furat Regular" pitchFamily="2" charset="-78"/>
            </a:endParaRPr>
          </a:p>
          <a:p>
            <a:pPr algn="r" rtl="1">
              <a:buNone/>
            </a:pPr>
            <a:endParaRPr lang="ar-BH" sz="4500" dirty="0">
              <a:solidFill>
                <a:schemeClr val="bg1"/>
              </a:solidFill>
              <a:cs typeface="AGA Furat Regular" pitchFamily="2" charset="-78"/>
            </a:endParaRPr>
          </a:p>
          <a:p>
            <a:pPr marL="609600" indent="-609600" algn="r" rtl="1">
              <a:buFont typeface="Wingdings" pitchFamily="2" charset="2"/>
              <a:buChar char="§"/>
            </a:pPr>
            <a:endParaRPr lang="ar-BH" sz="2400" b="1" dirty="0" smtClean="0">
              <a:solidFill>
                <a:schemeClr val="bg1"/>
              </a:solidFill>
              <a:latin typeface="Arial" charset="0"/>
              <a:cs typeface="AGA Furat Regular" pitchFamily="2" charset="-78"/>
            </a:endParaRPr>
          </a:p>
        </p:txBody>
      </p:sp>
      <p:sp>
        <p:nvSpPr>
          <p:cNvPr id="5" name="Rectangle 4"/>
          <p:cNvSpPr/>
          <p:nvPr/>
        </p:nvSpPr>
        <p:spPr>
          <a:xfrm flipH="1">
            <a:off x="609600" y="4936867"/>
            <a:ext cx="8077200" cy="685800"/>
          </a:xfrm>
          <a:prstGeom prst="rect">
            <a:avLst/>
          </a:prstGeom>
          <a:gradFill flip="none" rotWithShape="1">
            <a:gsLst>
              <a:gs pos="14000">
                <a:srgbClr val="A50021"/>
              </a:gs>
              <a:gs pos="50000">
                <a:srgbClr val="FF3333"/>
              </a:gs>
              <a:gs pos="100000">
                <a:schemeClr val="accent6">
                  <a:lumMod val="40000"/>
                  <a:lumOff val="60000"/>
                </a:schemeClr>
              </a:gs>
              <a:gs pos="100000">
                <a:schemeClr val="accent6">
                  <a:lumMod val="20000"/>
                  <a:lumOff val="80000"/>
                </a:schemeClr>
              </a:gs>
              <a:gs pos="100000">
                <a:srgbClr val="EB7343"/>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AGA Furat Regular" pitchFamily="2" charset="-78"/>
            </a:endParaRPr>
          </a:p>
        </p:txBody>
      </p:sp>
      <p:cxnSp>
        <p:nvCxnSpPr>
          <p:cNvPr id="7" name="Straight Connector 6"/>
          <p:cNvCxnSpPr/>
          <p:nvPr/>
        </p:nvCxnSpPr>
        <p:spPr>
          <a:xfrm rot="5400000">
            <a:off x="76200" y="5089267"/>
            <a:ext cx="1066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153400" y="5089267"/>
            <a:ext cx="1066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114800" y="4936867"/>
            <a:ext cx="76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4186535"/>
            <a:ext cx="1082348" cy="369332"/>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 BD 5000</a:t>
            </a:r>
            <a:endParaRPr lang="en-US" b="1" dirty="0">
              <a:solidFill>
                <a:schemeClr val="bg1"/>
              </a:solidFill>
              <a:latin typeface="Times New Roman" pitchFamily="18" charset="0"/>
              <a:cs typeface="Times New Roman" pitchFamily="18" charset="0"/>
            </a:endParaRPr>
          </a:p>
        </p:txBody>
      </p:sp>
      <p:sp>
        <p:nvSpPr>
          <p:cNvPr id="13" name="TextBox 12"/>
          <p:cNvSpPr txBox="1"/>
          <p:nvPr/>
        </p:nvSpPr>
        <p:spPr>
          <a:xfrm>
            <a:off x="8158577" y="4186535"/>
            <a:ext cx="966931" cy="369332"/>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 BD 200</a:t>
            </a:r>
            <a:endParaRPr lang="en-US" b="1" dirty="0">
              <a:solidFill>
                <a:schemeClr val="bg1"/>
              </a:solidFill>
              <a:latin typeface="Times New Roman" pitchFamily="18" charset="0"/>
              <a:cs typeface="Times New Roman" pitchFamily="18" charset="0"/>
            </a:endParaRPr>
          </a:p>
        </p:txBody>
      </p:sp>
      <p:sp>
        <p:nvSpPr>
          <p:cNvPr id="14" name="TextBox 13"/>
          <p:cNvSpPr txBox="1"/>
          <p:nvPr/>
        </p:nvSpPr>
        <p:spPr>
          <a:xfrm>
            <a:off x="3886200" y="4186535"/>
            <a:ext cx="1082348" cy="369332"/>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 BD 2500</a:t>
            </a:r>
            <a:endParaRPr lang="en-US" b="1" dirty="0">
              <a:solidFill>
                <a:schemeClr val="bg1"/>
              </a:solidFill>
              <a:latin typeface="Times New Roman" pitchFamily="18" charset="0"/>
              <a:cs typeface="Times New Roman" pitchFamily="18" charset="0"/>
            </a:endParaRPr>
          </a:p>
        </p:txBody>
      </p:sp>
      <p:sp>
        <p:nvSpPr>
          <p:cNvPr id="15" name="Rectangle 14"/>
          <p:cNvSpPr/>
          <p:nvPr/>
        </p:nvSpPr>
        <p:spPr>
          <a:xfrm>
            <a:off x="7821088" y="5710535"/>
            <a:ext cx="1170512" cy="461665"/>
          </a:xfrm>
          <a:prstGeom prst="rect">
            <a:avLst/>
          </a:prstGeom>
        </p:spPr>
        <p:txBody>
          <a:bodyPr wrap="none">
            <a:spAutoFit/>
          </a:bodyPr>
          <a:lstStyle/>
          <a:p>
            <a:pPr algn="r" rtl="1"/>
            <a:r>
              <a:rPr lang="ar-KW" sz="2400" b="1" dirty="0" smtClean="0">
                <a:solidFill>
                  <a:schemeClr val="bg1"/>
                </a:solidFill>
                <a:cs typeface="AGA Furat Regular" pitchFamily="2" charset="-78"/>
              </a:rPr>
              <a:t>الحد الأدنى</a:t>
            </a:r>
          </a:p>
        </p:txBody>
      </p:sp>
      <p:sp>
        <p:nvSpPr>
          <p:cNvPr id="16" name="Rectangle 15"/>
          <p:cNvSpPr/>
          <p:nvPr/>
        </p:nvSpPr>
        <p:spPr>
          <a:xfrm>
            <a:off x="53611" y="5698867"/>
            <a:ext cx="1317989" cy="461665"/>
          </a:xfrm>
          <a:prstGeom prst="rect">
            <a:avLst/>
          </a:prstGeom>
        </p:spPr>
        <p:txBody>
          <a:bodyPr wrap="none">
            <a:spAutoFit/>
          </a:bodyPr>
          <a:lstStyle/>
          <a:p>
            <a:pPr algn="r" rtl="1"/>
            <a:r>
              <a:rPr lang="ar-KW" sz="2400" b="1" dirty="0" smtClean="0">
                <a:solidFill>
                  <a:schemeClr val="bg1"/>
                </a:solidFill>
                <a:cs typeface="AGA Furat Regular" pitchFamily="2" charset="-78"/>
              </a:rPr>
              <a:t>الحد الأقصى</a:t>
            </a:r>
            <a:endParaRPr lang="en-US" sz="2400" b="1" dirty="0" smtClean="0">
              <a:solidFill>
                <a:schemeClr val="bg1"/>
              </a:solidFill>
              <a:cs typeface="AGA Furat Regula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BH" sz="5400" dirty="0" smtClean="0">
                <a:solidFill>
                  <a:schemeClr val="bg1"/>
                </a:solidFill>
                <a:cs typeface="AGA Furat Regular" pitchFamily="2" charset="-78"/>
              </a:rPr>
              <a:t>أمتيازات بنك الإبداع</a:t>
            </a:r>
            <a:endParaRPr lang="en-US" sz="5400" dirty="0">
              <a:solidFill>
                <a:schemeClr val="bg1"/>
              </a:solidFill>
              <a:cs typeface="AGA Furat Regular" pitchFamily="2" charset="-78"/>
            </a:endParaRPr>
          </a:p>
        </p:txBody>
      </p:sp>
      <p:sp>
        <p:nvSpPr>
          <p:cNvPr id="4" name="Rectangle 3"/>
          <p:cNvSpPr/>
          <p:nvPr/>
        </p:nvSpPr>
        <p:spPr>
          <a:xfrm>
            <a:off x="3810000" y="1676400"/>
            <a:ext cx="1600200" cy="1600200"/>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3600" dirty="0" smtClean="0">
                <a:cs typeface="AGA Furat Regular" pitchFamily="2" charset="-78"/>
              </a:rPr>
              <a:t>الفئة المستهدفة</a:t>
            </a:r>
            <a:endParaRPr lang="en-US" sz="3600" dirty="0">
              <a:cs typeface="AGA Furat Regular" pitchFamily="2" charset="-78"/>
            </a:endParaRPr>
          </a:p>
        </p:txBody>
      </p:sp>
      <p:pic>
        <p:nvPicPr>
          <p:cNvPr id="1026" name="Picture 2"/>
          <p:cNvPicPr>
            <a:picLocks noChangeAspect="1" noChangeArrowheads="1"/>
          </p:cNvPicPr>
          <p:nvPr/>
        </p:nvPicPr>
        <p:blipFill>
          <a:blip r:embed="rId2" cstate="print"/>
          <a:srcRect/>
          <a:stretch>
            <a:fillRect/>
          </a:stretch>
        </p:blipFill>
        <p:spPr bwMode="auto">
          <a:xfrm>
            <a:off x="3886200" y="5051612"/>
            <a:ext cx="1524000" cy="1577788"/>
          </a:xfrm>
          <a:prstGeom prst="rect">
            <a:avLst/>
          </a:prstGeom>
          <a:noFill/>
          <a:ln w="9525">
            <a:solidFill>
              <a:schemeClr val="tx1"/>
            </a:solidFill>
            <a:miter lim="800000"/>
            <a:headEnd/>
            <a:tailEnd/>
          </a:ln>
        </p:spPr>
      </p:pic>
      <p:sp>
        <p:nvSpPr>
          <p:cNvPr id="8" name="Rectangle 7"/>
          <p:cNvSpPr/>
          <p:nvPr/>
        </p:nvSpPr>
        <p:spPr>
          <a:xfrm>
            <a:off x="533400" y="1905000"/>
            <a:ext cx="1219200" cy="4724400"/>
          </a:xfrm>
          <a:prstGeom prst="rect">
            <a:avLst/>
          </a:prstGeom>
          <a:solidFill>
            <a:srgbClr val="9DB64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GA Furat Regular" pitchFamily="2" charset="-78"/>
            </a:endParaRPr>
          </a:p>
        </p:txBody>
      </p:sp>
      <p:sp>
        <p:nvSpPr>
          <p:cNvPr id="15" name="Rectangle 14"/>
          <p:cNvSpPr/>
          <p:nvPr/>
        </p:nvSpPr>
        <p:spPr>
          <a:xfrm>
            <a:off x="861322" y="2152328"/>
            <a:ext cx="586478" cy="1296144"/>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GA Furat Regular" pitchFamily="2" charset="-78"/>
            </a:endParaRPr>
          </a:p>
        </p:txBody>
      </p:sp>
      <p:sp>
        <p:nvSpPr>
          <p:cNvPr id="16" name="Rectangle 15"/>
          <p:cNvSpPr/>
          <p:nvPr/>
        </p:nvSpPr>
        <p:spPr>
          <a:xfrm>
            <a:off x="861322" y="3600872"/>
            <a:ext cx="586478" cy="1296144"/>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GA Furat Regular" pitchFamily="2" charset="-78"/>
            </a:endParaRPr>
          </a:p>
        </p:txBody>
      </p:sp>
      <p:sp>
        <p:nvSpPr>
          <p:cNvPr id="17" name="Rectangle 16"/>
          <p:cNvSpPr/>
          <p:nvPr/>
        </p:nvSpPr>
        <p:spPr>
          <a:xfrm>
            <a:off x="861322" y="5104656"/>
            <a:ext cx="586478" cy="1296144"/>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GA Furat Regular" pitchFamily="2" charset="-78"/>
            </a:endParaRPr>
          </a:p>
        </p:txBody>
      </p:sp>
      <p:sp>
        <p:nvSpPr>
          <p:cNvPr id="18" name="Rectangle 17"/>
          <p:cNvSpPr/>
          <p:nvPr/>
        </p:nvSpPr>
        <p:spPr>
          <a:xfrm rot="16200000">
            <a:off x="587691" y="3892253"/>
            <a:ext cx="1132041" cy="584775"/>
          </a:xfrm>
          <a:prstGeom prst="rect">
            <a:avLst/>
          </a:prstGeom>
          <a:scene3d>
            <a:camera prst="orthographicFront"/>
            <a:lightRig rig="threePt" dir="t"/>
          </a:scene3d>
          <a:sp3d>
            <a:bevelT/>
          </a:sp3d>
        </p:spPr>
        <p:txBody>
          <a:bodyPr wrap="none">
            <a:spAutoFit/>
          </a:bodyPr>
          <a:lstStyle/>
          <a:p>
            <a:pPr algn="ctr"/>
            <a:r>
              <a:rPr lang="ar-KW" sz="3200" b="1" spc="-100" dirty="0" smtClean="0">
                <a:ln w="3200">
                  <a:solidFill>
                    <a:schemeClr val="bg2">
                      <a:shade val="75000"/>
                      <a:alpha val="25000"/>
                    </a:schemeClr>
                  </a:solidFill>
                  <a:prstDash val="solid"/>
                  <a:round/>
                </a:ln>
                <a:effectLst>
                  <a:innerShdw blurRad="50800" dist="25400" dir="13500000">
                    <a:prstClr val="black">
                      <a:alpha val="70000"/>
                    </a:prstClr>
                  </a:innerShdw>
                </a:effectLst>
                <a:cs typeface="AGA Furat Regular" pitchFamily="2" charset="-78"/>
              </a:rPr>
              <a:t>إستشارة</a:t>
            </a:r>
            <a:endParaRPr lang="ar-BH" sz="3200" b="1" spc="-100" dirty="0" smtClean="0">
              <a:ln w="3200">
                <a:solidFill>
                  <a:schemeClr val="bg2">
                    <a:shade val="75000"/>
                    <a:alpha val="25000"/>
                  </a:schemeClr>
                </a:solidFill>
                <a:prstDash val="solid"/>
                <a:round/>
              </a:ln>
              <a:effectLst>
                <a:innerShdw blurRad="50800" dist="25400" dir="13500000">
                  <a:prstClr val="black">
                    <a:alpha val="70000"/>
                  </a:prstClr>
                </a:innerShdw>
              </a:effectLst>
              <a:cs typeface="AGA Furat Regular" pitchFamily="2" charset="-78"/>
            </a:endParaRPr>
          </a:p>
        </p:txBody>
      </p:sp>
      <p:sp>
        <p:nvSpPr>
          <p:cNvPr id="19" name="Rectangle 18"/>
          <p:cNvSpPr/>
          <p:nvPr/>
        </p:nvSpPr>
        <p:spPr>
          <a:xfrm rot="16200000">
            <a:off x="700701" y="5391661"/>
            <a:ext cx="906017" cy="584775"/>
          </a:xfrm>
          <a:prstGeom prst="rect">
            <a:avLst/>
          </a:prstGeom>
          <a:scene3d>
            <a:camera prst="orthographicFront"/>
            <a:lightRig rig="threePt" dir="t"/>
          </a:scene3d>
          <a:sp3d>
            <a:bevelT/>
          </a:sp3d>
        </p:spPr>
        <p:txBody>
          <a:bodyPr wrap="none">
            <a:spAutoFit/>
          </a:bodyPr>
          <a:lstStyle/>
          <a:p>
            <a:pPr algn="ctr"/>
            <a:r>
              <a:rPr lang="ar-BH" sz="3200" b="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cs typeface="AGA Furat Regular" pitchFamily="2" charset="-78"/>
              </a:rPr>
              <a:t>تدريب</a:t>
            </a:r>
          </a:p>
        </p:txBody>
      </p:sp>
      <p:sp>
        <p:nvSpPr>
          <p:cNvPr id="20" name="Rectangle 19"/>
          <p:cNvSpPr/>
          <p:nvPr/>
        </p:nvSpPr>
        <p:spPr>
          <a:xfrm rot="16200000">
            <a:off x="740121" y="2496914"/>
            <a:ext cx="806631" cy="584775"/>
          </a:xfrm>
          <a:prstGeom prst="rect">
            <a:avLst/>
          </a:prstGeom>
          <a:scene3d>
            <a:camera prst="orthographicFront"/>
            <a:lightRig rig="threePt" dir="t"/>
          </a:scene3d>
          <a:sp3d>
            <a:bevelT/>
          </a:sp3d>
        </p:spPr>
        <p:txBody>
          <a:bodyPr wrap="none">
            <a:spAutoFit/>
          </a:bodyPr>
          <a:lstStyle/>
          <a:p>
            <a:pPr algn="ctr"/>
            <a:r>
              <a:rPr lang="ar-KW" sz="3200" b="1" spc="-100" dirty="0" smtClean="0">
                <a:ln w="3200">
                  <a:solidFill>
                    <a:schemeClr val="bg2">
                      <a:shade val="75000"/>
                      <a:alpha val="25000"/>
                    </a:schemeClr>
                  </a:solidFill>
                  <a:prstDash val="solid"/>
                  <a:round/>
                </a:ln>
                <a:effectLst>
                  <a:innerShdw blurRad="50800" dist="25400" dir="13500000">
                    <a:prstClr val="black">
                      <a:alpha val="70000"/>
                    </a:prstClr>
                  </a:innerShdw>
                </a:effectLst>
                <a:cs typeface="AGA Furat Regular" pitchFamily="2" charset="-78"/>
              </a:rPr>
              <a:t>ترويج</a:t>
            </a:r>
            <a:endParaRPr lang="ar-BH" sz="3200" b="1" spc="-100" dirty="0" smtClean="0">
              <a:ln w="3200">
                <a:solidFill>
                  <a:schemeClr val="bg2">
                    <a:shade val="75000"/>
                    <a:alpha val="25000"/>
                  </a:schemeClr>
                </a:solidFill>
                <a:prstDash val="solid"/>
                <a:round/>
              </a:ln>
              <a:effectLst>
                <a:innerShdw blurRad="50800" dist="25400" dir="13500000">
                  <a:prstClr val="black">
                    <a:alpha val="70000"/>
                  </a:prstClr>
                </a:innerShdw>
              </a:effectLst>
              <a:cs typeface="AGA Furat Regular" pitchFamily="2" charset="-78"/>
            </a:endParaRPr>
          </a:p>
        </p:txBody>
      </p:sp>
      <p:sp>
        <p:nvSpPr>
          <p:cNvPr id="22" name="Right Arrow 21"/>
          <p:cNvSpPr/>
          <p:nvPr/>
        </p:nvSpPr>
        <p:spPr>
          <a:xfrm>
            <a:off x="1752600" y="1676400"/>
            <a:ext cx="1905000" cy="914400"/>
          </a:xfrm>
          <a:prstGeom prst="rightArrow">
            <a:avLst/>
          </a:prstGeom>
          <a:solidFill>
            <a:srgbClr val="CA30A9">
              <a:alpha val="4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GA Furat Regular" pitchFamily="2" charset="-78"/>
            </a:endParaRPr>
          </a:p>
        </p:txBody>
      </p:sp>
      <p:sp>
        <p:nvSpPr>
          <p:cNvPr id="23" name="Rectangle 22"/>
          <p:cNvSpPr/>
          <p:nvPr/>
        </p:nvSpPr>
        <p:spPr>
          <a:xfrm>
            <a:off x="1752600" y="6096000"/>
            <a:ext cx="2133600" cy="533400"/>
          </a:xfrm>
          <a:prstGeom prst="rect">
            <a:avLst/>
          </a:prstGeom>
          <a:solidFill>
            <a:srgbClr val="9DB64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GA Furat Regular" pitchFamily="2" charset="-78"/>
            </a:endParaRPr>
          </a:p>
        </p:txBody>
      </p:sp>
      <p:sp>
        <p:nvSpPr>
          <p:cNvPr id="24" name="Rectangle 23"/>
          <p:cNvSpPr/>
          <p:nvPr/>
        </p:nvSpPr>
        <p:spPr>
          <a:xfrm>
            <a:off x="5410200" y="6096000"/>
            <a:ext cx="2133600" cy="533400"/>
          </a:xfrm>
          <a:prstGeom prst="rect">
            <a:avLst/>
          </a:prstGeom>
          <a:solidFill>
            <a:srgbClr val="9DB64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GA Furat Regular" pitchFamily="2" charset="-78"/>
            </a:endParaRPr>
          </a:p>
        </p:txBody>
      </p:sp>
      <p:sp>
        <p:nvSpPr>
          <p:cNvPr id="25" name="Right Arrow 24"/>
          <p:cNvSpPr/>
          <p:nvPr/>
        </p:nvSpPr>
        <p:spPr>
          <a:xfrm rot="10800000">
            <a:off x="5486400" y="1676401"/>
            <a:ext cx="1905000" cy="914400"/>
          </a:xfrm>
          <a:prstGeom prst="rightArrow">
            <a:avLst/>
          </a:prstGeom>
          <a:solidFill>
            <a:srgbClr val="CA30A9">
              <a:alpha val="4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GA Furat Regular" pitchFamily="2" charset="-78"/>
            </a:endParaRPr>
          </a:p>
        </p:txBody>
      </p:sp>
      <p:sp>
        <p:nvSpPr>
          <p:cNvPr id="26" name="Rectangle 25"/>
          <p:cNvSpPr/>
          <p:nvPr/>
        </p:nvSpPr>
        <p:spPr>
          <a:xfrm>
            <a:off x="7543800" y="1905000"/>
            <a:ext cx="1219200" cy="4724400"/>
          </a:xfrm>
          <a:prstGeom prst="rect">
            <a:avLst/>
          </a:prstGeom>
          <a:solidFill>
            <a:srgbClr val="9BB7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GA Furat Regular" pitchFamily="2" charset="-78"/>
            </a:endParaRPr>
          </a:p>
        </p:txBody>
      </p:sp>
      <p:sp>
        <p:nvSpPr>
          <p:cNvPr id="27" name="Rectangle 26"/>
          <p:cNvSpPr/>
          <p:nvPr/>
        </p:nvSpPr>
        <p:spPr>
          <a:xfrm rot="16200000">
            <a:off x="5814030" y="3482369"/>
            <a:ext cx="4724402" cy="1569660"/>
          </a:xfrm>
          <a:prstGeom prst="rect">
            <a:avLst/>
          </a:prstGeom>
          <a:solidFill>
            <a:srgbClr val="9DB640"/>
          </a:solidFill>
          <a:scene3d>
            <a:camera prst="orthographicFront"/>
            <a:lightRig rig="threePt" dir="t"/>
          </a:scene3d>
          <a:sp3d>
            <a:bevelT/>
          </a:sp3d>
        </p:spPr>
        <p:txBody>
          <a:bodyPr wrap="square">
            <a:spAutoFit/>
          </a:bodyPr>
          <a:lstStyle/>
          <a:p>
            <a:pPr algn="ctr"/>
            <a:r>
              <a:rPr lang="ar-KW" sz="9600" b="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cs typeface="AGA Furat Regular" pitchFamily="2" charset="-78"/>
              </a:rPr>
              <a:t>الإستـدامة</a:t>
            </a:r>
            <a:endParaRPr lang="ar-BH" sz="9600" b="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cs typeface="AGA Furat Regular" pitchFamily="2" charset="-78"/>
            </a:endParaRPr>
          </a:p>
        </p:txBody>
      </p:sp>
      <p:sp>
        <p:nvSpPr>
          <p:cNvPr id="28" name="Up Arrow 27"/>
          <p:cNvSpPr/>
          <p:nvPr/>
        </p:nvSpPr>
        <p:spPr>
          <a:xfrm>
            <a:off x="4038600" y="3352800"/>
            <a:ext cx="1219200" cy="1676400"/>
          </a:xfrm>
          <a:prstGeom prst="upArrow">
            <a:avLst/>
          </a:prstGeom>
          <a:solidFill>
            <a:srgbClr val="EB73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GA Furat Regular" pitchFamily="2" charset="-78"/>
            </a:endParaRPr>
          </a:p>
        </p:txBody>
      </p:sp>
      <p:sp>
        <p:nvSpPr>
          <p:cNvPr id="21" name="Rectangle 20"/>
          <p:cNvSpPr/>
          <p:nvPr/>
        </p:nvSpPr>
        <p:spPr>
          <a:xfrm rot="16200000">
            <a:off x="3935343" y="3913257"/>
            <a:ext cx="1371600" cy="707886"/>
          </a:xfrm>
          <a:prstGeom prst="rect">
            <a:avLst/>
          </a:prstGeom>
        </p:spPr>
        <p:txBody>
          <a:bodyPr wrap="square">
            <a:spAutoFit/>
          </a:bodyPr>
          <a:lstStyle/>
          <a:p>
            <a:r>
              <a:rPr lang="ar-KW" sz="4000" b="1" spc="-100" dirty="0" smtClean="0">
                <a:ln w="3200">
                  <a:solidFill>
                    <a:schemeClr val="bg2">
                      <a:shade val="75000"/>
                      <a:alpha val="25000"/>
                    </a:schemeClr>
                  </a:solidFill>
                  <a:prstDash val="solid"/>
                  <a:round/>
                </a:ln>
                <a:effectLst>
                  <a:innerShdw blurRad="50800" dist="25400" dir="13500000">
                    <a:prstClr val="black">
                      <a:alpha val="70000"/>
                    </a:prstClr>
                  </a:innerShdw>
                </a:effectLst>
                <a:cs typeface="AGA Furat Regular" pitchFamily="2" charset="-78"/>
              </a:rPr>
              <a:t>تمويـل</a:t>
            </a:r>
            <a:endParaRPr lang="en-US" sz="4000" dirty="0">
              <a:cs typeface="AGA Furat Regul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ar-BH" sz="6000" dirty="0" smtClean="0">
                <a:solidFill>
                  <a:schemeClr val="bg1"/>
                </a:solidFill>
                <a:cs typeface="AGA Furat Regular" pitchFamily="2" charset="-78"/>
              </a:rPr>
              <a:t>المنتجات الأخرى</a:t>
            </a:r>
            <a:endParaRPr lang="en-US" sz="6000" dirty="0">
              <a:solidFill>
                <a:schemeClr val="bg1"/>
              </a:solidFill>
              <a:cs typeface="AGA Furat Regular" pitchFamily="2" charset="-78"/>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362027145"/>
              </p:ext>
            </p:extLst>
          </p:nvPr>
        </p:nvGraphicFramePr>
        <p:xfrm>
          <a:off x="0" y="1219200"/>
          <a:ext cx="8991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081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normAutofit/>
          </a:bodyPr>
          <a:lstStyle/>
          <a:p>
            <a:r>
              <a:rPr lang="ar-BH" dirty="0">
                <a:solidFill>
                  <a:schemeClr val="bg1"/>
                </a:solidFill>
                <a:cs typeface="AGA Furat Regular" pitchFamily="2" charset="-78"/>
              </a:rPr>
              <a:t>برنامج تمكين لدعم الصياد البحريني</a:t>
            </a:r>
            <a:endParaRPr lang="en-US" dirty="0">
              <a:solidFill>
                <a:schemeClr val="bg1"/>
              </a:solidFill>
              <a:cs typeface="AGA Furat Regular"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1"/>
            <a:ext cx="8458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243935"/>
            <a:ext cx="8969188" cy="461665"/>
          </a:xfrm>
          <a:prstGeom prst="rect">
            <a:avLst/>
          </a:prstGeom>
          <a:noFill/>
        </p:spPr>
        <p:txBody>
          <a:bodyPr wrap="square" rtlCol="0">
            <a:spAutoFit/>
          </a:bodyPr>
          <a:lstStyle/>
          <a:p>
            <a:r>
              <a:rPr lang="ar-BH" sz="2400" b="1" dirty="0" smtClean="0">
                <a:solidFill>
                  <a:srgbClr val="FF0000"/>
                </a:solidFill>
              </a:rPr>
              <a:t>محفظة تمويلية بمبلغ إجمالي وقدره 4 ملايين دينار بحريني  - المستفيدين 1000 صياد  </a:t>
            </a:r>
            <a:endParaRPr lang="en-US" sz="2400" b="1" dirty="0">
              <a:solidFill>
                <a:srgbClr val="FF0000"/>
              </a:solidFill>
            </a:endParaRPr>
          </a:p>
        </p:txBody>
      </p:sp>
    </p:spTree>
    <p:extLst>
      <p:ext uri="{BB962C8B-B14F-4D97-AF65-F5344CB8AC3E}">
        <p14:creationId xmlns:p14="http://schemas.microsoft.com/office/powerpoint/2010/main" val="99950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17" y="1676400"/>
            <a:ext cx="864348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28600" y="274638"/>
            <a:ext cx="8229600" cy="1143000"/>
          </a:xfrm>
        </p:spPr>
        <p:txBody>
          <a:bodyPr>
            <a:normAutofit/>
          </a:bodyPr>
          <a:lstStyle/>
          <a:p>
            <a:r>
              <a:rPr lang="ar-BH" dirty="0">
                <a:solidFill>
                  <a:schemeClr val="bg1"/>
                </a:solidFill>
                <a:cs typeface="AGA Furat Regular" pitchFamily="2" charset="-78"/>
              </a:rPr>
              <a:t>برنامج تمكين لدعم </a:t>
            </a:r>
            <a:r>
              <a:rPr lang="ar-BH" dirty="0" smtClean="0">
                <a:solidFill>
                  <a:schemeClr val="bg1"/>
                </a:solidFill>
                <a:cs typeface="AGA Furat Regular" pitchFamily="2" charset="-78"/>
              </a:rPr>
              <a:t>المزارع البحريني</a:t>
            </a:r>
            <a:endParaRPr lang="en-US" dirty="0">
              <a:solidFill>
                <a:schemeClr val="bg1"/>
              </a:solidFill>
              <a:cs typeface="AGA Furat Regular" pitchFamily="2" charset="-78"/>
            </a:endParaRPr>
          </a:p>
        </p:txBody>
      </p:sp>
      <p:sp>
        <p:nvSpPr>
          <p:cNvPr id="7" name="TextBox 6"/>
          <p:cNvSpPr txBox="1"/>
          <p:nvPr/>
        </p:nvSpPr>
        <p:spPr>
          <a:xfrm>
            <a:off x="109064" y="5981708"/>
            <a:ext cx="8969188" cy="461665"/>
          </a:xfrm>
          <a:prstGeom prst="rect">
            <a:avLst/>
          </a:prstGeom>
          <a:noFill/>
        </p:spPr>
        <p:txBody>
          <a:bodyPr wrap="square" rtlCol="0">
            <a:spAutoFit/>
          </a:bodyPr>
          <a:lstStyle/>
          <a:p>
            <a:r>
              <a:rPr lang="ar-BH" sz="2400" b="1" dirty="0" smtClean="0">
                <a:solidFill>
                  <a:srgbClr val="FF0000"/>
                </a:solidFill>
              </a:rPr>
              <a:t>محفظة تمويلية بمبلغ إجمالي وقدره 6 ملايين دينار بحريني  - المستفيدين 600 مزارع  </a:t>
            </a:r>
            <a:endParaRPr lang="en-US" sz="2400" b="1" dirty="0">
              <a:solidFill>
                <a:srgbClr val="FF0000"/>
              </a:solidFill>
            </a:endParaRPr>
          </a:p>
        </p:txBody>
      </p:sp>
    </p:spTree>
    <p:extLst>
      <p:ext uri="{BB962C8B-B14F-4D97-AF65-F5344CB8AC3E}">
        <p14:creationId xmlns:p14="http://schemas.microsoft.com/office/powerpoint/2010/main" val="4016047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76225" y="1752600"/>
            <a:ext cx="8639175" cy="4371975"/>
          </a:xfrm>
          <a:prstGeom prst="rect">
            <a:avLst/>
          </a:prstGeom>
          <a:noFill/>
          <a:ln w="9525">
            <a:noFill/>
            <a:miter lim="800000"/>
            <a:headEnd/>
            <a:tailEnd/>
          </a:ln>
        </p:spPr>
      </p:pic>
      <p:sp>
        <p:nvSpPr>
          <p:cNvPr id="6" name="Title 1"/>
          <p:cNvSpPr txBox="1">
            <a:spLocks/>
          </p:cNvSpPr>
          <p:nvPr/>
        </p:nvSpPr>
        <p:spPr>
          <a:xfrm>
            <a:off x="152400" y="533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BH" sz="2600" noProof="0" dirty="0" smtClean="0">
                <a:solidFill>
                  <a:schemeClr val="bg1"/>
                </a:solidFill>
                <a:latin typeface="+mj-lt"/>
                <a:ea typeface="+mj-ea"/>
                <a:cs typeface="AGA Furat Regular" pitchFamily="2" charset="-78"/>
              </a:rPr>
              <a:t>محفظة صاحبة السمو الملكي الأميرة سبيكة بنت إبراهيم آل خليفة </a:t>
            </a:r>
          </a:p>
          <a:p>
            <a:pPr marL="0" marR="0" lvl="0" indent="0" algn="ctr" defTabSz="914400" rtl="0" eaLnBrk="1" fontAlgn="auto" latinLnBrk="0" hangingPunct="1">
              <a:lnSpc>
                <a:spcPct val="100000"/>
              </a:lnSpc>
              <a:spcBef>
                <a:spcPct val="0"/>
              </a:spcBef>
              <a:spcAft>
                <a:spcPts val="0"/>
              </a:spcAft>
              <a:buClrTx/>
              <a:buSzTx/>
              <a:buFontTx/>
              <a:buNone/>
              <a:tabLst/>
              <a:defRPr/>
            </a:pPr>
            <a:r>
              <a:rPr lang="ar-BH" sz="2600" noProof="0" dirty="0" smtClean="0">
                <a:solidFill>
                  <a:schemeClr val="bg1"/>
                </a:solidFill>
                <a:latin typeface="+mj-lt"/>
                <a:ea typeface="+mj-ea"/>
                <a:cs typeface="AGA Furat Regular" pitchFamily="2" charset="-78"/>
              </a:rPr>
              <a:t>لدعم النشاط التجاري للمرأة</a:t>
            </a:r>
            <a:endParaRPr kumimoji="0" lang="en-US" sz="2600" b="0" i="0" u="none" strike="noStrike" kern="1200" cap="none" spc="0" normalizeH="0" baseline="0" noProof="0" dirty="0">
              <a:ln>
                <a:noFill/>
              </a:ln>
              <a:solidFill>
                <a:schemeClr val="bg1"/>
              </a:solidFill>
              <a:effectLst/>
              <a:uLnTx/>
              <a:uFillTx/>
              <a:latin typeface="+mj-lt"/>
              <a:ea typeface="+mj-ea"/>
              <a:cs typeface="AGA Furat Regular" pitchFamily="2" charset="-78"/>
            </a:endParaRPr>
          </a:p>
        </p:txBody>
      </p:sp>
      <p:sp>
        <p:nvSpPr>
          <p:cNvPr id="5" name="TextBox 4"/>
          <p:cNvSpPr txBox="1"/>
          <p:nvPr/>
        </p:nvSpPr>
        <p:spPr>
          <a:xfrm>
            <a:off x="109064" y="6320135"/>
            <a:ext cx="8969188" cy="461665"/>
          </a:xfrm>
          <a:prstGeom prst="rect">
            <a:avLst/>
          </a:prstGeom>
          <a:noFill/>
        </p:spPr>
        <p:txBody>
          <a:bodyPr wrap="square" rtlCol="0">
            <a:spAutoFit/>
          </a:bodyPr>
          <a:lstStyle/>
          <a:p>
            <a:r>
              <a:rPr lang="ar-BH" sz="2400" b="1" dirty="0" smtClean="0">
                <a:solidFill>
                  <a:srgbClr val="FF0000"/>
                </a:solidFill>
              </a:rPr>
              <a:t>محفظة تمويلية بمبلغ إجمالي وقدره مليونين دينار بحريني  - المستفيدين 500 إمراءة</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470025"/>
          </a:xfrm>
        </p:spPr>
        <p:txBody>
          <a:bodyPr>
            <a:normAutofit/>
          </a:bodyPr>
          <a:lstStyle/>
          <a:p>
            <a:r>
              <a:rPr lang="ar-BH" sz="6000" dirty="0">
                <a:solidFill>
                  <a:schemeClr val="bg1"/>
                </a:solidFill>
                <a:cs typeface="AGA Furat Regular" pitchFamily="2" charset="-78"/>
              </a:rPr>
              <a:t>مشروع </a:t>
            </a:r>
            <a:r>
              <a:rPr lang="ar-BH" sz="6000" dirty="0" smtClean="0">
                <a:solidFill>
                  <a:schemeClr val="bg1"/>
                </a:solidFill>
                <a:cs typeface="AGA Furat Regular" pitchFamily="2" charset="-78"/>
              </a:rPr>
              <a:t>”توصيل“</a:t>
            </a:r>
            <a:endParaRPr lang="en-US" sz="6000" dirty="0">
              <a:solidFill>
                <a:schemeClr val="bg1"/>
              </a:solidFill>
              <a:cs typeface="AGA Furat Regular" pitchFamily="2" charset="-78"/>
            </a:endParaRPr>
          </a:p>
        </p:txBody>
      </p:sp>
      <p:grpSp>
        <p:nvGrpSpPr>
          <p:cNvPr id="3" name="Group 2"/>
          <p:cNvGrpSpPr/>
          <p:nvPr/>
        </p:nvGrpSpPr>
        <p:grpSpPr>
          <a:xfrm>
            <a:off x="1752600" y="1524000"/>
            <a:ext cx="5791200" cy="4438744"/>
            <a:chOff x="1752600" y="1905000"/>
            <a:chExt cx="5791200" cy="4438744"/>
          </a:xfrm>
        </p:grpSpPr>
        <p:grpSp>
          <p:nvGrpSpPr>
            <p:cNvPr id="9" name="Group 8"/>
            <p:cNvGrpSpPr/>
            <p:nvPr/>
          </p:nvGrpSpPr>
          <p:grpSpPr>
            <a:xfrm>
              <a:off x="1752600" y="1905000"/>
              <a:ext cx="5791200" cy="4438744"/>
              <a:chOff x="2286000" y="2543081"/>
              <a:chExt cx="4495801" cy="3448144"/>
            </a:xfrm>
          </p:grpSpPr>
          <p:pic>
            <p:nvPicPr>
              <p:cNvPr id="4" name="Picture 3" descr="باص.bmp"/>
              <p:cNvPicPr>
                <a:picLocks noChangeAspect="1"/>
              </p:cNvPicPr>
              <p:nvPr/>
            </p:nvPicPr>
            <p:blipFill>
              <a:blip r:embed="rId2" cstate="print"/>
              <a:stretch>
                <a:fillRect/>
              </a:stretch>
            </p:blipFill>
            <p:spPr>
              <a:xfrm>
                <a:off x="2286000" y="2543081"/>
                <a:ext cx="4495800" cy="2181319"/>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2286001" y="4724400"/>
                <a:ext cx="4495800" cy="1266825"/>
              </a:xfrm>
              <a:prstGeom prst="rect">
                <a:avLst/>
              </a:prstGeom>
              <a:noFill/>
              <a:ln w="9525">
                <a:noFill/>
                <a:miter lim="800000"/>
                <a:headEnd/>
                <a:tailEnd/>
              </a:ln>
            </p:spPr>
          </p:pic>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2" y="1958454"/>
              <a:ext cx="5791198" cy="276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76200" y="6172200"/>
            <a:ext cx="8969188" cy="461665"/>
          </a:xfrm>
          <a:prstGeom prst="rect">
            <a:avLst/>
          </a:prstGeom>
          <a:noFill/>
        </p:spPr>
        <p:txBody>
          <a:bodyPr wrap="square" rtlCol="0">
            <a:spAutoFit/>
          </a:bodyPr>
          <a:lstStyle/>
          <a:p>
            <a:r>
              <a:rPr lang="ar-BH" sz="2400" b="1" dirty="0" smtClean="0">
                <a:solidFill>
                  <a:srgbClr val="FF0000"/>
                </a:solidFill>
              </a:rPr>
              <a:t>محفظة تمويلية بمبلغ إجمالي وقدره 400 ألف دينار بحريني  - المستفيدين 80 مستفيده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KW" sz="6000" b="0" i="0" u="none" strike="noStrike" kern="1200" cap="none" spc="0" normalizeH="0" baseline="0" noProof="0" dirty="0" smtClean="0">
                <a:ln>
                  <a:noFill/>
                </a:ln>
                <a:solidFill>
                  <a:schemeClr val="bg1"/>
                </a:solidFill>
                <a:effectLst/>
                <a:uLnTx/>
                <a:uFillTx/>
                <a:latin typeface="Arial" pitchFamily="34" charset="0"/>
                <a:ea typeface="+mj-ea"/>
                <a:cs typeface="AGA Furat Regular" pitchFamily="2" charset="-78"/>
              </a:rPr>
              <a:t>الفلسفة</a:t>
            </a:r>
            <a:endParaRPr kumimoji="0" lang="en-US" sz="6000" b="0" i="0" u="none" strike="noStrike" kern="1200" cap="none" spc="0" normalizeH="0" baseline="0" noProof="0" dirty="0">
              <a:ln>
                <a:noFill/>
              </a:ln>
              <a:solidFill>
                <a:schemeClr val="bg1"/>
              </a:solidFill>
              <a:effectLst/>
              <a:uLnTx/>
              <a:uFillTx/>
              <a:latin typeface="Arial" pitchFamily="34" charset="0"/>
              <a:ea typeface="+mj-ea"/>
              <a:cs typeface="AGA Furat Regular" pitchFamily="2" charset="-78"/>
            </a:endParaRPr>
          </a:p>
        </p:txBody>
      </p:sp>
      <p:graphicFrame>
        <p:nvGraphicFramePr>
          <p:cNvPr id="15" name="Diagram 14"/>
          <p:cNvGraphicFramePr/>
          <p:nvPr>
            <p:extLst>
              <p:ext uri="{D42A27DB-BD31-4B8C-83A1-F6EECF244321}">
                <p14:modId xmlns:p14="http://schemas.microsoft.com/office/powerpoint/2010/main" val="1687491011"/>
              </p:ext>
            </p:extLst>
          </p:nvPr>
        </p:nvGraphicFramePr>
        <p:xfrm>
          <a:off x="152400" y="1676400"/>
          <a:ext cx="8839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http://www.jamaldawood.com/Media/Bahrain%20flag-XL-anim.gif"/>
          <p:cNvPicPr>
            <a:picLocks noChangeAspect="1" noChangeArrowheads="1" noCrop="1"/>
          </p:cNvPicPr>
          <p:nvPr/>
        </p:nvPicPr>
        <p:blipFill>
          <a:blip r:embed="rId7" cstate="print"/>
          <a:srcRect/>
          <a:stretch>
            <a:fillRect/>
          </a:stretch>
        </p:blipFill>
        <p:spPr bwMode="auto">
          <a:xfrm rot="193372">
            <a:off x="263584" y="2845796"/>
            <a:ext cx="1808171" cy="1295400"/>
          </a:xfrm>
          <a:prstGeom prst="rect">
            <a:avLst/>
          </a:prstGeom>
          <a:noFill/>
          <a:scene3d>
            <a:camera prst="isometricOffAxis1Right"/>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KW" sz="6000" dirty="0" smtClean="0">
                <a:solidFill>
                  <a:schemeClr val="bg1"/>
                </a:solidFill>
                <a:cs typeface="AGA Furat Regular" pitchFamily="2" charset="-78"/>
              </a:rPr>
              <a:t>تدشين البنك</a:t>
            </a:r>
            <a:endParaRPr lang="en-US" sz="6000" dirty="0">
              <a:solidFill>
                <a:schemeClr val="bg1"/>
              </a:solidFill>
              <a:cs typeface="AGA Furat Regular" pitchFamily="2" charset="-78"/>
            </a:endParaRPr>
          </a:p>
        </p:txBody>
      </p:sp>
      <p:sp>
        <p:nvSpPr>
          <p:cNvPr id="4" name="Content Placeholder 2"/>
          <p:cNvSpPr txBox="1">
            <a:spLocks/>
          </p:cNvSpPr>
          <p:nvPr/>
        </p:nvSpPr>
        <p:spPr>
          <a:xfrm>
            <a:off x="198240" y="1674912"/>
            <a:ext cx="8640960" cy="2592288"/>
          </a:xfrm>
          <a:prstGeom prst="rect">
            <a:avLst/>
          </a:prstGeom>
        </p:spPr>
        <p:txBody>
          <a:bodyPr vert="horz" lIns="91440" tIns="45720" rIns="91440" bIns="45720" rtlCol="0">
            <a:normAutofit/>
          </a:bodyPr>
          <a:lstStyle/>
          <a:p>
            <a:pPr marL="342900" marR="0" lvl="0" indent="-342900" algn="just" defTabSz="914400" rtl="1" eaLnBrk="1" fontAlgn="auto" latinLnBrk="0" hangingPunct="1">
              <a:lnSpc>
                <a:spcPct val="120000"/>
              </a:lnSpc>
              <a:spcBef>
                <a:spcPct val="20000"/>
              </a:spcBef>
              <a:spcAft>
                <a:spcPts val="0"/>
              </a:spcAft>
              <a:buClrTx/>
              <a:buSzTx/>
              <a:buFont typeface="Wingdings" pitchFamily="2" charset="2"/>
              <a:buChar char="§"/>
              <a:tabLst/>
              <a:defRPr/>
            </a:pPr>
            <a:r>
              <a:rPr kumimoji="0" lang="ar-BH" sz="2500" b="1" i="0" u="none" strike="noStrike" kern="1200" cap="none" spc="0" normalizeH="0" baseline="0" noProof="0" dirty="0" smtClean="0">
                <a:ln>
                  <a:noFill/>
                </a:ln>
                <a:solidFill>
                  <a:schemeClr val="bg1"/>
                </a:solidFill>
                <a:effectLst/>
                <a:uLnTx/>
                <a:uFillTx/>
                <a:latin typeface="Broadway" pitchFamily="82" charset="0"/>
                <a:cs typeface="AGA Furat Regular" pitchFamily="2" charset="-78"/>
              </a:rPr>
              <a:t>دُشن بنك الإبداع بتاريخ </a:t>
            </a:r>
            <a:r>
              <a:rPr kumimoji="0" lang="ar-BH" sz="2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11 </a:t>
            </a:r>
            <a:r>
              <a:rPr kumimoji="0" lang="ar-BH" sz="2500" b="1" i="0" u="none" strike="noStrike" kern="1200" cap="none" spc="0" normalizeH="0" baseline="0" noProof="0" dirty="0" smtClean="0">
                <a:ln>
                  <a:noFill/>
                </a:ln>
                <a:solidFill>
                  <a:schemeClr val="bg1"/>
                </a:solidFill>
                <a:effectLst/>
                <a:uLnTx/>
                <a:uFillTx/>
                <a:latin typeface="Broadway" pitchFamily="82" charset="0"/>
                <a:cs typeface="AGA Furat Regular" pitchFamily="2" charset="-78"/>
              </a:rPr>
              <a:t>فبراير</a:t>
            </a:r>
            <a:r>
              <a:rPr kumimoji="0" lang="ar-BH" sz="2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2009 </a:t>
            </a:r>
            <a:r>
              <a:rPr kumimoji="0" lang="ar-BH" sz="2500" b="1" i="0" u="none" strike="noStrike" kern="1200" cap="none" spc="0" normalizeH="0" baseline="0" noProof="0" dirty="0" smtClean="0">
                <a:ln>
                  <a:noFill/>
                </a:ln>
                <a:solidFill>
                  <a:schemeClr val="bg1"/>
                </a:solidFill>
                <a:effectLst/>
                <a:uLnTx/>
                <a:uFillTx/>
                <a:latin typeface="Broadway" pitchFamily="82" charset="0"/>
                <a:cs typeface="AGA Furat Regular" pitchFamily="2" charset="-78"/>
              </a:rPr>
              <a:t>بمباركة ورعاية كريمة من لدن صاحبة السمو الملكي الأميرة سبيكة بنت إبراهيم آل خليفة رئيسة المجلس الأعلى للمرأة وصاحب السمو الملكي الأمير طلال بن عبدالعزيز آل سعود رئيس برنامج الخليج العربي لدعم منظمات الأمم المتحدة الإنمائية (الأجفند).</a:t>
            </a:r>
            <a:endParaRPr kumimoji="0" lang="en-US" sz="2500" b="1" i="0" u="none" strike="noStrike" kern="1200" cap="none" spc="0" normalizeH="0" baseline="0" noProof="0" dirty="0" smtClean="0">
              <a:ln>
                <a:noFill/>
              </a:ln>
              <a:solidFill>
                <a:schemeClr val="bg1"/>
              </a:solidFill>
              <a:effectLst/>
              <a:uLnTx/>
              <a:uFillTx/>
              <a:latin typeface="Broadway" pitchFamily="82" charset="0"/>
              <a:cs typeface="AGA Furat Regular" pitchFamily="2" charset="-78"/>
            </a:endParaRPr>
          </a:p>
          <a:p>
            <a:pPr marL="342900" marR="0" lvl="0" indent="-342900" algn="just" defTabSz="914400" rtl="1" eaLnBrk="1" fontAlgn="auto" latinLnBrk="0" hangingPunct="1">
              <a:lnSpc>
                <a:spcPct val="120000"/>
              </a:lnSpc>
              <a:spcBef>
                <a:spcPct val="20000"/>
              </a:spcBef>
              <a:spcAft>
                <a:spcPts val="0"/>
              </a:spcAft>
              <a:buClrTx/>
              <a:buSzTx/>
              <a:buFont typeface="Wingdings" pitchFamily="2" charset="2"/>
              <a:buChar char="§"/>
              <a:tabLst/>
              <a:defRPr/>
            </a:pPr>
            <a:endParaRPr kumimoji="0" lang="en-US" sz="4400" b="0" i="0" u="none" strike="noStrike" kern="1200" cap="none" spc="0" normalizeH="0" baseline="0" noProof="0" dirty="0" smtClean="0">
              <a:ln>
                <a:noFill/>
              </a:ln>
              <a:solidFill>
                <a:schemeClr val="accent4">
                  <a:lumMod val="50000"/>
                </a:schemeClr>
              </a:solidFill>
              <a:effectLst/>
              <a:uLnTx/>
              <a:uFillTx/>
              <a:cs typeface="AGA Furat Regular" pitchFamily="2" charset="-78"/>
            </a:endParaRPr>
          </a:p>
          <a:p>
            <a:pPr marL="342900" marR="0" lvl="0" indent="-342900" algn="just" defTabSz="914400" rtl="1" eaLnBrk="1" fontAlgn="auto" latinLnBrk="0" hangingPunct="1">
              <a:lnSpc>
                <a:spcPct val="120000"/>
              </a:lnSpc>
              <a:spcBef>
                <a:spcPct val="20000"/>
              </a:spcBef>
              <a:spcAft>
                <a:spcPts val="0"/>
              </a:spcAft>
              <a:buClrTx/>
              <a:buSzTx/>
              <a:buFont typeface="Wingdings" pitchFamily="2" charset="2"/>
              <a:buChar char="§"/>
              <a:tabLst/>
              <a:defRPr/>
            </a:pPr>
            <a:endParaRPr kumimoji="0" lang="ar-BH" sz="4400" b="0" i="0" u="none" strike="noStrike" kern="1200" cap="none" spc="0" normalizeH="0" baseline="0" noProof="0" dirty="0" smtClean="0">
              <a:ln>
                <a:noFill/>
              </a:ln>
              <a:solidFill>
                <a:schemeClr val="accent4">
                  <a:lumMod val="50000"/>
                </a:schemeClr>
              </a:solidFill>
              <a:effectLst/>
              <a:uLnTx/>
              <a:uFillTx/>
              <a:cs typeface="AGA Furat Regular"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BH" sz="4400" b="0" i="0" u="none" strike="noStrike" kern="1200" cap="none" spc="0" normalizeH="0" baseline="0" noProof="0" dirty="0" smtClean="0">
              <a:ln>
                <a:noFill/>
              </a:ln>
              <a:solidFill>
                <a:schemeClr val="accent4">
                  <a:lumMod val="50000"/>
                </a:schemeClr>
              </a:solidFill>
              <a:effectLst/>
              <a:uLnTx/>
              <a:uFillTx/>
              <a:cs typeface="AGA Furat Regular" pitchFamily="2" charset="-78"/>
            </a:endParaRPr>
          </a:p>
          <a:p>
            <a:pPr marL="342900" marR="0" lvl="0" indent="-342900" algn="r" defTabSz="914400" rtl="1" eaLnBrk="1" fontAlgn="auto" latinLnBrk="0" hangingPunct="1">
              <a:lnSpc>
                <a:spcPct val="120000"/>
              </a:lnSpc>
              <a:spcBef>
                <a:spcPct val="20000"/>
              </a:spcBef>
              <a:spcAft>
                <a:spcPts val="0"/>
              </a:spcAft>
              <a:buClrTx/>
              <a:buSzTx/>
              <a:buFont typeface="Arial" pitchFamily="34" charset="0"/>
              <a:buNone/>
              <a:tabLst/>
              <a:defRPr/>
            </a:pPr>
            <a:endParaRPr kumimoji="0" lang="ar-BH" sz="4400" b="0" i="0" u="none" strike="noStrike" kern="1200" cap="none" spc="0" normalizeH="0" baseline="0" noProof="0" dirty="0" smtClean="0">
              <a:ln>
                <a:noFill/>
              </a:ln>
              <a:solidFill>
                <a:schemeClr val="accent4">
                  <a:lumMod val="50000"/>
                </a:schemeClr>
              </a:solidFill>
              <a:effectLst/>
              <a:uLnTx/>
              <a:uFillTx/>
              <a:cs typeface="AGA Furat Regular" pitchFamily="2" charset="-7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cs typeface="AGA Furat Regular" pitchFamily="2" charset="-78"/>
            </a:endParaRPr>
          </a:p>
        </p:txBody>
      </p:sp>
      <p:pic>
        <p:nvPicPr>
          <p:cNvPr id="5" name="Picture 2"/>
          <p:cNvPicPr>
            <a:picLocks noChangeAspect="1" noChangeArrowheads="1"/>
          </p:cNvPicPr>
          <p:nvPr/>
        </p:nvPicPr>
        <p:blipFill>
          <a:blip r:embed="rId2" cstate="print">
            <a:lum contrast="19000"/>
          </a:blip>
          <a:srcRect/>
          <a:stretch>
            <a:fillRect/>
          </a:stretch>
        </p:blipFill>
        <p:spPr bwMode="auto">
          <a:xfrm>
            <a:off x="1645389" y="4038600"/>
            <a:ext cx="6203211" cy="2336973"/>
          </a:xfrm>
          <a:prstGeom prst="rect">
            <a:avLst/>
          </a:prstGeom>
          <a:noFill/>
          <a:ln w="9525">
            <a:noFill/>
            <a:miter lim="800000"/>
            <a:headEnd/>
            <a:tailEnd/>
          </a:ln>
          <a:effectLst>
            <a:outerShdw blurRad="50800" dist="38100" dir="13500000" algn="br"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KW" sz="6000" dirty="0" smtClean="0">
                <a:solidFill>
                  <a:schemeClr val="bg1"/>
                </a:solidFill>
                <a:cs typeface="AGA Furat Regular" pitchFamily="2" charset="-78"/>
              </a:rPr>
              <a:t>المؤسسين</a:t>
            </a:r>
            <a:endParaRPr lang="en-US" sz="6000" dirty="0">
              <a:solidFill>
                <a:schemeClr val="bg1"/>
              </a:solidFill>
              <a:cs typeface="AGA Furat Regular" pitchFamily="2" charset="-78"/>
            </a:endParaRPr>
          </a:p>
        </p:txBody>
      </p:sp>
      <p:graphicFrame>
        <p:nvGraphicFramePr>
          <p:cNvPr id="9" name="Chart 8"/>
          <p:cNvGraphicFramePr/>
          <p:nvPr/>
        </p:nvGraphicFramePr>
        <p:xfrm>
          <a:off x="611560" y="1178242"/>
          <a:ext cx="80772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KW" sz="6000" dirty="0" smtClean="0">
                <a:solidFill>
                  <a:schemeClr val="bg1">
                    <a:lumMod val="95000"/>
                  </a:schemeClr>
                </a:solidFill>
                <a:cs typeface="AGA Furat Regular" pitchFamily="2" charset="-78"/>
              </a:rPr>
              <a:t>مجلس الإدارة</a:t>
            </a:r>
            <a:endParaRPr lang="en-US" sz="6000" dirty="0">
              <a:solidFill>
                <a:schemeClr val="bg1">
                  <a:lumMod val="95000"/>
                </a:schemeClr>
              </a:solidFill>
              <a:cs typeface="AGA Furat Regular" pitchFamily="2" charset="-78"/>
            </a:endParaRPr>
          </a:p>
        </p:txBody>
      </p:sp>
      <p:pic>
        <p:nvPicPr>
          <p:cNvPr id="4" name="Picture 2"/>
          <p:cNvPicPr>
            <a:picLocks noChangeAspect="1" noChangeArrowheads="1"/>
          </p:cNvPicPr>
          <p:nvPr/>
        </p:nvPicPr>
        <p:blipFill>
          <a:blip r:embed="rId2" cstate="print">
            <a:lum contrast="34000"/>
          </a:blip>
          <a:srcRect/>
          <a:stretch>
            <a:fillRect/>
          </a:stretch>
        </p:blipFill>
        <p:spPr bwMode="auto">
          <a:xfrm>
            <a:off x="7696200" y="1524000"/>
            <a:ext cx="838200" cy="1066800"/>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3" cstate="print">
            <a:lum contrast="16000"/>
          </a:blip>
          <a:srcRect/>
          <a:stretch>
            <a:fillRect/>
          </a:stretch>
        </p:blipFill>
        <p:spPr bwMode="auto">
          <a:xfrm>
            <a:off x="228600" y="2133600"/>
            <a:ext cx="792099" cy="1066800"/>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4" cstate="print">
            <a:lum bright="4000" contrast="14000"/>
          </a:blip>
          <a:srcRect/>
          <a:stretch>
            <a:fillRect/>
          </a:stretch>
        </p:blipFill>
        <p:spPr bwMode="auto">
          <a:xfrm>
            <a:off x="7696200" y="2895600"/>
            <a:ext cx="838200" cy="1066800"/>
          </a:xfrm>
          <a:prstGeom prst="rect">
            <a:avLst/>
          </a:prstGeom>
          <a:noFill/>
          <a:ln w="9525">
            <a:solidFill>
              <a:schemeClr val="tx1"/>
            </a:solidFill>
            <a:miter lim="800000"/>
            <a:headEnd/>
            <a:tailEnd/>
          </a:ln>
        </p:spPr>
      </p:pic>
      <p:pic>
        <p:nvPicPr>
          <p:cNvPr id="8" name="Picture 6"/>
          <p:cNvPicPr>
            <a:picLocks noChangeAspect="1" noChangeArrowheads="1"/>
          </p:cNvPicPr>
          <p:nvPr/>
        </p:nvPicPr>
        <p:blipFill>
          <a:blip r:embed="rId5" cstate="print">
            <a:lum contrast="16000"/>
          </a:blip>
          <a:srcRect/>
          <a:stretch>
            <a:fillRect/>
          </a:stretch>
        </p:blipFill>
        <p:spPr bwMode="auto">
          <a:xfrm>
            <a:off x="7696200" y="5638800"/>
            <a:ext cx="838200" cy="1066800"/>
          </a:xfrm>
          <a:prstGeom prst="rect">
            <a:avLst/>
          </a:prstGeom>
          <a:noFill/>
          <a:ln w="9525">
            <a:solidFill>
              <a:schemeClr val="tx1"/>
            </a:solidFill>
            <a:miter lim="800000"/>
            <a:headEnd/>
            <a:tailEnd/>
          </a:ln>
        </p:spPr>
      </p:pic>
      <p:pic>
        <p:nvPicPr>
          <p:cNvPr id="9" name="Picture 8"/>
          <p:cNvPicPr>
            <a:picLocks noChangeAspect="1" noChangeArrowheads="1"/>
          </p:cNvPicPr>
          <p:nvPr/>
        </p:nvPicPr>
        <p:blipFill>
          <a:blip r:embed="rId6" cstate="print">
            <a:lum contrast="30000"/>
          </a:blip>
          <a:srcRect/>
          <a:stretch>
            <a:fillRect/>
          </a:stretch>
        </p:blipFill>
        <p:spPr bwMode="auto">
          <a:xfrm>
            <a:off x="7696200" y="4191000"/>
            <a:ext cx="838200" cy="1066800"/>
          </a:xfrm>
          <a:prstGeom prst="rect">
            <a:avLst/>
          </a:prstGeom>
          <a:noFill/>
          <a:ln w="9525">
            <a:solidFill>
              <a:schemeClr val="tx1"/>
            </a:solidFill>
            <a:miter lim="800000"/>
            <a:headEnd/>
            <a:tailEnd/>
          </a:ln>
        </p:spPr>
      </p:pic>
      <p:sp>
        <p:nvSpPr>
          <p:cNvPr id="10" name="Rectangle 9"/>
          <p:cNvSpPr/>
          <p:nvPr/>
        </p:nvSpPr>
        <p:spPr>
          <a:xfrm>
            <a:off x="1143000" y="2514600"/>
            <a:ext cx="3200400" cy="609600"/>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r>
              <a:rPr lang="ar-BH" b="1" dirty="0" smtClean="0">
                <a:solidFill>
                  <a:schemeClr val="accent4">
                    <a:lumMod val="50000"/>
                  </a:schemeClr>
                </a:solidFill>
                <a:cs typeface="AGA Furat Regular" pitchFamily="2" charset="-78"/>
              </a:rPr>
              <a:t>السيدة منى المؤيد </a:t>
            </a:r>
            <a:endParaRPr lang="ar-KW" b="1" dirty="0" smtClean="0">
              <a:solidFill>
                <a:schemeClr val="accent4">
                  <a:lumMod val="50000"/>
                </a:schemeClr>
              </a:solidFill>
              <a:cs typeface="AGA Furat Regular" pitchFamily="2" charset="-78"/>
            </a:endParaRPr>
          </a:p>
          <a:p>
            <a:pPr marL="609600" indent="-609600" algn="ctr" rtl="1"/>
            <a:r>
              <a:rPr lang="ar-BH" b="1" dirty="0" smtClean="0">
                <a:solidFill>
                  <a:schemeClr val="accent4">
                    <a:lumMod val="50000"/>
                  </a:schemeClr>
                </a:solidFill>
                <a:cs typeface="AGA Furat Regular" pitchFamily="2" charset="-78"/>
              </a:rPr>
              <a:t>نائب رئيس مجلس الإدارة</a:t>
            </a:r>
            <a:endParaRPr lang="ar-BH" b="1" dirty="0">
              <a:solidFill>
                <a:schemeClr val="accent4">
                  <a:lumMod val="50000"/>
                </a:schemeClr>
              </a:solidFill>
              <a:cs typeface="AGA Furat Regular" pitchFamily="2" charset="-78"/>
            </a:endParaRPr>
          </a:p>
        </p:txBody>
      </p:sp>
      <p:sp>
        <p:nvSpPr>
          <p:cNvPr id="11" name="Rectangle 10"/>
          <p:cNvSpPr/>
          <p:nvPr/>
        </p:nvSpPr>
        <p:spPr>
          <a:xfrm>
            <a:off x="1143000" y="3810000"/>
            <a:ext cx="3200400" cy="609600"/>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12" name="Rectangle 11"/>
          <p:cNvSpPr/>
          <p:nvPr/>
        </p:nvSpPr>
        <p:spPr>
          <a:xfrm>
            <a:off x="1259823" y="3810000"/>
            <a:ext cx="2854977" cy="646331"/>
          </a:xfrm>
          <a:prstGeom prst="rect">
            <a:avLst/>
          </a:prstGeom>
        </p:spPr>
        <p:txBody>
          <a:bodyPr wrap="square">
            <a:spAutoFit/>
          </a:bodyPr>
          <a:lstStyle/>
          <a:p>
            <a:pPr marL="609600" indent="-609600" algn="ctr" rtl="1"/>
            <a:r>
              <a:rPr lang="ar-BH" b="1" dirty="0" smtClean="0">
                <a:solidFill>
                  <a:schemeClr val="accent4">
                    <a:lumMod val="50000"/>
                  </a:schemeClr>
                </a:solidFill>
                <a:cs typeface="AGA Furat Regular" pitchFamily="2" charset="-78"/>
              </a:rPr>
              <a:t>السيدة صباح المؤيد</a:t>
            </a:r>
            <a:endParaRPr lang="ar-KW" b="1" dirty="0" smtClean="0">
              <a:solidFill>
                <a:schemeClr val="accent4">
                  <a:lumMod val="50000"/>
                </a:schemeClr>
              </a:solidFill>
              <a:cs typeface="AGA Furat Regular" pitchFamily="2" charset="-78"/>
            </a:endParaRPr>
          </a:p>
          <a:p>
            <a:pPr marL="609600" indent="-609600" algn="ctr" rtl="1"/>
            <a:r>
              <a:rPr lang="ar-BH" b="1" dirty="0" smtClean="0">
                <a:solidFill>
                  <a:schemeClr val="accent4">
                    <a:lumMod val="50000"/>
                  </a:schemeClr>
                </a:solidFill>
                <a:cs typeface="AGA Furat Regular" pitchFamily="2" charset="-78"/>
              </a:rPr>
              <a:t>ممثلة بنك الإسكان                                            </a:t>
            </a:r>
            <a:endParaRPr lang="ar-BH" b="1" dirty="0">
              <a:solidFill>
                <a:schemeClr val="accent4">
                  <a:lumMod val="50000"/>
                </a:schemeClr>
              </a:solidFill>
              <a:cs typeface="AGA Furat Regular" pitchFamily="2" charset="-78"/>
            </a:endParaRPr>
          </a:p>
        </p:txBody>
      </p:sp>
      <p:sp>
        <p:nvSpPr>
          <p:cNvPr id="13" name="Rectangle 12"/>
          <p:cNvSpPr/>
          <p:nvPr/>
        </p:nvSpPr>
        <p:spPr>
          <a:xfrm rot="10800000">
            <a:off x="4419600" y="1828801"/>
            <a:ext cx="3200400" cy="609600"/>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14" name="Rectangle 13"/>
          <p:cNvSpPr/>
          <p:nvPr/>
        </p:nvSpPr>
        <p:spPr>
          <a:xfrm rot="10800000">
            <a:off x="4419601" y="3124200"/>
            <a:ext cx="3200400" cy="609600"/>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15" name="Rectangle 14"/>
          <p:cNvSpPr/>
          <p:nvPr/>
        </p:nvSpPr>
        <p:spPr>
          <a:xfrm rot="10800000">
            <a:off x="4419600" y="4495800"/>
            <a:ext cx="3200400" cy="609600"/>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16" name="Rectangle 15"/>
          <p:cNvSpPr/>
          <p:nvPr/>
        </p:nvSpPr>
        <p:spPr>
          <a:xfrm>
            <a:off x="4343400" y="1828801"/>
            <a:ext cx="3200400" cy="646331"/>
          </a:xfrm>
          <a:prstGeom prst="rect">
            <a:avLst/>
          </a:prstGeom>
        </p:spPr>
        <p:txBody>
          <a:bodyPr wrap="square">
            <a:spAutoFit/>
          </a:bodyPr>
          <a:lstStyle/>
          <a:p>
            <a:pPr marL="609600" indent="-609600" algn="just" rtl="1"/>
            <a:r>
              <a:rPr lang="ar-BH" b="1" dirty="0" smtClean="0">
                <a:solidFill>
                  <a:schemeClr val="accent4">
                    <a:lumMod val="50000"/>
                  </a:schemeClr>
                </a:solidFill>
                <a:cs typeface="AGA Furat Regular" pitchFamily="2" charset="-78"/>
              </a:rPr>
              <a:t>معالي الشيخ إبراهيم بن خليفة آل خليفة</a:t>
            </a:r>
            <a:r>
              <a:rPr lang="en-US" b="1" dirty="0" smtClean="0">
                <a:solidFill>
                  <a:schemeClr val="accent4">
                    <a:lumMod val="50000"/>
                  </a:schemeClr>
                </a:solidFill>
                <a:cs typeface="AGA Furat Regular" pitchFamily="2" charset="-78"/>
              </a:rPr>
              <a:t> </a:t>
            </a:r>
            <a:r>
              <a:rPr lang="ar-BH" b="1" dirty="0" smtClean="0">
                <a:solidFill>
                  <a:schemeClr val="accent4">
                    <a:lumMod val="50000"/>
                  </a:schemeClr>
                </a:solidFill>
                <a:cs typeface="AGA Furat Regular" pitchFamily="2" charset="-78"/>
              </a:rPr>
              <a:t>رئيس مجلس الإدارة</a:t>
            </a:r>
            <a:endParaRPr lang="ar-BH" b="1" dirty="0">
              <a:solidFill>
                <a:schemeClr val="accent4">
                  <a:lumMod val="50000"/>
                </a:schemeClr>
              </a:solidFill>
              <a:cs typeface="AGA Furat Regular" pitchFamily="2" charset="-78"/>
            </a:endParaRPr>
          </a:p>
        </p:txBody>
      </p:sp>
      <p:sp>
        <p:nvSpPr>
          <p:cNvPr id="17" name="Rectangle 16"/>
          <p:cNvSpPr/>
          <p:nvPr/>
        </p:nvSpPr>
        <p:spPr>
          <a:xfrm>
            <a:off x="4800602" y="3124200"/>
            <a:ext cx="2590800" cy="646331"/>
          </a:xfrm>
          <a:prstGeom prst="rect">
            <a:avLst/>
          </a:prstGeom>
        </p:spPr>
        <p:txBody>
          <a:bodyPr wrap="square">
            <a:spAutoFit/>
          </a:bodyPr>
          <a:lstStyle/>
          <a:p>
            <a:pPr algn="ctr"/>
            <a:r>
              <a:rPr lang="ar-BH" b="1" dirty="0" smtClean="0">
                <a:solidFill>
                  <a:schemeClr val="accent4">
                    <a:lumMod val="50000"/>
                  </a:schemeClr>
                </a:solidFill>
                <a:cs typeface="AGA Furat Regular" pitchFamily="2" charset="-78"/>
              </a:rPr>
              <a:t>السيد ناصر القحطاني </a:t>
            </a:r>
            <a:endParaRPr lang="ar-KW" b="1" dirty="0" smtClean="0">
              <a:solidFill>
                <a:schemeClr val="accent4">
                  <a:lumMod val="50000"/>
                </a:schemeClr>
              </a:solidFill>
              <a:cs typeface="AGA Furat Regular" pitchFamily="2" charset="-78"/>
            </a:endParaRPr>
          </a:p>
          <a:p>
            <a:pPr algn="ctr"/>
            <a:r>
              <a:rPr lang="ar-BH" b="1" dirty="0" smtClean="0">
                <a:solidFill>
                  <a:schemeClr val="accent4">
                    <a:lumMod val="50000"/>
                  </a:schemeClr>
                </a:solidFill>
                <a:cs typeface="AGA Furat Regular" pitchFamily="2" charset="-78"/>
              </a:rPr>
              <a:t>ممثل الأجفند</a:t>
            </a:r>
            <a:endParaRPr lang="en-US" b="1" dirty="0">
              <a:cs typeface="AGA Furat Regular" pitchFamily="2" charset="-78"/>
            </a:endParaRPr>
          </a:p>
        </p:txBody>
      </p:sp>
      <p:sp>
        <p:nvSpPr>
          <p:cNvPr id="18" name="Rectangle 17"/>
          <p:cNvSpPr/>
          <p:nvPr/>
        </p:nvSpPr>
        <p:spPr>
          <a:xfrm>
            <a:off x="5179451" y="4583668"/>
            <a:ext cx="1830949" cy="369332"/>
          </a:xfrm>
          <a:prstGeom prst="rect">
            <a:avLst/>
          </a:prstGeom>
        </p:spPr>
        <p:txBody>
          <a:bodyPr wrap="none">
            <a:spAutoFit/>
          </a:bodyPr>
          <a:lstStyle/>
          <a:p>
            <a:pPr marL="609600" indent="-609600" algn="r" rtl="1"/>
            <a:r>
              <a:rPr lang="ar-BH" b="1" dirty="0" smtClean="0">
                <a:solidFill>
                  <a:schemeClr val="accent4">
                    <a:lumMod val="50000"/>
                  </a:schemeClr>
                </a:solidFill>
                <a:cs typeface="AGA Furat Regular" pitchFamily="2" charset="-78"/>
              </a:rPr>
              <a:t>السيد خالد محمد كانو </a:t>
            </a:r>
            <a:endParaRPr lang="ar-BH" b="1" dirty="0">
              <a:solidFill>
                <a:schemeClr val="accent4">
                  <a:lumMod val="50000"/>
                </a:schemeClr>
              </a:solidFill>
              <a:cs typeface="AGA Furat Regular" pitchFamily="2" charset="-78"/>
            </a:endParaRPr>
          </a:p>
        </p:txBody>
      </p:sp>
      <p:sp>
        <p:nvSpPr>
          <p:cNvPr id="20" name="Rectangle 19"/>
          <p:cNvSpPr/>
          <p:nvPr/>
        </p:nvSpPr>
        <p:spPr>
          <a:xfrm rot="10800000">
            <a:off x="1143000" y="5238750"/>
            <a:ext cx="3200400" cy="609600"/>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21" name="Rectangle 20"/>
          <p:cNvSpPr/>
          <p:nvPr/>
        </p:nvSpPr>
        <p:spPr>
          <a:xfrm>
            <a:off x="1464486" y="5314950"/>
            <a:ext cx="2345514" cy="369332"/>
          </a:xfrm>
          <a:prstGeom prst="rect">
            <a:avLst/>
          </a:prstGeom>
        </p:spPr>
        <p:txBody>
          <a:bodyPr wrap="none">
            <a:spAutoFit/>
          </a:bodyPr>
          <a:lstStyle/>
          <a:p>
            <a:pPr marL="609600" indent="-609600" algn="r" rtl="1"/>
            <a:r>
              <a:rPr lang="ar-BH" b="1" dirty="0" smtClean="0">
                <a:solidFill>
                  <a:schemeClr val="accent4">
                    <a:lumMod val="50000"/>
                  </a:schemeClr>
                </a:solidFill>
                <a:cs typeface="AGA Furat Regular" pitchFamily="2" charset="-78"/>
              </a:rPr>
              <a:t>السيد عبد الحميد محمد ديواني </a:t>
            </a:r>
            <a:endParaRPr lang="ar-BH" b="1" dirty="0">
              <a:solidFill>
                <a:schemeClr val="accent4">
                  <a:lumMod val="50000"/>
                </a:schemeClr>
              </a:solidFill>
              <a:cs typeface="AGA Furat Regular" pitchFamily="2" charset="-78"/>
            </a:endParaRPr>
          </a:p>
        </p:txBody>
      </p:sp>
      <p:sp>
        <p:nvSpPr>
          <p:cNvPr id="22" name="Rectangle 21"/>
          <p:cNvSpPr/>
          <p:nvPr/>
        </p:nvSpPr>
        <p:spPr>
          <a:xfrm>
            <a:off x="4419600" y="5943600"/>
            <a:ext cx="3200400" cy="609600"/>
          </a:xfrm>
          <a:prstGeom prst="rect">
            <a:avLst/>
          </a:prstGeom>
          <a:gradFill flip="none" rotWithShape="1">
            <a:gsLst>
              <a:gs pos="0">
                <a:srgbClr val="F8E8A2"/>
              </a:gs>
              <a:gs pos="50000">
                <a:schemeClr val="accent1">
                  <a:tint val="44500"/>
                  <a:satMod val="160000"/>
                </a:schemeClr>
              </a:gs>
              <a:gs pos="100000">
                <a:schemeClr val="accent1">
                  <a:tint val="23500"/>
                  <a:satMod val="160000"/>
                </a:schemeClr>
              </a:gs>
            </a:gsLst>
            <a:lin ang="13800000" scaled="0"/>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rtl="1"/>
            <a:endParaRPr lang="ar-BH" b="1" dirty="0">
              <a:solidFill>
                <a:schemeClr val="accent4">
                  <a:lumMod val="50000"/>
                </a:schemeClr>
              </a:solidFill>
              <a:cs typeface="AGA Furat Regular" pitchFamily="2" charset="-78"/>
            </a:endParaRPr>
          </a:p>
        </p:txBody>
      </p:sp>
      <p:sp>
        <p:nvSpPr>
          <p:cNvPr id="23" name="Rectangle 22"/>
          <p:cNvSpPr/>
          <p:nvPr/>
        </p:nvSpPr>
        <p:spPr>
          <a:xfrm>
            <a:off x="5083269" y="5943600"/>
            <a:ext cx="1927131" cy="646331"/>
          </a:xfrm>
          <a:prstGeom prst="rect">
            <a:avLst/>
          </a:prstGeom>
        </p:spPr>
        <p:txBody>
          <a:bodyPr wrap="none">
            <a:spAutoFit/>
          </a:bodyPr>
          <a:lstStyle/>
          <a:p>
            <a:pPr algn="ctr"/>
            <a:r>
              <a:rPr lang="ar-BH" b="1" dirty="0" smtClean="0">
                <a:solidFill>
                  <a:schemeClr val="accent4">
                    <a:lumMod val="50000"/>
                  </a:schemeClr>
                </a:solidFill>
                <a:cs typeface="AGA Furat Regular" pitchFamily="2" charset="-78"/>
              </a:rPr>
              <a:t>السيد عدنان البلوشي </a:t>
            </a:r>
            <a:endParaRPr lang="ar-KW" b="1" dirty="0" smtClean="0">
              <a:solidFill>
                <a:schemeClr val="accent4">
                  <a:lumMod val="50000"/>
                </a:schemeClr>
              </a:solidFill>
              <a:cs typeface="AGA Furat Regular" pitchFamily="2" charset="-78"/>
            </a:endParaRPr>
          </a:p>
          <a:p>
            <a:pPr algn="ctr"/>
            <a:r>
              <a:rPr lang="ar-BH" b="1" dirty="0" smtClean="0">
                <a:solidFill>
                  <a:schemeClr val="accent4">
                    <a:lumMod val="50000"/>
                  </a:schemeClr>
                </a:solidFill>
                <a:cs typeface="AGA Furat Regular" pitchFamily="2" charset="-78"/>
              </a:rPr>
              <a:t>ممثل بنك البحرين للتنمية</a:t>
            </a:r>
            <a:endParaRPr lang="en-US" b="1" dirty="0">
              <a:cs typeface="AGA Furat Regular" pitchFamily="2" charset="-78"/>
            </a:endParaRPr>
          </a:p>
        </p:txBody>
      </p:sp>
      <p:pic>
        <p:nvPicPr>
          <p:cNvPr id="1026" name="Picture 2"/>
          <p:cNvPicPr>
            <a:picLocks noChangeAspect="1" noChangeArrowheads="1"/>
          </p:cNvPicPr>
          <p:nvPr/>
        </p:nvPicPr>
        <p:blipFill>
          <a:blip r:embed="rId7" cstate="print"/>
          <a:srcRect/>
          <a:stretch>
            <a:fillRect/>
          </a:stretch>
        </p:blipFill>
        <p:spPr bwMode="auto">
          <a:xfrm>
            <a:off x="228600" y="5086350"/>
            <a:ext cx="838200" cy="1009650"/>
          </a:xfrm>
          <a:prstGeom prst="rect">
            <a:avLst/>
          </a:prstGeom>
          <a:noFill/>
          <a:ln w="9525">
            <a:solidFill>
              <a:schemeClr val="tx1"/>
            </a:solidFill>
            <a:miter lim="800000"/>
            <a:headEnd/>
            <a:tailEnd/>
          </a:ln>
        </p:spPr>
      </p:pic>
      <p:pic>
        <p:nvPicPr>
          <p:cNvPr id="24" name="Picture 23" descr="صباح المؤيد.jpg"/>
          <p:cNvPicPr>
            <a:picLocks noChangeAspect="1"/>
          </p:cNvPicPr>
          <p:nvPr/>
        </p:nvPicPr>
        <p:blipFill>
          <a:blip r:embed="rId8" cstate="print"/>
          <a:stretch>
            <a:fillRect/>
          </a:stretch>
        </p:blipFill>
        <p:spPr>
          <a:xfrm>
            <a:off x="228600" y="3505200"/>
            <a:ext cx="796119" cy="1066800"/>
          </a:xfrm>
          <a:prstGeom prst="rect">
            <a:avLst/>
          </a:prstGeom>
        </p:spPr>
      </p:pic>
    </p:spTree>
    <p:extLst>
      <p:ext uri="{BB962C8B-B14F-4D97-AF65-F5344CB8AC3E}">
        <p14:creationId xmlns:p14="http://schemas.microsoft.com/office/powerpoint/2010/main" val="684556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52127"/>
            <a:ext cx="2006240" cy="274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70056"/>
            <a:ext cx="1958671" cy="275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005915"/>
            <a:ext cx="2109106" cy="272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p:txBody>
          <a:bodyPr>
            <a:normAutofit/>
          </a:bodyPr>
          <a:lstStyle/>
          <a:p>
            <a:r>
              <a:rPr lang="ar-BH" sz="6000" dirty="0" smtClean="0">
                <a:solidFill>
                  <a:schemeClr val="bg1"/>
                </a:solidFill>
                <a:cs typeface="AGA Furat Regular" pitchFamily="2" charset="-78"/>
              </a:rPr>
              <a:t>هيئة الرقابة الشرعية</a:t>
            </a:r>
            <a:endParaRPr lang="en-US" sz="6000" dirty="0">
              <a:solidFill>
                <a:schemeClr val="bg1"/>
              </a:solidFill>
              <a:cs typeface="AGA Furat Regular" pitchFamily="2" charset="-78"/>
            </a:endParaRPr>
          </a:p>
        </p:txBody>
      </p:sp>
      <p:sp>
        <p:nvSpPr>
          <p:cNvPr id="5" name="TextBox 4"/>
          <p:cNvSpPr txBox="1"/>
          <p:nvPr/>
        </p:nvSpPr>
        <p:spPr>
          <a:xfrm>
            <a:off x="381000" y="5040868"/>
            <a:ext cx="2819400" cy="369332"/>
          </a:xfrm>
          <a:prstGeom prst="rect">
            <a:avLst/>
          </a:prstGeom>
          <a:noFill/>
        </p:spPr>
        <p:txBody>
          <a:bodyPr wrap="square" rtlCol="0">
            <a:spAutoFit/>
          </a:bodyPr>
          <a:lstStyle/>
          <a:p>
            <a:r>
              <a:rPr lang="ar-BH" b="1" dirty="0">
                <a:solidFill>
                  <a:schemeClr val="bg1"/>
                </a:solidFill>
                <a:cs typeface="AGA Furat Regular" pitchFamily="2" charset="-78"/>
              </a:rPr>
              <a:t>فضيلة الشيخ عبدالمحسن العصفور</a:t>
            </a:r>
            <a:endParaRPr lang="en-US" b="1" dirty="0">
              <a:solidFill>
                <a:schemeClr val="bg1"/>
              </a:solidFill>
              <a:cs typeface="AGA Furat Regular" pitchFamily="2" charset="-78"/>
            </a:endParaRPr>
          </a:p>
        </p:txBody>
      </p:sp>
      <p:sp>
        <p:nvSpPr>
          <p:cNvPr id="13" name="TextBox 12"/>
          <p:cNvSpPr txBox="1"/>
          <p:nvPr/>
        </p:nvSpPr>
        <p:spPr>
          <a:xfrm>
            <a:off x="3226253" y="5048019"/>
            <a:ext cx="2819400" cy="369332"/>
          </a:xfrm>
          <a:prstGeom prst="rect">
            <a:avLst/>
          </a:prstGeom>
          <a:noFill/>
        </p:spPr>
        <p:txBody>
          <a:bodyPr wrap="square" rtlCol="0">
            <a:spAutoFit/>
          </a:bodyPr>
          <a:lstStyle/>
          <a:p>
            <a:r>
              <a:rPr lang="ar-BH" b="1" dirty="0">
                <a:solidFill>
                  <a:schemeClr val="bg1"/>
                </a:solidFill>
                <a:cs typeface="AGA Furat Regular" pitchFamily="2" charset="-78"/>
              </a:rPr>
              <a:t>فضيلة الشيخ أسامة بحر      </a:t>
            </a:r>
            <a:endParaRPr lang="en-US" b="1" dirty="0">
              <a:solidFill>
                <a:schemeClr val="bg1"/>
              </a:solidFill>
              <a:cs typeface="AGA Furat Regular" pitchFamily="2" charset="-78"/>
            </a:endParaRPr>
          </a:p>
        </p:txBody>
      </p:sp>
      <p:sp>
        <p:nvSpPr>
          <p:cNvPr id="14" name="TextBox 13"/>
          <p:cNvSpPr txBox="1"/>
          <p:nvPr/>
        </p:nvSpPr>
        <p:spPr>
          <a:xfrm>
            <a:off x="6045653" y="5048019"/>
            <a:ext cx="3174547" cy="369332"/>
          </a:xfrm>
          <a:prstGeom prst="rect">
            <a:avLst/>
          </a:prstGeom>
          <a:noFill/>
        </p:spPr>
        <p:txBody>
          <a:bodyPr wrap="square" rtlCol="0">
            <a:spAutoFit/>
          </a:bodyPr>
          <a:lstStyle/>
          <a:p>
            <a:r>
              <a:rPr lang="ar-BH" b="1" dirty="0">
                <a:solidFill>
                  <a:schemeClr val="bg1"/>
                </a:solidFill>
                <a:cs typeface="AGA Furat Regular" pitchFamily="2" charset="-78"/>
              </a:rPr>
              <a:t>فضيلة الشيخ عبدالناصر عمر آل محمود</a:t>
            </a:r>
            <a:endParaRPr lang="en-US" b="1" dirty="0">
              <a:solidFill>
                <a:schemeClr val="bg1"/>
              </a:solidFill>
              <a:cs typeface="AGA Furat Regular" pitchFamily="2" charset="-78"/>
            </a:endParaRPr>
          </a:p>
        </p:txBody>
      </p:sp>
    </p:spTree>
    <p:extLst>
      <p:ext uri="{BB962C8B-B14F-4D97-AF65-F5344CB8AC3E}">
        <p14:creationId xmlns:p14="http://schemas.microsoft.com/office/powerpoint/2010/main" val="3386091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KW" sz="6000" dirty="0" smtClean="0">
                <a:solidFill>
                  <a:schemeClr val="bg1"/>
                </a:solidFill>
                <a:cs typeface="AGA Furat Regular" pitchFamily="2" charset="-78"/>
              </a:rPr>
              <a:t>الرؤية</a:t>
            </a:r>
            <a:endParaRPr lang="en-US" sz="6000" dirty="0">
              <a:solidFill>
                <a:schemeClr val="bg1"/>
              </a:solidFill>
              <a:cs typeface="AGA Furat Regular" pitchFamily="2" charset="-78"/>
            </a:endParaRPr>
          </a:p>
        </p:txBody>
      </p:sp>
      <p:sp>
        <p:nvSpPr>
          <p:cNvPr id="4" name="Content Placeholder 3"/>
          <p:cNvSpPr>
            <a:spLocks noGrp="1"/>
          </p:cNvSpPr>
          <p:nvPr>
            <p:ph idx="1"/>
          </p:nvPr>
        </p:nvSpPr>
        <p:spPr>
          <a:xfrm>
            <a:off x="152400" y="2057401"/>
            <a:ext cx="8596064" cy="4648200"/>
          </a:xfrm>
        </p:spPr>
        <p:txBody>
          <a:bodyPr/>
          <a:lstStyle/>
          <a:p>
            <a:pPr lvl="0" algn="ctr">
              <a:buNone/>
              <a:defRPr/>
            </a:pPr>
            <a:endParaRPr lang="ar-BH" sz="3600" b="1" dirty="0" smtClean="0">
              <a:solidFill>
                <a:schemeClr val="bg1"/>
              </a:solidFill>
              <a:latin typeface="Arial" charset="0"/>
              <a:cs typeface="AGA Furat Regular" pitchFamily="2" charset="-78"/>
            </a:endParaRPr>
          </a:p>
          <a:p>
            <a:pPr lvl="0" algn="ctr">
              <a:buNone/>
              <a:defRPr/>
            </a:pPr>
            <a:r>
              <a:rPr lang="ar-BH" sz="5000" dirty="0">
                <a:solidFill>
                  <a:schemeClr val="bg1"/>
                </a:solidFill>
                <a:cs typeface="AGA Furat Regular" pitchFamily="2" charset="-78"/>
              </a:rPr>
              <a:t>خدمة مصرفية خاصة ومميزة </a:t>
            </a:r>
            <a:r>
              <a:rPr lang="ar-BH" sz="5000" dirty="0" smtClean="0">
                <a:solidFill>
                  <a:schemeClr val="bg1"/>
                </a:solidFill>
                <a:cs typeface="AGA Furat Regular" pitchFamily="2" charset="-78"/>
              </a:rPr>
              <a:t>للمساهمة</a:t>
            </a:r>
            <a:r>
              <a:rPr lang="en-US" sz="5000" dirty="0" smtClean="0">
                <a:solidFill>
                  <a:schemeClr val="bg1"/>
                </a:solidFill>
                <a:cs typeface="AGA Furat Regular" pitchFamily="2" charset="-78"/>
              </a:rPr>
              <a:t> </a:t>
            </a:r>
            <a:r>
              <a:rPr lang="ar-BH" sz="5000" dirty="0" smtClean="0">
                <a:solidFill>
                  <a:schemeClr val="bg1"/>
                </a:solidFill>
                <a:cs typeface="AGA Furat Regular" pitchFamily="2" charset="-78"/>
              </a:rPr>
              <a:t>في توسيع </a:t>
            </a:r>
            <a:r>
              <a:rPr lang="ar-BH" sz="5000" dirty="0">
                <a:solidFill>
                  <a:schemeClr val="bg1"/>
                </a:solidFill>
                <a:cs typeface="AGA Furat Regular" pitchFamily="2" charset="-78"/>
              </a:rPr>
              <a:t>الطبقة الوسطى في مملكة البحرين</a:t>
            </a:r>
          </a:p>
          <a:p>
            <a:pPr>
              <a:buNone/>
            </a:pPr>
            <a:endParaRPr lang="en-US" dirty="0">
              <a:solidFill>
                <a:schemeClr val="bg1"/>
              </a:solidFill>
              <a:cs typeface="AGA Furat Regula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KW" sz="6000" dirty="0" smtClean="0">
                <a:solidFill>
                  <a:schemeClr val="bg1"/>
                </a:solidFill>
                <a:cs typeface="AGA Furat Regular" pitchFamily="2" charset="-78"/>
              </a:rPr>
              <a:t>الرسالة</a:t>
            </a:r>
            <a:endParaRPr lang="en-US" sz="6000" dirty="0">
              <a:solidFill>
                <a:schemeClr val="bg1"/>
              </a:solidFill>
              <a:cs typeface="AGA Furat Regular" pitchFamily="2" charset="-78"/>
            </a:endParaRPr>
          </a:p>
        </p:txBody>
      </p:sp>
      <p:sp>
        <p:nvSpPr>
          <p:cNvPr id="4" name="Content Placeholder 3"/>
          <p:cNvSpPr>
            <a:spLocks noGrp="1"/>
          </p:cNvSpPr>
          <p:nvPr>
            <p:ph idx="1"/>
          </p:nvPr>
        </p:nvSpPr>
        <p:spPr>
          <a:xfrm>
            <a:off x="457200" y="1905000"/>
            <a:ext cx="8359080" cy="4813995"/>
          </a:xfrm>
        </p:spPr>
        <p:txBody>
          <a:bodyPr>
            <a:normAutofit/>
          </a:bodyPr>
          <a:lstStyle/>
          <a:p>
            <a:pPr algn="just" rtl="1">
              <a:buNone/>
            </a:pPr>
            <a:endParaRPr lang="en-US" sz="500" b="1" dirty="0" smtClean="0">
              <a:solidFill>
                <a:schemeClr val="bg1"/>
              </a:solidFill>
              <a:cs typeface="AGA Furat Regular" pitchFamily="2" charset="-78"/>
            </a:endParaRPr>
          </a:p>
          <a:p>
            <a:pPr algn="just" rtl="1">
              <a:buNone/>
            </a:pPr>
            <a:r>
              <a:rPr lang="en-US" sz="3600" dirty="0">
                <a:solidFill>
                  <a:schemeClr val="bg1"/>
                </a:solidFill>
                <a:cs typeface="AGA Furat Regular" pitchFamily="2" charset="-78"/>
              </a:rPr>
              <a:t> </a:t>
            </a:r>
            <a:r>
              <a:rPr lang="en-US" sz="3600" dirty="0" smtClean="0">
                <a:solidFill>
                  <a:schemeClr val="bg1"/>
                </a:solidFill>
                <a:cs typeface="AGA Furat Regular" pitchFamily="2" charset="-78"/>
              </a:rPr>
              <a:t>  </a:t>
            </a:r>
            <a:r>
              <a:rPr lang="ar-BH" sz="3600" dirty="0" smtClean="0">
                <a:solidFill>
                  <a:schemeClr val="bg1"/>
                </a:solidFill>
                <a:cs typeface="AGA Furat Regular" pitchFamily="2" charset="-78"/>
              </a:rPr>
              <a:t>دعم </a:t>
            </a:r>
            <a:r>
              <a:rPr lang="ar-BH" sz="3600" dirty="0">
                <a:solidFill>
                  <a:schemeClr val="bg1"/>
                </a:solidFill>
                <a:cs typeface="AGA Furat Regular" pitchFamily="2" charset="-78"/>
              </a:rPr>
              <a:t>مشاريع التمويل الأصغر بفلسفة تمكين وتنمية مهارات الفئات الأقل حظاً، وخصوصاً النساء، لتحسين ظروف حياتهم، عبر مزاولة العمل الحر المدعوم بحزمه من الخدمات </a:t>
            </a:r>
            <a:r>
              <a:rPr lang="ar-BH" sz="3600" dirty="0" smtClean="0">
                <a:solidFill>
                  <a:schemeClr val="bg1"/>
                </a:solidFill>
                <a:cs typeface="AGA Furat Regular" pitchFamily="2" charset="-78"/>
              </a:rPr>
              <a:t>التمويلية الاستشارية المميزة </a:t>
            </a:r>
            <a:r>
              <a:rPr lang="ar-BH" sz="3600" dirty="0">
                <a:solidFill>
                  <a:schemeClr val="bg1"/>
                </a:solidFill>
                <a:cs typeface="AGA Furat Regular" pitchFamily="2" charset="-78"/>
              </a:rPr>
              <a:t>والمستدامة، للانتقال من فترة الحضانة المرحلية إلى مستوى جديد من ريادة الأعمال.</a:t>
            </a:r>
          </a:p>
          <a:p>
            <a:pPr>
              <a:buNone/>
            </a:pPr>
            <a:endParaRPr lang="en-US" b="1" dirty="0">
              <a:solidFill>
                <a:schemeClr val="bg1"/>
              </a:solidFill>
              <a:cs typeface="AGA Furat Regula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KW" sz="6000" dirty="0" smtClean="0">
                <a:solidFill>
                  <a:schemeClr val="bg1"/>
                </a:solidFill>
                <a:cs typeface="AGA Furat Regular" pitchFamily="2" charset="-78"/>
              </a:rPr>
              <a:t>الأهداف</a:t>
            </a:r>
            <a:endParaRPr lang="en-US" sz="6000" dirty="0">
              <a:solidFill>
                <a:schemeClr val="bg1"/>
              </a:solidFill>
              <a:cs typeface="AGA Furat Regular" pitchFamily="2" charset="-78"/>
            </a:endParaRPr>
          </a:p>
        </p:txBody>
      </p:sp>
      <p:sp>
        <p:nvSpPr>
          <p:cNvPr id="4" name="Content Placeholder 3"/>
          <p:cNvSpPr>
            <a:spLocks noGrp="1"/>
          </p:cNvSpPr>
          <p:nvPr>
            <p:ph idx="1"/>
          </p:nvPr>
        </p:nvSpPr>
        <p:spPr>
          <a:xfrm>
            <a:off x="0" y="1686000"/>
            <a:ext cx="8991600" cy="4181400"/>
          </a:xfrm>
        </p:spPr>
        <p:txBody>
          <a:bodyPr>
            <a:noAutofit/>
          </a:bodyPr>
          <a:lstStyle/>
          <a:p>
            <a:pPr algn="r" rtl="1">
              <a:lnSpc>
                <a:spcPct val="150000"/>
              </a:lnSpc>
              <a:buFont typeface="Wingdings" pitchFamily="2" charset="2"/>
              <a:buChar char="§"/>
            </a:pPr>
            <a:r>
              <a:rPr lang="ar-BH" b="1" dirty="0" smtClean="0">
                <a:solidFill>
                  <a:schemeClr val="bg1"/>
                </a:solidFill>
                <a:cs typeface="AGA Furat Regular" pitchFamily="2" charset="-78"/>
              </a:rPr>
              <a:t>المساهمة في تنمية الاقتصاد الوطني وزيادة الطبقة الوسطى في المجتمع البحريني</a:t>
            </a:r>
            <a:r>
              <a:rPr lang="en-US" b="1" dirty="0" smtClean="0">
                <a:solidFill>
                  <a:schemeClr val="bg1"/>
                </a:solidFill>
                <a:cs typeface="AGA Furat Regular" pitchFamily="2" charset="-78"/>
              </a:rPr>
              <a:t>.</a:t>
            </a:r>
            <a:endParaRPr lang="ar-BH" b="1" dirty="0" smtClean="0">
              <a:solidFill>
                <a:schemeClr val="bg1"/>
              </a:solidFill>
              <a:cs typeface="AGA Furat Regular" pitchFamily="2" charset="-78"/>
            </a:endParaRPr>
          </a:p>
          <a:p>
            <a:pPr algn="r" rtl="1">
              <a:lnSpc>
                <a:spcPct val="150000"/>
              </a:lnSpc>
              <a:buFont typeface="Wingdings" pitchFamily="2" charset="2"/>
              <a:buChar char="§"/>
            </a:pPr>
            <a:r>
              <a:rPr lang="ar-SA" b="1" dirty="0" smtClean="0">
                <a:solidFill>
                  <a:schemeClr val="bg1"/>
                </a:solidFill>
                <a:cs typeface="AGA Furat Regular" pitchFamily="2" charset="-78"/>
              </a:rPr>
              <a:t>تحسين </a:t>
            </a:r>
            <a:r>
              <a:rPr lang="ar-SA" b="1" dirty="0">
                <a:solidFill>
                  <a:schemeClr val="bg1"/>
                </a:solidFill>
                <a:cs typeface="AGA Furat Regular" pitchFamily="2" charset="-78"/>
              </a:rPr>
              <a:t>الظروف المعيشية </a:t>
            </a:r>
            <a:r>
              <a:rPr lang="ar-BH" b="1" dirty="0">
                <a:solidFill>
                  <a:schemeClr val="bg1"/>
                </a:solidFill>
                <a:cs typeface="AGA Furat Regular" pitchFamily="2" charset="-78"/>
              </a:rPr>
              <a:t>للفئة المستهدفة من خلال </a:t>
            </a:r>
            <a:r>
              <a:rPr lang="ar-SA" b="1" dirty="0">
                <a:solidFill>
                  <a:schemeClr val="bg1"/>
                </a:solidFill>
                <a:cs typeface="AGA Furat Regular" pitchFamily="2" charset="-78"/>
              </a:rPr>
              <a:t>الاستثمار في مشاريع</a:t>
            </a:r>
            <a:r>
              <a:rPr lang="en-US" b="1" dirty="0">
                <a:solidFill>
                  <a:schemeClr val="bg1"/>
                </a:solidFill>
                <a:cs typeface="AGA Furat Regular" pitchFamily="2" charset="-78"/>
              </a:rPr>
              <a:t> </a:t>
            </a:r>
            <a:r>
              <a:rPr lang="ar-JO" b="1" dirty="0">
                <a:solidFill>
                  <a:schemeClr val="bg1"/>
                </a:solidFill>
                <a:cs typeface="AGA Furat Regular" pitchFamily="2" charset="-78"/>
              </a:rPr>
              <a:t>مجدية</a:t>
            </a:r>
            <a:r>
              <a:rPr lang="ar-SA" b="1" dirty="0">
                <a:solidFill>
                  <a:schemeClr val="bg1"/>
                </a:solidFill>
                <a:cs typeface="AGA Furat Regular" pitchFamily="2" charset="-78"/>
              </a:rPr>
              <a:t> </a:t>
            </a:r>
            <a:r>
              <a:rPr lang="ar-BH" b="1" dirty="0">
                <a:solidFill>
                  <a:schemeClr val="bg1"/>
                </a:solidFill>
                <a:cs typeface="AGA Furat Regular" pitchFamily="2" charset="-78"/>
              </a:rPr>
              <a:t>متناهية الصغر </a:t>
            </a:r>
            <a:r>
              <a:rPr lang="ar-BH" b="1" dirty="0" err="1">
                <a:solidFill>
                  <a:schemeClr val="bg1"/>
                </a:solidFill>
                <a:cs typeface="AGA Furat Regular" pitchFamily="2" charset="-78"/>
              </a:rPr>
              <a:t>و</a:t>
            </a:r>
            <a:r>
              <a:rPr lang="ar-SA" b="1" dirty="0">
                <a:solidFill>
                  <a:schemeClr val="bg1"/>
                </a:solidFill>
                <a:cs typeface="AGA Furat Regular" pitchFamily="2" charset="-78"/>
              </a:rPr>
              <a:t>صغيرة</a:t>
            </a:r>
            <a:r>
              <a:rPr lang="en-US" b="1" dirty="0">
                <a:solidFill>
                  <a:schemeClr val="bg1"/>
                </a:solidFill>
                <a:cs typeface="AGA Furat Regular" pitchFamily="2" charset="-78"/>
              </a:rPr>
              <a:t>.</a:t>
            </a:r>
          </a:p>
          <a:p>
            <a:pPr algn="r" rtl="1">
              <a:lnSpc>
                <a:spcPct val="150000"/>
              </a:lnSpc>
              <a:buFont typeface="Wingdings" pitchFamily="2" charset="2"/>
              <a:buChar char="§"/>
            </a:pPr>
            <a:r>
              <a:rPr lang="ar-SA" b="1" dirty="0">
                <a:solidFill>
                  <a:schemeClr val="bg1"/>
                </a:solidFill>
                <a:cs typeface="AGA Furat Regular" pitchFamily="2" charset="-78"/>
              </a:rPr>
              <a:t>تشجيع المواطنين على الدخول في مشروعات </a:t>
            </a:r>
            <a:r>
              <a:rPr lang="ar-BH" b="1" dirty="0">
                <a:solidFill>
                  <a:schemeClr val="bg1"/>
                </a:solidFill>
                <a:cs typeface="AGA Furat Regular" pitchFamily="2" charset="-78"/>
              </a:rPr>
              <a:t>مبتكرة</a:t>
            </a:r>
            <a:r>
              <a:rPr lang="en-US" b="1" dirty="0" smtClean="0">
                <a:solidFill>
                  <a:schemeClr val="bg1"/>
                </a:solidFill>
                <a:cs typeface="AGA Furat Regular" pitchFamily="2" charset="-78"/>
              </a:rPr>
              <a:t>.</a:t>
            </a:r>
            <a:endParaRPr lang="ar-BH" b="1" dirty="0">
              <a:solidFill>
                <a:schemeClr val="bg1"/>
              </a:solidFill>
              <a:cs typeface="AGA Furat Regula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491</Words>
  <Application>Microsoft Office PowerPoint</Application>
  <PresentationFormat>On-screen Show (4:3)</PresentationFormat>
  <Paragraphs>89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تدشين البنك</vt:lpstr>
      <vt:lpstr>المؤسسين</vt:lpstr>
      <vt:lpstr>مجلس الإدارة</vt:lpstr>
      <vt:lpstr>هيئة الرقابة الشرعية</vt:lpstr>
      <vt:lpstr>الرؤية</vt:lpstr>
      <vt:lpstr>الرسالة</vt:lpstr>
      <vt:lpstr>الأهداف</vt:lpstr>
      <vt:lpstr>الأهداف</vt:lpstr>
      <vt:lpstr>الفئة المستهدفة</vt:lpstr>
      <vt:lpstr>التمويل</vt:lpstr>
      <vt:lpstr>أمتيازات بنك الإبداع</vt:lpstr>
      <vt:lpstr>المنتجات الأخرى</vt:lpstr>
      <vt:lpstr>برنامج تمكين لدعم الصياد البحريني</vt:lpstr>
      <vt:lpstr>برنامج تمكين لدعم المزارع البحريني</vt:lpstr>
      <vt:lpstr>PowerPoint Presentation</vt:lpstr>
      <vt:lpstr>مشروع ”توصيل“</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noora.bahlool</dc:creator>
  <cp:lastModifiedBy>Eman Abdulla Bufarsan</cp:lastModifiedBy>
  <cp:revision>13</cp:revision>
  <dcterms:created xsi:type="dcterms:W3CDTF">2011-07-27T08:40:14Z</dcterms:created>
  <dcterms:modified xsi:type="dcterms:W3CDTF">2014-04-16T10:41:37Z</dcterms:modified>
</cp:coreProperties>
</file>