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68" r:id="rId3"/>
    <p:sldId id="258" r:id="rId4"/>
    <p:sldId id="259" r:id="rId5"/>
    <p:sldId id="265" r:id="rId6"/>
    <p:sldId id="260" r:id="rId7"/>
    <p:sldId id="261" r:id="rId8"/>
    <p:sldId id="306" r:id="rId9"/>
    <p:sldId id="262" r:id="rId10"/>
    <p:sldId id="263" r:id="rId11"/>
    <p:sldId id="266" r:id="rId12"/>
    <p:sldId id="267" r:id="rId13"/>
    <p:sldId id="270" r:id="rId14"/>
    <p:sldId id="264" r:id="rId15"/>
    <p:sldId id="274" r:id="rId16"/>
    <p:sldId id="275" r:id="rId17"/>
    <p:sldId id="272" r:id="rId18"/>
    <p:sldId id="273" r:id="rId19"/>
    <p:sldId id="276" r:id="rId20"/>
    <p:sldId id="285" r:id="rId21"/>
    <p:sldId id="278" r:id="rId22"/>
    <p:sldId id="279" r:id="rId23"/>
    <p:sldId id="280" r:id="rId24"/>
    <p:sldId id="281" r:id="rId25"/>
    <p:sldId id="282" r:id="rId26"/>
    <p:sldId id="283" r:id="rId27"/>
    <p:sldId id="284" r:id="rId28"/>
    <p:sldId id="287" r:id="rId29"/>
    <p:sldId id="286"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03B"/>
    <a:srgbClr val="6CB6EF"/>
    <a:srgbClr val="0199E0"/>
    <a:srgbClr val="6DB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46"/>
    <p:restoredTop sz="94676"/>
  </p:normalViewPr>
  <p:slideViewPr>
    <p:cSldViewPr>
      <p:cViewPr>
        <p:scale>
          <a:sx n="81" d="100"/>
          <a:sy n="81" d="100"/>
        </p:scale>
        <p:origin x="192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463FF4-BE5F-4DA7-9A32-D545B93ADD1E}" type="datetimeFigureOut">
              <a:rPr lang="en-GB" smtClean="0"/>
              <a:t>19/01/2020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91E565-96AA-4605-A9E6-A69A73B31E64}" type="slidenum">
              <a:rPr lang="en-GB" smtClean="0"/>
              <a:t>‹#›</a:t>
            </a:fld>
            <a:endParaRPr lang="en-GB"/>
          </a:p>
        </p:txBody>
      </p:sp>
    </p:spTree>
    <p:extLst>
      <p:ext uri="{BB962C8B-B14F-4D97-AF65-F5344CB8AC3E}">
        <p14:creationId xmlns:p14="http://schemas.microsoft.com/office/powerpoint/2010/main" val="1093200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x-none" altLang="x-none">
              <a:ea typeface="ＭＳ Ｐゴシック" charset="-128"/>
            </a:endParaRPr>
          </a:p>
        </p:txBody>
      </p:sp>
      <p:sp>
        <p:nvSpPr>
          <p:cNvPr id="573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fld id="{280C14B1-5C92-D84D-96ED-5904058B7C92}" type="slidenum">
              <a:rPr lang="en-US" altLang="x-none" sz="1200"/>
              <a:pPr/>
              <a:t>20</a:t>
            </a:fld>
            <a:endParaRPr lang="en-US" altLang="x-none" sz="1200"/>
          </a:p>
        </p:txBody>
      </p:sp>
    </p:spTree>
    <p:extLst>
      <p:ext uri="{BB962C8B-B14F-4D97-AF65-F5344CB8AC3E}">
        <p14:creationId xmlns:p14="http://schemas.microsoft.com/office/powerpoint/2010/main" val="979307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x-none" altLang="x-none">
              <a:ea typeface="ＭＳ Ｐゴシック" charset="-128"/>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fld id="{D33AECB6-3C5D-7346-8AD6-9C0C646A1325}" type="slidenum">
              <a:rPr lang="en-US" altLang="x-none" sz="1200"/>
              <a:pPr/>
              <a:t>29</a:t>
            </a:fld>
            <a:endParaRPr lang="en-US" altLang="x-none" sz="1200"/>
          </a:p>
        </p:txBody>
      </p:sp>
    </p:spTree>
    <p:extLst>
      <p:ext uri="{BB962C8B-B14F-4D97-AF65-F5344CB8AC3E}">
        <p14:creationId xmlns:p14="http://schemas.microsoft.com/office/powerpoint/2010/main" val="523867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x-none" altLang="x-none">
              <a:ea typeface="ＭＳ Ｐゴシック" charset="-128"/>
            </a:endParaRPr>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fld id="{CA832BE0-7675-8943-A8B4-AC1781E60698}" type="slidenum">
              <a:rPr lang="en-US" altLang="x-none" sz="1200"/>
              <a:pPr/>
              <a:t>35</a:t>
            </a:fld>
            <a:endParaRPr lang="en-US" altLang="x-none" sz="1200"/>
          </a:p>
        </p:txBody>
      </p:sp>
    </p:spTree>
    <p:extLst>
      <p:ext uri="{BB962C8B-B14F-4D97-AF65-F5344CB8AC3E}">
        <p14:creationId xmlns:p14="http://schemas.microsoft.com/office/powerpoint/2010/main" val="980027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x-none" altLang="x-none">
              <a:ea typeface="ＭＳ Ｐゴシック" charset="-128"/>
            </a:endParaRP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fld id="{8EE04F09-7C08-AC43-8293-AA63379A22E2}" type="slidenum">
              <a:rPr lang="en-US" altLang="x-none" sz="1200"/>
              <a:pPr/>
              <a:t>36</a:t>
            </a:fld>
            <a:endParaRPr lang="en-US" altLang="x-none" sz="1200"/>
          </a:p>
        </p:txBody>
      </p:sp>
    </p:spTree>
    <p:extLst>
      <p:ext uri="{BB962C8B-B14F-4D97-AF65-F5344CB8AC3E}">
        <p14:creationId xmlns:p14="http://schemas.microsoft.com/office/powerpoint/2010/main" val="232417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x-none" altLang="x-none">
              <a:ea typeface="ＭＳ Ｐゴシック" charset="-128"/>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fld id="{B0DD48D9-D385-AB46-AC88-35086FA3677A}" type="slidenum">
              <a:rPr lang="en-US" altLang="x-none" sz="1200"/>
              <a:pPr/>
              <a:t>37</a:t>
            </a:fld>
            <a:endParaRPr lang="en-US" altLang="x-none" sz="1200"/>
          </a:p>
        </p:txBody>
      </p:sp>
    </p:spTree>
    <p:extLst>
      <p:ext uri="{BB962C8B-B14F-4D97-AF65-F5344CB8AC3E}">
        <p14:creationId xmlns:p14="http://schemas.microsoft.com/office/powerpoint/2010/main" val="2027335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x-none" altLang="x-none">
              <a:ea typeface="ＭＳ Ｐゴシック" charset="-128"/>
            </a:endParaRPr>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fld id="{3CE2B12A-3845-B744-B41E-64F4F96533CC}" type="slidenum">
              <a:rPr lang="en-US" altLang="x-none" sz="1200"/>
              <a:pPr/>
              <a:t>38</a:t>
            </a:fld>
            <a:endParaRPr lang="en-US" altLang="x-none" sz="1200"/>
          </a:p>
        </p:txBody>
      </p:sp>
    </p:spTree>
    <p:extLst>
      <p:ext uri="{BB962C8B-B14F-4D97-AF65-F5344CB8AC3E}">
        <p14:creationId xmlns:p14="http://schemas.microsoft.com/office/powerpoint/2010/main" val="1775329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x-none" altLang="x-none">
              <a:ea typeface="ＭＳ Ｐゴシック" charset="-128"/>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fld id="{D6E3DFA1-BFF8-4149-8839-37658E274246}" type="slidenum">
              <a:rPr lang="en-US" altLang="x-none" sz="1200"/>
              <a:pPr/>
              <a:t>39</a:t>
            </a:fld>
            <a:endParaRPr lang="en-US" altLang="x-none" sz="1200"/>
          </a:p>
        </p:txBody>
      </p:sp>
    </p:spTree>
    <p:extLst>
      <p:ext uri="{BB962C8B-B14F-4D97-AF65-F5344CB8AC3E}">
        <p14:creationId xmlns:p14="http://schemas.microsoft.com/office/powerpoint/2010/main" val="856498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x-none" altLang="x-none">
              <a:ea typeface="ＭＳ Ｐゴシック" charset="-128"/>
            </a:endParaRP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fld id="{C99A2771-34D2-A54B-A6D2-258DF916345A}" type="slidenum">
              <a:rPr lang="en-US" altLang="x-none" sz="1200"/>
              <a:pPr/>
              <a:t>40</a:t>
            </a:fld>
            <a:endParaRPr lang="en-US" altLang="x-none" sz="1200"/>
          </a:p>
        </p:txBody>
      </p:sp>
    </p:spTree>
    <p:extLst>
      <p:ext uri="{BB962C8B-B14F-4D97-AF65-F5344CB8AC3E}">
        <p14:creationId xmlns:p14="http://schemas.microsoft.com/office/powerpoint/2010/main" val="340814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x-none" altLang="x-none">
              <a:ea typeface="ＭＳ Ｐゴシック" charset="-128"/>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fld id="{C2C64972-60A5-C04D-ACAF-B04DE1709AAB}" type="slidenum">
              <a:rPr lang="en-US" altLang="x-none" sz="1200"/>
              <a:pPr/>
              <a:t>41</a:t>
            </a:fld>
            <a:endParaRPr lang="en-US" altLang="x-none" sz="1200"/>
          </a:p>
        </p:txBody>
      </p:sp>
    </p:spTree>
    <p:extLst>
      <p:ext uri="{BB962C8B-B14F-4D97-AF65-F5344CB8AC3E}">
        <p14:creationId xmlns:p14="http://schemas.microsoft.com/office/powerpoint/2010/main" val="489169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x-none" altLang="x-none">
              <a:ea typeface="ＭＳ Ｐゴシック" charset="-128"/>
            </a:endParaRP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fld id="{4517332C-D646-3941-9205-08EC1CAB4D11}" type="slidenum">
              <a:rPr lang="en-US" altLang="x-none" sz="1200"/>
              <a:pPr/>
              <a:t>42</a:t>
            </a:fld>
            <a:endParaRPr lang="en-US" altLang="x-none" sz="1200"/>
          </a:p>
        </p:txBody>
      </p:sp>
    </p:spTree>
    <p:extLst>
      <p:ext uri="{BB962C8B-B14F-4D97-AF65-F5344CB8AC3E}">
        <p14:creationId xmlns:p14="http://schemas.microsoft.com/office/powerpoint/2010/main" val="395017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x-none" altLang="x-none">
              <a:ea typeface="ＭＳ Ｐゴシック" charset="-128"/>
            </a:endParaRPr>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fld id="{7DB7AF5E-D759-E747-BEFC-B1542827599C}" type="slidenum">
              <a:rPr lang="en-US" altLang="x-none" sz="1200"/>
              <a:pPr/>
              <a:t>43</a:t>
            </a:fld>
            <a:endParaRPr lang="en-US" altLang="x-none" sz="1200"/>
          </a:p>
        </p:txBody>
      </p:sp>
    </p:spTree>
    <p:extLst>
      <p:ext uri="{BB962C8B-B14F-4D97-AF65-F5344CB8AC3E}">
        <p14:creationId xmlns:p14="http://schemas.microsoft.com/office/powerpoint/2010/main" val="972150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x-none" altLang="x-none">
              <a:ea typeface="ＭＳ Ｐゴシック" charset="-128"/>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fld id="{FA180204-CEC6-264E-9D18-28F2DE42E24B}" type="slidenum">
              <a:rPr lang="en-US" altLang="x-none" sz="1200"/>
              <a:pPr/>
              <a:t>21</a:t>
            </a:fld>
            <a:endParaRPr lang="en-US" altLang="x-none" sz="1200"/>
          </a:p>
        </p:txBody>
      </p:sp>
    </p:spTree>
    <p:extLst>
      <p:ext uri="{BB962C8B-B14F-4D97-AF65-F5344CB8AC3E}">
        <p14:creationId xmlns:p14="http://schemas.microsoft.com/office/powerpoint/2010/main" val="1768547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x-none" altLang="x-none">
              <a:ea typeface="ＭＳ Ｐゴシック" charset="-128"/>
            </a:endParaRP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fld id="{5FEB98AF-2775-0A42-9AC5-D9CDB5C0644C}" type="slidenum">
              <a:rPr lang="en-US" altLang="x-none" sz="1200"/>
              <a:pPr/>
              <a:t>44</a:t>
            </a:fld>
            <a:endParaRPr lang="en-US" altLang="x-none" sz="1200"/>
          </a:p>
        </p:txBody>
      </p:sp>
    </p:spTree>
    <p:extLst>
      <p:ext uri="{BB962C8B-B14F-4D97-AF65-F5344CB8AC3E}">
        <p14:creationId xmlns:p14="http://schemas.microsoft.com/office/powerpoint/2010/main" val="1882967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x-none" altLang="x-none">
              <a:ea typeface="ＭＳ Ｐゴシック" charset="-128"/>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fld id="{FEE764DE-284D-2B43-BDA3-FFB5E1F455BA}" type="slidenum">
              <a:rPr lang="en-US" altLang="x-none" sz="1200"/>
              <a:pPr/>
              <a:t>45</a:t>
            </a:fld>
            <a:endParaRPr lang="en-US" altLang="x-none" sz="1200"/>
          </a:p>
        </p:txBody>
      </p:sp>
    </p:spTree>
    <p:extLst>
      <p:ext uri="{BB962C8B-B14F-4D97-AF65-F5344CB8AC3E}">
        <p14:creationId xmlns:p14="http://schemas.microsoft.com/office/powerpoint/2010/main" val="402781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x-none" altLang="x-none">
              <a:ea typeface="ＭＳ Ｐゴシック" charset="-128"/>
            </a:endParaRP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fld id="{37E879CC-4A13-144B-A684-A0F07DDD06DC}" type="slidenum">
              <a:rPr lang="en-US" altLang="x-none" sz="1200"/>
              <a:pPr/>
              <a:t>46</a:t>
            </a:fld>
            <a:endParaRPr lang="en-US" altLang="x-none" sz="1200"/>
          </a:p>
        </p:txBody>
      </p:sp>
    </p:spTree>
    <p:extLst>
      <p:ext uri="{BB962C8B-B14F-4D97-AF65-F5344CB8AC3E}">
        <p14:creationId xmlns:p14="http://schemas.microsoft.com/office/powerpoint/2010/main" val="108683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x-none" altLang="x-none">
              <a:ea typeface="ＭＳ Ｐゴシック" charset="-128"/>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fld id="{56431AE1-4DD8-5543-8D99-35FE84DCA1FA}" type="slidenum">
              <a:rPr lang="en-US" altLang="x-none" sz="1200"/>
              <a:pPr/>
              <a:t>22</a:t>
            </a:fld>
            <a:endParaRPr lang="en-US" altLang="x-none" sz="1200"/>
          </a:p>
        </p:txBody>
      </p:sp>
    </p:spTree>
    <p:extLst>
      <p:ext uri="{BB962C8B-B14F-4D97-AF65-F5344CB8AC3E}">
        <p14:creationId xmlns:p14="http://schemas.microsoft.com/office/powerpoint/2010/main" val="147250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x-none" altLang="x-none">
              <a:ea typeface="ＭＳ Ｐゴシック" charset="-128"/>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fld id="{1F35C888-7AF6-7441-A4CC-4CAF4F2856EB}" type="slidenum">
              <a:rPr lang="en-US" altLang="x-none" sz="1200"/>
              <a:pPr/>
              <a:t>23</a:t>
            </a:fld>
            <a:endParaRPr lang="en-US" altLang="x-none" sz="1200"/>
          </a:p>
        </p:txBody>
      </p:sp>
    </p:spTree>
    <p:extLst>
      <p:ext uri="{BB962C8B-B14F-4D97-AF65-F5344CB8AC3E}">
        <p14:creationId xmlns:p14="http://schemas.microsoft.com/office/powerpoint/2010/main" val="983246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x-none" altLang="x-none">
              <a:ea typeface="ＭＳ Ｐゴシック" charset="-128"/>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fld id="{F44E1082-98FC-6048-BE7A-2146042F90E7}" type="slidenum">
              <a:rPr lang="en-US" altLang="x-none" sz="1200"/>
              <a:pPr/>
              <a:t>24</a:t>
            </a:fld>
            <a:endParaRPr lang="en-US" altLang="x-none" sz="1200"/>
          </a:p>
        </p:txBody>
      </p:sp>
    </p:spTree>
    <p:extLst>
      <p:ext uri="{BB962C8B-B14F-4D97-AF65-F5344CB8AC3E}">
        <p14:creationId xmlns:p14="http://schemas.microsoft.com/office/powerpoint/2010/main" val="1698103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x-none" altLang="x-none">
              <a:ea typeface="ＭＳ Ｐゴシック" charset="-128"/>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fld id="{B3E5D50A-4C57-7F47-A93F-976D281B6B5C}" type="slidenum">
              <a:rPr lang="en-US" altLang="x-none" sz="1200"/>
              <a:pPr/>
              <a:t>25</a:t>
            </a:fld>
            <a:endParaRPr lang="en-US" altLang="x-none" sz="1200"/>
          </a:p>
        </p:txBody>
      </p:sp>
    </p:spTree>
    <p:extLst>
      <p:ext uri="{BB962C8B-B14F-4D97-AF65-F5344CB8AC3E}">
        <p14:creationId xmlns:p14="http://schemas.microsoft.com/office/powerpoint/2010/main" val="177661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x-none" altLang="x-none">
              <a:ea typeface="ＭＳ Ｐゴシック" charset="-128"/>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fld id="{D185791A-B414-5745-9139-B3E953CB6265}" type="slidenum">
              <a:rPr lang="en-US" altLang="x-none" sz="1200"/>
              <a:pPr/>
              <a:t>26</a:t>
            </a:fld>
            <a:endParaRPr lang="en-US" altLang="x-none" sz="1200"/>
          </a:p>
        </p:txBody>
      </p:sp>
    </p:spTree>
    <p:extLst>
      <p:ext uri="{BB962C8B-B14F-4D97-AF65-F5344CB8AC3E}">
        <p14:creationId xmlns:p14="http://schemas.microsoft.com/office/powerpoint/2010/main" val="956342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x-none" altLang="x-none">
              <a:ea typeface="ＭＳ Ｐゴシック" charset="-128"/>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fld id="{D185791A-B414-5745-9139-B3E953CB6265}" type="slidenum">
              <a:rPr lang="en-US" altLang="x-none" sz="1200"/>
              <a:pPr/>
              <a:t>27</a:t>
            </a:fld>
            <a:endParaRPr lang="en-US" altLang="x-none" sz="1200"/>
          </a:p>
        </p:txBody>
      </p:sp>
    </p:spTree>
    <p:extLst>
      <p:ext uri="{BB962C8B-B14F-4D97-AF65-F5344CB8AC3E}">
        <p14:creationId xmlns:p14="http://schemas.microsoft.com/office/powerpoint/2010/main" val="444702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x-none" altLang="x-none">
              <a:ea typeface="ＭＳ Ｐゴシック" charset="-128"/>
            </a:endParaRPr>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fld id="{073D472C-722A-A74D-AD75-794E8A88A00C}" type="slidenum">
              <a:rPr lang="en-US" altLang="x-none" sz="1200"/>
              <a:pPr/>
              <a:t>28</a:t>
            </a:fld>
            <a:endParaRPr lang="en-US" altLang="x-none" sz="1200"/>
          </a:p>
        </p:txBody>
      </p:sp>
    </p:spTree>
    <p:extLst>
      <p:ext uri="{BB962C8B-B14F-4D97-AF65-F5344CB8AC3E}">
        <p14:creationId xmlns:p14="http://schemas.microsoft.com/office/powerpoint/2010/main" val="12765161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24744"/>
            <a:ext cx="7776864" cy="216024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683568" y="3501008"/>
            <a:ext cx="7776864" cy="864096"/>
          </a:xfr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29762" y="3356992"/>
            <a:ext cx="4284476" cy="72008"/>
          </a:xfrm>
          <a:prstGeom prst="rect">
            <a:avLst/>
          </a:prstGeom>
          <a:effectLst>
            <a:reflection endPos="0" dist="50800" dir="5400000" sy="-100000" algn="bl" rotWithShape="0"/>
          </a:effectLst>
        </p:spPr>
      </p:pic>
      <p:sp>
        <p:nvSpPr>
          <p:cNvPr id="14" name="Text Placeholder 13"/>
          <p:cNvSpPr>
            <a:spLocks noGrp="1"/>
          </p:cNvSpPr>
          <p:nvPr>
            <p:ph type="body" sz="quarter" idx="10" hasCustomPrompt="1"/>
          </p:nvPr>
        </p:nvSpPr>
        <p:spPr>
          <a:xfrm>
            <a:off x="683568" y="4561284"/>
            <a:ext cx="7775575" cy="1512168"/>
          </a:xfrm>
        </p:spPr>
        <p:txBody>
          <a:bodyPr>
            <a:normAutofit/>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1800"/>
            </a:lvl1pPr>
          </a:lstStyle>
          <a:p>
            <a:pPr lvl="0"/>
            <a:r>
              <a:rPr lang="de-AT" dirty="0"/>
              <a:t>Click to edit Master author style</a:t>
            </a:r>
            <a:endParaRPr lang="en-US" dirty="0"/>
          </a:p>
        </p:txBody>
      </p:sp>
    </p:spTree>
    <p:extLst>
      <p:ext uri="{BB962C8B-B14F-4D97-AF65-F5344CB8AC3E}">
        <p14:creationId xmlns:p14="http://schemas.microsoft.com/office/powerpoint/2010/main" val="1662898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28650" y="2276872"/>
            <a:ext cx="7903790" cy="3821939"/>
          </a:xfrm>
        </p:spPr>
        <p:txBody>
          <a:bodyPr/>
          <a:lstStyle>
            <a:lvl1pPr>
              <a:defRPr>
                <a:solidFill>
                  <a:srgbClr val="078AC5"/>
                </a:solidFill>
              </a:defRPr>
            </a:lvl1pPr>
            <a:lvl2pPr marL="514350" indent="-182880">
              <a:lnSpc>
                <a:spcPct val="100000"/>
              </a:lnSpc>
              <a:spcBef>
                <a:spcPts val="600"/>
              </a:spcBef>
              <a:buClr>
                <a:schemeClr val="accent1"/>
              </a:buClr>
              <a:buFont typeface="Arial" panose="020B0604020202020204" pitchFamily="34" charset="0"/>
              <a:buChar char="•"/>
              <a:defRPr/>
            </a:lvl2pPr>
            <a:lvl3pPr marL="857250" indent="-182880">
              <a:lnSpc>
                <a:spcPct val="100000"/>
              </a:lnSpc>
              <a:spcBef>
                <a:spcPts val="1200"/>
              </a:spcBef>
              <a:buClr>
                <a:schemeClr val="accent1"/>
              </a:buClr>
              <a:buFont typeface="Arial" panose="020B0604020202020204" pitchFamily="34" charset="0"/>
              <a:buChar char="•"/>
              <a:defRPr/>
            </a:lvl3pPr>
            <a:lvl4pPr marL="1200150" indent="-182880">
              <a:lnSpc>
                <a:spcPct val="100000"/>
              </a:lnSpc>
              <a:spcBef>
                <a:spcPts val="1200"/>
              </a:spcBef>
              <a:buClr>
                <a:schemeClr val="accent1"/>
              </a:buClr>
              <a:buFont typeface="Arial" panose="020B0604020202020204" pitchFamily="34" charset="0"/>
              <a:buChar char="•"/>
              <a:defRPr/>
            </a:lvl4pPr>
            <a:lvl5pPr marL="1543050" indent="-182880">
              <a:lnSpc>
                <a:spcPct val="100000"/>
              </a:lnSpc>
              <a:spcBef>
                <a:spcPts val="1200"/>
              </a:spcBef>
              <a:buClr>
                <a:schemeClr val="accent1"/>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ounded Rectangle 9"/>
          <p:cNvSpPr/>
          <p:nvPr userDrawn="1"/>
        </p:nvSpPr>
        <p:spPr>
          <a:xfrm>
            <a:off x="8460432" y="6525344"/>
            <a:ext cx="216024" cy="216024"/>
          </a:xfrm>
          <a:prstGeom prst="roundRect">
            <a:avLst/>
          </a:prstGeom>
          <a:solidFill>
            <a:srgbClr val="0698D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defRPr/>
            </a:pPr>
            <a:fld id="{BD312A47-7E72-4E7E-93A5-46C5674DBF6C}" type="slidenum">
              <a:rPr lang="en-US" sz="1200">
                <a:solidFill>
                  <a:prstClr val="white"/>
                </a:solidFill>
              </a:rPr>
              <a:pPr algn="ctr" fontAlgn="base">
                <a:spcBef>
                  <a:spcPct val="0"/>
                </a:spcBef>
                <a:spcAft>
                  <a:spcPct val="0"/>
                </a:spcAft>
                <a:defRPr/>
              </a:pPr>
              <a:t>‹#›</a:t>
            </a:fld>
            <a:endParaRPr lang="en-US" sz="1200" dirty="0">
              <a:solidFill>
                <a:prstClr val="white"/>
              </a:solidFill>
            </a:endParaRPr>
          </a:p>
        </p:txBody>
      </p:sp>
      <p:sp>
        <p:nvSpPr>
          <p:cNvPr id="5" name="TextBox 4"/>
          <p:cNvSpPr txBox="1"/>
          <p:nvPr userDrawn="1"/>
        </p:nvSpPr>
        <p:spPr>
          <a:xfrm>
            <a:off x="2314739" y="781984"/>
            <a:ext cx="184666" cy="369332"/>
          </a:xfrm>
          <a:prstGeom prst="rect">
            <a:avLst/>
          </a:prstGeom>
          <a:noFill/>
        </p:spPr>
        <p:txBody>
          <a:bodyPr wrap="none" rtlCol="0">
            <a:spAutoFit/>
          </a:bodyPr>
          <a:lstStyle/>
          <a:p>
            <a:pPr algn="r" fontAlgn="base">
              <a:spcBef>
                <a:spcPct val="0"/>
              </a:spcBef>
              <a:spcAft>
                <a:spcPct val="0"/>
              </a:spcAft>
            </a:pPr>
            <a:endParaRPr lang="en-US" dirty="0">
              <a:solidFill>
                <a:prstClr val="black"/>
              </a:solidFill>
              <a:latin typeface="Arial" charset="0"/>
              <a:cs typeface="Arial" charset="0"/>
            </a:endParaRPr>
          </a:p>
        </p:txBody>
      </p:sp>
    </p:spTree>
    <p:extLst>
      <p:ext uri="{BB962C8B-B14F-4D97-AF65-F5344CB8AC3E}">
        <p14:creationId xmlns:p14="http://schemas.microsoft.com/office/powerpoint/2010/main" val="328482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323850" y="6553200"/>
            <a:ext cx="2278063" cy="476250"/>
          </a:xfrm>
          <a:prstGeom prst="rect">
            <a:avLst/>
          </a:prstGeom>
          <a:ln/>
        </p:spPr>
        <p:txBody>
          <a:bodyPr/>
          <a:lstStyle>
            <a:lvl1pPr>
              <a:defRPr/>
            </a:lvl1pPr>
          </a:lstStyle>
          <a:p>
            <a:pPr algn="r" fontAlgn="base">
              <a:spcBef>
                <a:spcPct val="0"/>
              </a:spcBef>
              <a:spcAft>
                <a:spcPct val="0"/>
              </a:spcAft>
              <a:defRPr/>
            </a:pPr>
            <a:fld id="{F949D83A-4745-4488-A811-9F4B0F4857D9}" type="datetime1">
              <a:rPr lang="en-US">
                <a:solidFill>
                  <a:prstClr val="black"/>
                </a:solidFill>
                <a:latin typeface="Arial" charset="0"/>
                <a:cs typeface="Arial" charset="0"/>
              </a:rPr>
              <a:pPr algn="r" fontAlgn="base">
                <a:spcBef>
                  <a:spcPct val="0"/>
                </a:spcBef>
                <a:spcAft>
                  <a:spcPct val="0"/>
                </a:spcAft>
                <a:defRPr/>
              </a:pPr>
              <a:t>1/19/2020</a:t>
            </a:fld>
            <a:endParaRPr lang="en-GB" dirty="0">
              <a:solidFill>
                <a:prstClr val="black"/>
              </a:solidFill>
              <a:latin typeface="Arial" charset="0"/>
              <a:cs typeface="Arial" charset="0"/>
            </a:endParaRPr>
          </a:p>
        </p:txBody>
      </p:sp>
      <p:sp>
        <p:nvSpPr>
          <p:cNvPr id="4" name="Rectangle 6"/>
          <p:cNvSpPr>
            <a:spLocks noGrp="1" noChangeArrowheads="1"/>
          </p:cNvSpPr>
          <p:nvPr>
            <p:ph type="sldNum" sz="quarter" idx="11"/>
          </p:nvPr>
        </p:nvSpPr>
        <p:spPr>
          <a:xfrm>
            <a:off x="6516688" y="6553200"/>
            <a:ext cx="2232025" cy="476250"/>
          </a:xfrm>
          <a:prstGeom prst="rect">
            <a:avLst/>
          </a:prstGeom>
          <a:ln/>
        </p:spPr>
        <p:txBody>
          <a:bodyPr/>
          <a:lstStyle>
            <a:lvl1pPr>
              <a:defRPr/>
            </a:lvl1pPr>
          </a:lstStyle>
          <a:p>
            <a:pPr algn="r" fontAlgn="base">
              <a:spcBef>
                <a:spcPct val="0"/>
              </a:spcBef>
              <a:spcAft>
                <a:spcPct val="0"/>
              </a:spcAft>
              <a:defRPr/>
            </a:pPr>
            <a:fld id="{2BF56256-45C0-4CB5-A78A-3CCE7E1D6989}" type="slidenum">
              <a:rPr lang="en-GB">
                <a:solidFill>
                  <a:prstClr val="black"/>
                </a:solidFill>
                <a:latin typeface="Arial" charset="0"/>
                <a:cs typeface="Arial" charset="0"/>
              </a:rPr>
              <a:pPr algn="r" fontAlgn="base">
                <a:spcBef>
                  <a:spcPct val="0"/>
                </a:spcBef>
                <a:spcAft>
                  <a:spcPct val="0"/>
                </a:spcAft>
                <a:defRPr/>
              </a:pPr>
              <a:t>‹#›</a:t>
            </a:fld>
            <a:endParaRPr lang="en-GB" dirty="0">
              <a:solidFill>
                <a:prstClr val="black"/>
              </a:solidFill>
              <a:latin typeface="Arial" charset="0"/>
              <a:cs typeface="Arial" charset="0"/>
            </a:endParaRPr>
          </a:p>
        </p:txBody>
      </p:sp>
    </p:spTree>
    <p:extLst>
      <p:ext uri="{BB962C8B-B14F-4D97-AF65-F5344CB8AC3E}">
        <p14:creationId xmlns:p14="http://schemas.microsoft.com/office/powerpoint/2010/main" val="986227612"/>
      </p:ext>
    </p:extLst>
  </p:cSld>
  <p:clrMapOvr>
    <a:masterClrMapping/>
  </p:clrMapOvr>
  <p:transition>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2FEC4BF1-EF0D-3B42-BF77-046DBD242491}" type="slidenum">
              <a:rPr lang="en-US" altLang="x-none"/>
              <a:pPr/>
              <a:t>‹#›</a:t>
            </a:fld>
            <a:endParaRPr lang="en-US" altLang="x-none"/>
          </a:p>
        </p:txBody>
      </p:sp>
    </p:spTree>
    <p:extLst>
      <p:ext uri="{BB962C8B-B14F-4D97-AF65-F5344CB8AC3E}">
        <p14:creationId xmlns:p14="http://schemas.microsoft.com/office/powerpoint/2010/main" val="544467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twitter.com/UNIDO" TargetMode="External"/><Relationship Id="rId13" Type="http://schemas.openxmlformats.org/officeDocument/2006/relationships/hyperlink" Target="https://www.linkedin.com" TargetMode="External"/><Relationship Id="rId3" Type="http://schemas.openxmlformats.org/officeDocument/2006/relationships/slideLayout" Target="../slideLayouts/slideLayout3.xml"/><Relationship Id="rId7" Type="http://schemas.openxmlformats.org/officeDocument/2006/relationships/hyperlink" Target="https://www.facebook.com/UNIDO.HQ" TargetMode="External"/><Relationship Id="rId12" Type="http://schemas.openxmlformats.org/officeDocument/2006/relationships/hyperlink" Target="http://www.unido.or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hyperlink" Target="https://www.flickr.com/photos/unido" TargetMode="External"/><Relationship Id="rId5" Type="http://schemas.openxmlformats.org/officeDocument/2006/relationships/theme" Target="../theme/theme1.xml"/><Relationship Id="rId10" Type="http://schemas.openxmlformats.org/officeDocument/2006/relationships/hyperlink" Target="https://www.instagram.com/unido_newsroom/" TargetMode="External"/><Relationship Id="rId4" Type="http://schemas.openxmlformats.org/officeDocument/2006/relationships/slideLayout" Target="../slideLayouts/slideLayout4.xml"/><Relationship Id="rId9" Type="http://schemas.openxmlformats.org/officeDocument/2006/relationships/hyperlink" Target="https://www.youtube.com/user/UNIDObeta" TargetMode="Externa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footer.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6391144"/>
            <a:ext cx="9144000" cy="445305"/>
          </a:xfrm>
          <a:prstGeom prst="rect">
            <a:avLst/>
          </a:prstGeom>
        </p:spPr>
      </p:pic>
      <p:sp>
        <p:nvSpPr>
          <p:cNvPr id="2" name="Title Placeholder 1"/>
          <p:cNvSpPr>
            <a:spLocks noGrp="1"/>
          </p:cNvSpPr>
          <p:nvPr>
            <p:ph type="title"/>
          </p:nvPr>
        </p:nvSpPr>
        <p:spPr>
          <a:xfrm>
            <a:off x="628650" y="1124744"/>
            <a:ext cx="7903790" cy="109848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262831"/>
            <a:ext cx="7903790" cy="39024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5292080" y="6525344"/>
            <a:ext cx="288032" cy="2880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4" name="Rectangle 13">
            <a:hlinkClick r:id="rId7"/>
          </p:cNvPr>
          <p:cNvSpPr/>
          <p:nvPr userDrawn="1"/>
        </p:nvSpPr>
        <p:spPr>
          <a:xfrm>
            <a:off x="5364088" y="6525344"/>
            <a:ext cx="216024"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6" name="Rectangle 15">
            <a:hlinkClick r:id="rId8"/>
          </p:cNvPr>
          <p:cNvSpPr/>
          <p:nvPr userDrawn="1"/>
        </p:nvSpPr>
        <p:spPr>
          <a:xfrm>
            <a:off x="6012160" y="6525344"/>
            <a:ext cx="288032"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7" name="Rectangle 16">
            <a:hlinkClick r:id="rId9"/>
          </p:cNvPr>
          <p:cNvSpPr/>
          <p:nvPr userDrawn="1"/>
        </p:nvSpPr>
        <p:spPr>
          <a:xfrm>
            <a:off x="6372200" y="6525344"/>
            <a:ext cx="288032"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8" name="Rectangle 17">
            <a:hlinkClick r:id="rId10"/>
          </p:cNvPr>
          <p:cNvSpPr/>
          <p:nvPr userDrawn="1"/>
        </p:nvSpPr>
        <p:spPr>
          <a:xfrm>
            <a:off x="7092280" y="6525344"/>
            <a:ext cx="288032"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9" name="Rectangle 18">
            <a:hlinkClick r:id="rId11"/>
          </p:cNvPr>
          <p:cNvSpPr/>
          <p:nvPr userDrawn="1"/>
        </p:nvSpPr>
        <p:spPr>
          <a:xfrm>
            <a:off x="6732240" y="6525344"/>
            <a:ext cx="288032"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0" name="Rectangle 19"/>
          <p:cNvSpPr/>
          <p:nvPr userDrawn="1"/>
        </p:nvSpPr>
        <p:spPr>
          <a:xfrm>
            <a:off x="7596336" y="6525344"/>
            <a:ext cx="792088" cy="28803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1" name="Rectangle 20">
            <a:hlinkClick r:id="rId12"/>
          </p:cNvPr>
          <p:cNvSpPr/>
          <p:nvPr userDrawn="1"/>
        </p:nvSpPr>
        <p:spPr>
          <a:xfrm>
            <a:off x="7452320" y="6525344"/>
            <a:ext cx="864096"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2" name="Rectangle 21">
            <a:hlinkClick r:id="rId13"/>
          </p:cNvPr>
          <p:cNvSpPr/>
          <p:nvPr userDrawn="1"/>
        </p:nvSpPr>
        <p:spPr>
          <a:xfrm>
            <a:off x="5724128" y="6525344"/>
            <a:ext cx="216024"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pic>
        <p:nvPicPr>
          <p:cNvPr id="4" name="Picture 3" descr="header.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688" y="0"/>
            <a:ext cx="9147688" cy="963811"/>
          </a:xfrm>
          <a:prstGeom prst="rect">
            <a:avLst/>
          </a:prstGeom>
        </p:spPr>
      </p:pic>
    </p:spTree>
    <p:extLst>
      <p:ext uri="{BB962C8B-B14F-4D97-AF65-F5344CB8AC3E}">
        <p14:creationId xmlns:p14="http://schemas.microsoft.com/office/powerpoint/2010/main" val="1338144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685800" rtl="0" eaLnBrk="1" latinLnBrk="0" hangingPunct="1">
        <a:lnSpc>
          <a:spcPct val="90000"/>
        </a:lnSpc>
        <a:spcBef>
          <a:spcPct val="0"/>
        </a:spcBef>
        <a:buNone/>
        <a:defRPr sz="3300" kern="1200">
          <a:solidFill>
            <a:srgbClr val="0698DF"/>
          </a:solidFill>
          <a:latin typeface="+mn-lt"/>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698DF"/>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75000"/>
              <a:lumOff val="25000"/>
            </a:schemeClr>
          </a:solidFill>
          <a:latin typeface="+mn-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75000"/>
              <a:lumOff val="25000"/>
            </a:schemeClr>
          </a:solidFill>
          <a:latin typeface="+mn-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7.jpeg"/></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17.jpeg"/></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UNIDO Bahrain</a:t>
            </a:r>
          </a:p>
        </p:txBody>
      </p:sp>
      <p:sp>
        <p:nvSpPr>
          <p:cNvPr id="3" name="Untertitel 2"/>
          <p:cNvSpPr>
            <a:spLocks noGrp="1"/>
          </p:cNvSpPr>
          <p:nvPr>
            <p:ph type="subTitle" idx="1"/>
          </p:nvPr>
        </p:nvSpPr>
        <p:spPr>
          <a:xfrm>
            <a:off x="683568" y="3501008"/>
            <a:ext cx="7776864" cy="1147192"/>
          </a:xfrm>
        </p:spPr>
        <p:txBody>
          <a:bodyPr>
            <a:normAutofit/>
          </a:bodyPr>
          <a:lstStyle/>
          <a:p>
            <a:r>
              <a:rPr lang="de-DE" dirty="0"/>
              <a:t>Investment &amp; Technology Promotion Office</a:t>
            </a:r>
          </a:p>
          <a:p>
            <a:r>
              <a:rPr lang="de-DE" sz="1800" dirty="0" err="1">
                <a:solidFill>
                  <a:schemeClr val="tx1">
                    <a:lumMod val="50000"/>
                    <a:lumOff val="50000"/>
                  </a:schemeClr>
                </a:solidFill>
              </a:rPr>
              <a:t>Arab</a:t>
            </a:r>
            <a:r>
              <a:rPr lang="de-DE" sz="1800" dirty="0">
                <a:solidFill>
                  <a:schemeClr val="tx1">
                    <a:lumMod val="50000"/>
                    <a:lumOff val="50000"/>
                  </a:schemeClr>
                </a:solidFill>
              </a:rPr>
              <a:t> International Center </a:t>
            </a:r>
            <a:r>
              <a:rPr lang="de-DE" sz="1800" dirty="0" err="1">
                <a:solidFill>
                  <a:schemeClr val="tx1">
                    <a:lumMod val="50000"/>
                    <a:lumOff val="50000"/>
                  </a:schemeClr>
                </a:solidFill>
              </a:rPr>
              <a:t>for</a:t>
            </a:r>
            <a:r>
              <a:rPr lang="de-DE" sz="1800" dirty="0">
                <a:solidFill>
                  <a:schemeClr val="tx1">
                    <a:lumMod val="50000"/>
                    <a:lumOff val="50000"/>
                  </a:schemeClr>
                </a:solidFill>
              </a:rPr>
              <a:t> Entrepreneurship &amp; Investment</a:t>
            </a:r>
          </a:p>
        </p:txBody>
      </p:sp>
    </p:spTree>
    <p:extLst>
      <p:ext uri="{BB962C8B-B14F-4D97-AF65-F5344CB8AC3E}">
        <p14:creationId xmlns:p14="http://schemas.microsoft.com/office/powerpoint/2010/main" val="2769372075"/>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ITPO Network</a:t>
            </a:r>
            <a:br>
              <a:rPr lang="de-DE" dirty="0"/>
            </a:br>
            <a:r>
              <a:rPr lang="de-DE" sz="2000" dirty="0"/>
              <a:t>Investment &amp; Technology Promotion Offices</a:t>
            </a:r>
          </a:p>
        </p:txBody>
      </p:sp>
      <p:grpSp>
        <p:nvGrpSpPr>
          <p:cNvPr id="9" name="Group 3"/>
          <p:cNvGrpSpPr>
            <a:grpSpLocks/>
          </p:cNvGrpSpPr>
          <p:nvPr/>
        </p:nvGrpSpPr>
        <p:grpSpPr bwMode="auto">
          <a:xfrm>
            <a:off x="3706813" y="2286000"/>
            <a:ext cx="4845050" cy="3548062"/>
            <a:chOff x="839" y="1493"/>
            <a:chExt cx="3306" cy="2235"/>
          </a:xfrm>
          <a:solidFill>
            <a:srgbClr val="6DB7EE"/>
          </a:solidFill>
        </p:grpSpPr>
        <p:grpSp>
          <p:nvGrpSpPr>
            <p:cNvPr id="10" name="Group 4"/>
            <p:cNvGrpSpPr>
              <a:grpSpLocks/>
            </p:cNvGrpSpPr>
            <p:nvPr/>
          </p:nvGrpSpPr>
          <p:grpSpPr bwMode="auto">
            <a:xfrm>
              <a:off x="3658" y="2914"/>
              <a:ext cx="487" cy="814"/>
              <a:chOff x="3658" y="2914"/>
              <a:chExt cx="487" cy="814"/>
            </a:xfrm>
            <a:grpFill/>
          </p:grpSpPr>
          <p:grpSp>
            <p:nvGrpSpPr>
              <p:cNvPr id="34" name="Group 5"/>
              <p:cNvGrpSpPr>
                <a:grpSpLocks/>
              </p:cNvGrpSpPr>
              <p:nvPr/>
            </p:nvGrpSpPr>
            <p:grpSpPr bwMode="auto">
              <a:xfrm>
                <a:off x="3658" y="3488"/>
                <a:ext cx="487" cy="240"/>
                <a:chOff x="3658" y="3488"/>
                <a:chExt cx="487" cy="240"/>
              </a:xfrm>
              <a:grpFill/>
            </p:grpSpPr>
            <p:sp>
              <p:nvSpPr>
                <p:cNvPr id="36" name="Freeform 6"/>
                <p:cNvSpPr>
                  <a:spLocks/>
                </p:cNvSpPr>
                <p:nvPr/>
              </p:nvSpPr>
              <p:spPr bwMode="auto">
                <a:xfrm>
                  <a:off x="4067" y="3488"/>
                  <a:ext cx="78" cy="146"/>
                </a:xfrm>
                <a:custGeom>
                  <a:avLst/>
                  <a:gdLst/>
                  <a:ahLst/>
                  <a:cxnLst>
                    <a:cxn ang="0">
                      <a:pos x="25" y="2"/>
                    </a:cxn>
                    <a:cxn ang="0">
                      <a:pos x="33" y="0"/>
                    </a:cxn>
                    <a:cxn ang="0">
                      <a:pos x="46" y="16"/>
                    </a:cxn>
                    <a:cxn ang="0">
                      <a:pos x="44" y="62"/>
                    </a:cxn>
                    <a:cxn ang="0">
                      <a:pos x="54" y="62"/>
                    </a:cxn>
                    <a:cxn ang="0">
                      <a:pos x="56" y="68"/>
                    </a:cxn>
                    <a:cxn ang="0">
                      <a:pos x="60" y="79"/>
                    </a:cxn>
                    <a:cxn ang="0">
                      <a:pos x="62" y="85"/>
                    </a:cxn>
                    <a:cxn ang="0">
                      <a:pos x="69" y="83"/>
                    </a:cxn>
                    <a:cxn ang="0">
                      <a:pos x="75" y="73"/>
                    </a:cxn>
                    <a:cxn ang="0">
                      <a:pos x="77" y="79"/>
                    </a:cxn>
                    <a:cxn ang="0">
                      <a:pos x="73" y="87"/>
                    </a:cxn>
                    <a:cxn ang="0">
                      <a:pos x="69" y="93"/>
                    </a:cxn>
                    <a:cxn ang="0">
                      <a:pos x="67" y="105"/>
                    </a:cxn>
                    <a:cxn ang="0">
                      <a:pos x="58" y="111"/>
                    </a:cxn>
                    <a:cxn ang="0">
                      <a:pos x="52" y="113"/>
                    </a:cxn>
                    <a:cxn ang="0">
                      <a:pos x="44" y="119"/>
                    </a:cxn>
                    <a:cxn ang="0">
                      <a:pos x="42" y="125"/>
                    </a:cxn>
                    <a:cxn ang="0">
                      <a:pos x="44" y="131"/>
                    </a:cxn>
                    <a:cxn ang="0">
                      <a:pos x="46" y="137"/>
                    </a:cxn>
                    <a:cxn ang="0">
                      <a:pos x="37" y="141"/>
                    </a:cxn>
                    <a:cxn ang="0">
                      <a:pos x="31" y="143"/>
                    </a:cxn>
                    <a:cxn ang="0">
                      <a:pos x="25" y="145"/>
                    </a:cxn>
                    <a:cxn ang="0">
                      <a:pos x="21" y="143"/>
                    </a:cxn>
                    <a:cxn ang="0">
                      <a:pos x="12" y="141"/>
                    </a:cxn>
                    <a:cxn ang="0">
                      <a:pos x="8" y="137"/>
                    </a:cxn>
                    <a:cxn ang="0">
                      <a:pos x="12" y="133"/>
                    </a:cxn>
                    <a:cxn ang="0">
                      <a:pos x="19" y="131"/>
                    </a:cxn>
                    <a:cxn ang="0">
                      <a:pos x="25" y="121"/>
                    </a:cxn>
                    <a:cxn ang="0">
                      <a:pos x="25" y="117"/>
                    </a:cxn>
                    <a:cxn ang="0">
                      <a:pos x="19" y="113"/>
                    </a:cxn>
                    <a:cxn ang="0">
                      <a:pos x="12" y="107"/>
                    </a:cxn>
                    <a:cxn ang="0">
                      <a:pos x="6" y="107"/>
                    </a:cxn>
                    <a:cxn ang="0">
                      <a:pos x="2" y="105"/>
                    </a:cxn>
                    <a:cxn ang="0">
                      <a:pos x="0" y="99"/>
                    </a:cxn>
                    <a:cxn ang="0">
                      <a:pos x="2" y="95"/>
                    </a:cxn>
                    <a:cxn ang="0">
                      <a:pos x="6" y="95"/>
                    </a:cxn>
                    <a:cxn ang="0">
                      <a:pos x="12" y="93"/>
                    </a:cxn>
                    <a:cxn ang="0">
                      <a:pos x="19" y="87"/>
                    </a:cxn>
                    <a:cxn ang="0">
                      <a:pos x="23" y="85"/>
                    </a:cxn>
                    <a:cxn ang="0">
                      <a:pos x="27" y="62"/>
                    </a:cxn>
                    <a:cxn ang="0">
                      <a:pos x="23" y="56"/>
                    </a:cxn>
                    <a:cxn ang="0">
                      <a:pos x="17" y="52"/>
                    </a:cxn>
                    <a:cxn ang="0">
                      <a:pos x="15" y="40"/>
                    </a:cxn>
                    <a:cxn ang="0">
                      <a:pos x="17" y="28"/>
                    </a:cxn>
                    <a:cxn ang="0">
                      <a:pos x="19" y="20"/>
                    </a:cxn>
                    <a:cxn ang="0">
                      <a:pos x="25" y="2"/>
                    </a:cxn>
                  </a:cxnLst>
                  <a:rect l="0" t="0" r="r" b="b"/>
                  <a:pathLst>
                    <a:path w="78" h="146">
                      <a:moveTo>
                        <a:pt x="25" y="2"/>
                      </a:moveTo>
                      <a:lnTo>
                        <a:pt x="33" y="0"/>
                      </a:lnTo>
                      <a:lnTo>
                        <a:pt x="46" y="16"/>
                      </a:lnTo>
                      <a:lnTo>
                        <a:pt x="44" y="62"/>
                      </a:lnTo>
                      <a:lnTo>
                        <a:pt x="54" y="62"/>
                      </a:lnTo>
                      <a:lnTo>
                        <a:pt x="56" y="68"/>
                      </a:lnTo>
                      <a:lnTo>
                        <a:pt x="60" y="79"/>
                      </a:lnTo>
                      <a:lnTo>
                        <a:pt x="62" y="85"/>
                      </a:lnTo>
                      <a:lnTo>
                        <a:pt x="69" y="83"/>
                      </a:lnTo>
                      <a:lnTo>
                        <a:pt x="75" y="73"/>
                      </a:lnTo>
                      <a:lnTo>
                        <a:pt x="77" y="79"/>
                      </a:lnTo>
                      <a:lnTo>
                        <a:pt x="73" y="87"/>
                      </a:lnTo>
                      <a:lnTo>
                        <a:pt x="69" y="93"/>
                      </a:lnTo>
                      <a:lnTo>
                        <a:pt x="67" y="105"/>
                      </a:lnTo>
                      <a:lnTo>
                        <a:pt x="58" y="111"/>
                      </a:lnTo>
                      <a:lnTo>
                        <a:pt x="52" y="113"/>
                      </a:lnTo>
                      <a:lnTo>
                        <a:pt x="44" y="119"/>
                      </a:lnTo>
                      <a:lnTo>
                        <a:pt x="42" y="125"/>
                      </a:lnTo>
                      <a:lnTo>
                        <a:pt x="44" y="131"/>
                      </a:lnTo>
                      <a:lnTo>
                        <a:pt x="46" y="137"/>
                      </a:lnTo>
                      <a:lnTo>
                        <a:pt x="37" y="141"/>
                      </a:lnTo>
                      <a:lnTo>
                        <a:pt x="31" y="143"/>
                      </a:lnTo>
                      <a:lnTo>
                        <a:pt x="25" y="145"/>
                      </a:lnTo>
                      <a:lnTo>
                        <a:pt x="21" y="143"/>
                      </a:lnTo>
                      <a:lnTo>
                        <a:pt x="12" y="141"/>
                      </a:lnTo>
                      <a:lnTo>
                        <a:pt x="8" y="137"/>
                      </a:lnTo>
                      <a:lnTo>
                        <a:pt x="12" y="133"/>
                      </a:lnTo>
                      <a:lnTo>
                        <a:pt x="19" y="131"/>
                      </a:lnTo>
                      <a:lnTo>
                        <a:pt x="25" y="121"/>
                      </a:lnTo>
                      <a:lnTo>
                        <a:pt x="25" y="117"/>
                      </a:lnTo>
                      <a:lnTo>
                        <a:pt x="19" y="113"/>
                      </a:lnTo>
                      <a:lnTo>
                        <a:pt x="12" y="107"/>
                      </a:lnTo>
                      <a:lnTo>
                        <a:pt x="6" y="107"/>
                      </a:lnTo>
                      <a:lnTo>
                        <a:pt x="2" y="105"/>
                      </a:lnTo>
                      <a:lnTo>
                        <a:pt x="0" y="99"/>
                      </a:lnTo>
                      <a:lnTo>
                        <a:pt x="2" y="95"/>
                      </a:lnTo>
                      <a:lnTo>
                        <a:pt x="6" y="95"/>
                      </a:lnTo>
                      <a:lnTo>
                        <a:pt x="12" y="93"/>
                      </a:lnTo>
                      <a:lnTo>
                        <a:pt x="19" y="87"/>
                      </a:lnTo>
                      <a:lnTo>
                        <a:pt x="23" y="85"/>
                      </a:lnTo>
                      <a:lnTo>
                        <a:pt x="27" y="62"/>
                      </a:lnTo>
                      <a:lnTo>
                        <a:pt x="23" y="56"/>
                      </a:lnTo>
                      <a:lnTo>
                        <a:pt x="17" y="52"/>
                      </a:lnTo>
                      <a:lnTo>
                        <a:pt x="15" y="40"/>
                      </a:lnTo>
                      <a:lnTo>
                        <a:pt x="17" y="28"/>
                      </a:lnTo>
                      <a:lnTo>
                        <a:pt x="19" y="20"/>
                      </a:lnTo>
                      <a:lnTo>
                        <a:pt x="25" y="2"/>
                      </a:lnTo>
                    </a:path>
                  </a:pathLst>
                </a:custGeom>
                <a:grpFill/>
                <a:ln w="12700" cap="rnd" cmpd="sng">
                  <a:noFill/>
                  <a:prstDash val="solid"/>
                  <a:round/>
                  <a:headEnd type="none" w="med" len="med"/>
                  <a:tailEnd type="none" w="med" len="med"/>
                </a:ln>
                <a:effectLst/>
              </p:spPr>
              <p:txBody>
                <a:bodyPr/>
                <a:lstStyle/>
                <a:p>
                  <a:pPr algn="ctr" eaLnBrk="1" hangingPunct="1">
                    <a:defRPr/>
                  </a:pPr>
                  <a:endParaRPr lang="en-US" sz="1400">
                    <a:solidFill>
                      <a:schemeClr val="tx1"/>
                    </a:solidFill>
                    <a:effectLst>
                      <a:outerShdw blurRad="38100" dist="38100" dir="2700000" algn="tl">
                        <a:srgbClr val="000000">
                          <a:alpha val="43137"/>
                        </a:srgbClr>
                      </a:outerShdw>
                    </a:effectLst>
                    <a:latin typeface="Calibri" panose="020F0502020204030204" pitchFamily="34" charset="0"/>
                    <a:ea typeface="+mn-ea"/>
                  </a:endParaRPr>
                </a:p>
              </p:txBody>
            </p:sp>
            <p:sp>
              <p:nvSpPr>
                <p:cNvPr id="37" name="Freeform 7"/>
                <p:cNvSpPr>
                  <a:spLocks/>
                </p:cNvSpPr>
                <p:nvPr/>
              </p:nvSpPr>
              <p:spPr bwMode="auto">
                <a:xfrm>
                  <a:off x="3918" y="3605"/>
                  <a:ext cx="143" cy="123"/>
                </a:xfrm>
                <a:custGeom>
                  <a:avLst/>
                  <a:gdLst/>
                  <a:ahLst/>
                  <a:cxnLst>
                    <a:cxn ang="0">
                      <a:pos x="100" y="0"/>
                    </a:cxn>
                    <a:cxn ang="0">
                      <a:pos x="117" y="0"/>
                    </a:cxn>
                    <a:cxn ang="0">
                      <a:pos x="142" y="32"/>
                    </a:cxn>
                    <a:cxn ang="0">
                      <a:pos x="115" y="60"/>
                    </a:cxn>
                    <a:cxn ang="0">
                      <a:pos x="115" y="72"/>
                    </a:cxn>
                    <a:cxn ang="0">
                      <a:pos x="109" y="76"/>
                    </a:cxn>
                    <a:cxn ang="0">
                      <a:pos x="94" y="76"/>
                    </a:cxn>
                    <a:cxn ang="0">
                      <a:pos x="75" y="92"/>
                    </a:cxn>
                    <a:cxn ang="0">
                      <a:pos x="58" y="108"/>
                    </a:cxn>
                    <a:cxn ang="0">
                      <a:pos x="46" y="122"/>
                    </a:cxn>
                    <a:cxn ang="0">
                      <a:pos x="46" y="110"/>
                    </a:cxn>
                    <a:cxn ang="0">
                      <a:pos x="25" y="112"/>
                    </a:cxn>
                    <a:cxn ang="0">
                      <a:pos x="15" y="112"/>
                    </a:cxn>
                    <a:cxn ang="0">
                      <a:pos x="0" y="112"/>
                    </a:cxn>
                    <a:cxn ang="0">
                      <a:pos x="21" y="92"/>
                    </a:cxn>
                    <a:cxn ang="0">
                      <a:pos x="29" y="82"/>
                    </a:cxn>
                    <a:cxn ang="0">
                      <a:pos x="36" y="82"/>
                    </a:cxn>
                    <a:cxn ang="0">
                      <a:pos x="52" y="66"/>
                    </a:cxn>
                    <a:cxn ang="0">
                      <a:pos x="58" y="66"/>
                    </a:cxn>
                    <a:cxn ang="0">
                      <a:pos x="58" y="64"/>
                    </a:cxn>
                    <a:cxn ang="0">
                      <a:pos x="65" y="58"/>
                    </a:cxn>
                    <a:cxn ang="0">
                      <a:pos x="75" y="58"/>
                    </a:cxn>
                    <a:cxn ang="0">
                      <a:pos x="71" y="40"/>
                    </a:cxn>
                    <a:cxn ang="0">
                      <a:pos x="73" y="40"/>
                    </a:cxn>
                    <a:cxn ang="0">
                      <a:pos x="83" y="30"/>
                    </a:cxn>
                    <a:cxn ang="0">
                      <a:pos x="86" y="38"/>
                    </a:cxn>
                    <a:cxn ang="0">
                      <a:pos x="102" y="24"/>
                    </a:cxn>
                    <a:cxn ang="0">
                      <a:pos x="100" y="0"/>
                    </a:cxn>
                  </a:cxnLst>
                  <a:rect l="0" t="0" r="r" b="b"/>
                  <a:pathLst>
                    <a:path w="143" h="123">
                      <a:moveTo>
                        <a:pt x="100" y="0"/>
                      </a:moveTo>
                      <a:lnTo>
                        <a:pt x="117" y="0"/>
                      </a:lnTo>
                      <a:lnTo>
                        <a:pt x="142" y="32"/>
                      </a:lnTo>
                      <a:lnTo>
                        <a:pt x="115" y="60"/>
                      </a:lnTo>
                      <a:lnTo>
                        <a:pt x="115" y="72"/>
                      </a:lnTo>
                      <a:lnTo>
                        <a:pt x="109" y="76"/>
                      </a:lnTo>
                      <a:lnTo>
                        <a:pt x="94" y="76"/>
                      </a:lnTo>
                      <a:lnTo>
                        <a:pt x="75" y="92"/>
                      </a:lnTo>
                      <a:lnTo>
                        <a:pt x="58" y="108"/>
                      </a:lnTo>
                      <a:lnTo>
                        <a:pt x="46" y="122"/>
                      </a:lnTo>
                      <a:lnTo>
                        <a:pt x="46" y="110"/>
                      </a:lnTo>
                      <a:lnTo>
                        <a:pt x="25" y="112"/>
                      </a:lnTo>
                      <a:lnTo>
                        <a:pt x="15" y="112"/>
                      </a:lnTo>
                      <a:lnTo>
                        <a:pt x="0" y="112"/>
                      </a:lnTo>
                      <a:lnTo>
                        <a:pt x="21" y="92"/>
                      </a:lnTo>
                      <a:lnTo>
                        <a:pt x="29" y="82"/>
                      </a:lnTo>
                      <a:lnTo>
                        <a:pt x="36" y="82"/>
                      </a:lnTo>
                      <a:lnTo>
                        <a:pt x="52" y="66"/>
                      </a:lnTo>
                      <a:lnTo>
                        <a:pt x="58" y="66"/>
                      </a:lnTo>
                      <a:lnTo>
                        <a:pt x="58" y="64"/>
                      </a:lnTo>
                      <a:lnTo>
                        <a:pt x="65" y="58"/>
                      </a:lnTo>
                      <a:lnTo>
                        <a:pt x="75" y="58"/>
                      </a:lnTo>
                      <a:lnTo>
                        <a:pt x="71" y="40"/>
                      </a:lnTo>
                      <a:lnTo>
                        <a:pt x="73" y="40"/>
                      </a:lnTo>
                      <a:lnTo>
                        <a:pt x="83" y="30"/>
                      </a:lnTo>
                      <a:lnTo>
                        <a:pt x="86" y="38"/>
                      </a:lnTo>
                      <a:lnTo>
                        <a:pt x="102" y="24"/>
                      </a:lnTo>
                      <a:lnTo>
                        <a:pt x="100" y="0"/>
                      </a:lnTo>
                    </a:path>
                  </a:pathLst>
                </a:custGeom>
                <a:grpFill/>
                <a:ln w="12700" cap="rnd" cmpd="sng">
                  <a:noFill/>
                  <a:prstDash val="solid"/>
                  <a:round/>
                  <a:headEnd type="none" w="med" len="med"/>
                  <a:tailEnd type="none" w="med" len="med"/>
                </a:ln>
                <a:effectLst/>
              </p:spPr>
              <p:txBody>
                <a:bodyPr/>
                <a:lstStyle/>
                <a:p>
                  <a:pPr algn="ctr" eaLnBrk="1" hangingPunct="1">
                    <a:defRPr/>
                  </a:pPr>
                  <a:endParaRPr lang="en-US" sz="1400">
                    <a:solidFill>
                      <a:schemeClr val="tx1"/>
                    </a:solidFill>
                    <a:effectLst>
                      <a:outerShdw blurRad="38100" dist="38100" dir="2700000" algn="tl">
                        <a:srgbClr val="000000">
                          <a:alpha val="43137"/>
                        </a:srgbClr>
                      </a:outerShdw>
                    </a:effectLst>
                    <a:latin typeface="Calibri" panose="020F0502020204030204" pitchFamily="34" charset="0"/>
                    <a:ea typeface="+mn-ea"/>
                  </a:endParaRPr>
                </a:p>
              </p:txBody>
            </p:sp>
            <p:sp>
              <p:nvSpPr>
                <p:cNvPr id="38" name="Freeform 8"/>
                <p:cNvSpPr>
                  <a:spLocks/>
                </p:cNvSpPr>
                <p:nvPr/>
              </p:nvSpPr>
              <p:spPr bwMode="auto">
                <a:xfrm>
                  <a:off x="3658" y="3611"/>
                  <a:ext cx="56" cy="66"/>
                </a:xfrm>
                <a:custGeom>
                  <a:avLst/>
                  <a:gdLst/>
                  <a:ahLst/>
                  <a:cxnLst>
                    <a:cxn ang="0">
                      <a:pos x="0" y="0"/>
                    </a:cxn>
                    <a:cxn ang="0">
                      <a:pos x="12" y="0"/>
                    </a:cxn>
                    <a:cxn ang="0">
                      <a:pos x="26" y="8"/>
                    </a:cxn>
                    <a:cxn ang="0">
                      <a:pos x="55" y="8"/>
                    </a:cxn>
                    <a:cxn ang="0">
                      <a:pos x="51" y="18"/>
                    </a:cxn>
                    <a:cxn ang="0">
                      <a:pos x="55" y="30"/>
                    </a:cxn>
                    <a:cxn ang="0">
                      <a:pos x="45" y="30"/>
                    </a:cxn>
                    <a:cxn ang="0">
                      <a:pos x="43" y="33"/>
                    </a:cxn>
                    <a:cxn ang="0">
                      <a:pos x="37" y="35"/>
                    </a:cxn>
                    <a:cxn ang="0">
                      <a:pos x="43" y="65"/>
                    </a:cxn>
                    <a:cxn ang="0">
                      <a:pos x="26" y="63"/>
                    </a:cxn>
                    <a:cxn ang="0">
                      <a:pos x="10" y="53"/>
                    </a:cxn>
                    <a:cxn ang="0">
                      <a:pos x="10" y="33"/>
                    </a:cxn>
                    <a:cxn ang="0">
                      <a:pos x="10" y="24"/>
                    </a:cxn>
                    <a:cxn ang="0">
                      <a:pos x="0" y="18"/>
                    </a:cxn>
                    <a:cxn ang="0">
                      <a:pos x="0" y="0"/>
                    </a:cxn>
                  </a:cxnLst>
                  <a:rect l="0" t="0" r="r" b="b"/>
                  <a:pathLst>
                    <a:path w="56" h="66">
                      <a:moveTo>
                        <a:pt x="0" y="0"/>
                      </a:moveTo>
                      <a:lnTo>
                        <a:pt x="12" y="0"/>
                      </a:lnTo>
                      <a:lnTo>
                        <a:pt x="26" y="8"/>
                      </a:lnTo>
                      <a:lnTo>
                        <a:pt x="55" y="8"/>
                      </a:lnTo>
                      <a:lnTo>
                        <a:pt x="51" y="18"/>
                      </a:lnTo>
                      <a:lnTo>
                        <a:pt x="55" y="30"/>
                      </a:lnTo>
                      <a:lnTo>
                        <a:pt x="45" y="30"/>
                      </a:lnTo>
                      <a:lnTo>
                        <a:pt x="43" y="33"/>
                      </a:lnTo>
                      <a:lnTo>
                        <a:pt x="37" y="35"/>
                      </a:lnTo>
                      <a:lnTo>
                        <a:pt x="43" y="65"/>
                      </a:lnTo>
                      <a:lnTo>
                        <a:pt x="26" y="63"/>
                      </a:lnTo>
                      <a:lnTo>
                        <a:pt x="10" y="53"/>
                      </a:lnTo>
                      <a:lnTo>
                        <a:pt x="10" y="33"/>
                      </a:lnTo>
                      <a:lnTo>
                        <a:pt x="10" y="24"/>
                      </a:lnTo>
                      <a:lnTo>
                        <a:pt x="0" y="18"/>
                      </a:lnTo>
                      <a:lnTo>
                        <a:pt x="0" y="0"/>
                      </a:lnTo>
                    </a:path>
                  </a:pathLst>
                </a:custGeom>
                <a:grpFill/>
                <a:ln w="12700" cap="rnd" cmpd="sng">
                  <a:noFill/>
                  <a:prstDash val="solid"/>
                  <a:round/>
                  <a:headEnd type="none" w="med" len="med"/>
                  <a:tailEnd type="none" w="med" len="med"/>
                </a:ln>
                <a:effectLst/>
              </p:spPr>
              <p:txBody>
                <a:bodyPr/>
                <a:lstStyle/>
                <a:p>
                  <a:pPr algn="ctr" eaLnBrk="1" hangingPunct="1">
                    <a:defRPr/>
                  </a:pPr>
                  <a:endParaRPr lang="en-US" sz="1400">
                    <a:solidFill>
                      <a:schemeClr val="tx1"/>
                    </a:solidFill>
                    <a:effectLst>
                      <a:outerShdw blurRad="38100" dist="38100" dir="2700000" algn="tl">
                        <a:srgbClr val="000000">
                          <a:alpha val="43137"/>
                        </a:srgbClr>
                      </a:outerShdw>
                    </a:effectLst>
                    <a:latin typeface="Calibri" panose="020F0502020204030204" pitchFamily="34" charset="0"/>
                    <a:ea typeface="+mn-ea"/>
                  </a:endParaRPr>
                </a:p>
              </p:txBody>
            </p:sp>
          </p:grpSp>
          <p:sp>
            <p:nvSpPr>
              <p:cNvPr id="35" name="Freeform 9"/>
              <p:cNvSpPr>
                <a:spLocks/>
              </p:cNvSpPr>
              <p:nvPr/>
            </p:nvSpPr>
            <p:spPr bwMode="auto">
              <a:xfrm>
                <a:off x="3756" y="2914"/>
                <a:ext cx="90" cy="73"/>
              </a:xfrm>
              <a:custGeom>
                <a:avLst/>
                <a:gdLst/>
                <a:ahLst/>
                <a:cxnLst>
                  <a:cxn ang="0">
                    <a:pos x="16" y="27"/>
                  </a:cxn>
                  <a:cxn ang="0">
                    <a:pos x="0" y="58"/>
                  </a:cxn>
                  <a:cxn ang="0">
                    <a:pos x="6" y="70"/>
                  </a:cxn>
                  <a:cxn ang="0">
                    <a:pos x="31" y="72"/>
                  </a:cxn>
                  <a:cxn ang="0">
                    <a:pos x="53" y="72"/>
                  </a:cxn>
                  <a:cxn ang="0">
                    <a:pos x="61" y="60"/>
                  </a:cxn>
                  <a:cxn ang="0">
                    <a:pos x="65" y="47"/>
                  </a:cxn>
                  <a:cxn ang="0">
                    <a:pos x="88" y="47"/>
                  </a:cxn>
                  <a:cxn ang="0">
                    <a:pos x="84" y="29"/>
                  </a:cxn>
                  <a:cxn ang="0">
                    <a:pos x="84" y="10"/>
                  </a:cxn>
                  <a:cxn ang="0">
                    <a:pos x="61" y="0"/>
                  </a:cxn>
                  <a:cxn ang="0">
                    <a:pos x="59" y="21"/>
                  </a:cxn>
                  <a:cxn ang="0">
                    <a:pos x="72" y="33"/>
                  </a:cxn>
                  <a:cxn ang="0">
                    <a:pos x="51" y="33"/>
                  </a:cxn>
                  <a:cxn ang="0">
                    <a:pos x="43" y="41"/>
                  </a:cxn>
                  <a:cxn ang="0">
                    <a:pos x="16" y="27"/>
                  </a:cxn>
                </a:cxnLst>
                <a:rect l="0" t="0" r="r" b="b"/>
                <a:pathLst>
                  <a:path w="89" h="73">
                    <a:moveTo>
                      <a:pt x="16" y="27"/>
                    </a:moveTo>
                    <a:lnTo>
                      <a:pt x="0" y="58"/>
                    </a:lnTo>
                    <a:lnTo>
                      <a:pt x="6" y="70"/>
                    </a:lnTo>
                    <a:lnTo>
                      <a:pt x="31" y="72"/>
                    </a:lnTo>
                    <a:lnTo>
                      <a:pt x="53" y="72"/>
                    </a:lnTo>
                    <a:lnTo>
                      <a:pt x="61" y="60"/>
                    </a:lnTo>
                    <a:lnTo>
                      <a:pt x="65" y="47"/>
                    </a:lnTo>
                    <a:lnTo>
                      <a:pt x="88" y="47"/>
                    </a:lnTo>
                    <a:lnTo>
                      <a:pt x="84" y="29"/>
                    </a:lnTo>
                    <a:lnTo>
                      <a:pt x="84" y="10"/>
                    </a:lnTo>
                    <a:lnTo>
                      <a:pt x="61" y="0"/>
                    </a:lnTo>
                    <a:lnTo>
                      <a:pt x="59" y="21"/>
                    </a:lnTo>
                    <a:lnTo>
                      <a:pt x="72" y="33"/>
                    </a:lnTo>
                    <a:lnTo>
                      <a:pt x="51" y="33"/>
                    </a:lnTo>
                    <a:lnTo>
                      <a:pt x="43" y="41"/>
                    </a:lnTo>
                    <a:lnTo>
                      <a:pt x="16" y="27"/>
                    </a:lnTo>
                  </a:path>
                </a:pathLst>
              </a:custGeom>
              <a:grpFill/>
              <a:ln w="12700" cap="rnd" cmpd="sng">
                <a:noFill/>
                <a:prstDash val="solid"/>
                <a:round/>
                <a:headEnd type="none" w="med" len="med"/>
                <a:tailEnd type="none" w="med" len="med"/>
              </a:ln>
              <a:effectLst/>
            </p:spPr>
            <p:txBody>
              <a:bodyPr/>
              <a:lstStyle/>
              <a:p>
                <a:pPr algn="ctr" eaLnBrk="1" hangingPunct="1">
                  <a:defRPr/>
                </a:pPr>
                <a:endParaRPr lang="en-US" sz="1400">
                  <a:solidFill>
                    <a:schemeClr val="tx1"/>
                  </a:solidFill>
                  <a:effectLst>
                    <a:outerShdw blurRad="38100" dist="38100" dir="2700000" algn="tl">
                      <a:srgbClr val="000000">
                        <a:alpha val="43137"/>
                      </a:srgbClr>
                    </a:outerShdw>
                  </a:effectLst>
                  <a:latin typeface="Calibri" panose="020F0502020204030204" pitchFamily="34" charset="0"/>
                  <a:ea typeface="+mn-ea"/>
                </a:endParaRPr>
              </a:p>
            </p:txBody>
          </p:sp>
        </p:grpSp>
        <p:grpSp>
          <p:nvGrpSpPr>
            <p:cNvPr id="11" name="Group 10"/>
            <p:cNvGrpSpPr>
              <a:grpSpLocks/>
            </p:cNvGrpSpPr>
            <p:nvPr/>
          </p:nvGrpSpPr>
          <p:grpSpPr bwMode="auto">
            <a:xfrm>
              <a:off x="2796" y="1846"/>
              <a:ext cx="1024" cy="1737"/>
              <a:chOff x="2796" y="1846"/>
              <a:chExt cx="1024" cy="1737"/>
            </a:xfrm>
            <a:grpFill/>
          </p:grpSpPr>
          <p:grpSp>
            <p:nvGrpSpPr>
              <p:cNvPr id="21" name="Group 11"/>
              <p:cNvGrpSpPr>
                <a:grpSpLocks/>
              </p:cNvGrpSpPr>
              <p:nvPr/>
            </p:nvGrpSpPr>
            <p:grpSpPr bwMode="auto">
              <a:xfrm>
                <a:off x="2960" y="2023"/>
                <a:ext cx="231" cy="523"/>
                <a:chOff x="2960" y="2023"/>
                <a:chExt cx="231" cy="523"/>
              </a:xfrm>
              <a:grpFill/>
            </p:grpSpPr>
            <p:sp>
              <p:nvSpPr>
                <p:cNvPr id="31" name="Freeform 12"/>
                <p:cNvSpPr>
                  <a:spLocks/>
                </p:cNvSpPr>
                <p:nvPr/>
              </p:nvSpPr>
              <p:spPr bwMode="auto">
                <a:xfrm>
                  <a:off x="2960" y="2492"/>
                  <a:ext cx="55" cy="54"/>
                </a:xfrm>
                <a:custGeom>
                  <a:avLst/>
                  <a:gdLst/>
                  <a:ahLst/>
                  <a:cxnLst>
                    <a:cxn ang="0">
                      <a:pos x="0" y="41"/>
                    </a:cxn>
                    <a:cxn ang="0">
                      <a:pos x="10" y="51"/>
                    </a:cxn>
                    <a:cxn ang="0">
                      <a:pos x="21" y="49"/>
                    </a:cxn>
                    <a:cxn ang="0">
                      <a:pos x="39" y="53"/>
                    </a:cxn>
                    <a:cxn ang="0">
                      <a:pos x="52" y="53"/>
                    </a:cxn>
                    <a:cxn ang="0">
                      <a:pos x="54" y="35"/>
                    </a:cxn>
                    <a:cxn ang="0">
                      <a:pos x="50" y="22"/>
                    </a:cxn>
                    <a:cxn ang="0">
                      <a:pos x="41" y="8"/>
                    </a:cxn>
                    <a:cxn ang="0">
                      <a:pos x="31" y="8"/>
                    </a:cxn>
                    <a:cxn ang="0">
                      <a:pos x="27" y="0"/>
                    </a:cxn>
                    <a:cxn ang="0">
                      <a:pos x="14" y="0"/>
                    </a:cxn>
                    <a:cxn ang="0">
                      <a:pos x="14" y="16"/>
                    </a:cxn>
                    <a:cxn ang="0">
                      <a:pos x="0" y="41"/>
                    </a:cxn>
                  </a:cxnLst>
                  <a:rect l="0" t="0" r="r" b="b"/>
                  <a:pathLst>
                    <a:path w="55" h="54">
                      <a:moveTo>
                        <a:pt x="0" y="41"/>
                      </a:moveTo>
                      <a:lnTo>
                        <a:pt x="10" y="51"/>
                      </a:lnTo>
                      <a:lnTo>
                        <a:pt x="21" y="49"/>
                      </a:lnTo>
                      <a:lnTo>
                        <a:pt x="39" y="53"/>
                      </a:lnTo>
                      <a:lnTo>
                        <a:pt x="52" y="53"/>
                      </a:lnTo>
                      <a:lnTo>
                        <a:pt x="54" y="35"/>
                      </a:lnTo>
                      <a:lnTo>
                        <a:pt x="50" y="22"/>
                      </a:lnTo>
                      <a:lnTo>
                        <a:pt x="41" y="8"/>
                      </a:lnTo>
                      <a:lnTo>
                        <a:pt x="31" y="8"/>
                      </a:lnTo>
                      <a:lnTo>
                        <a:pt x="27" y="0"/>
                      </a:lnTo>
                      <a:lnTo>
                        <a:pt x="14" y="0"/>
                      </a:lnTo>
                      <a:lnTo>
                        <a:pt x="14" y="16"/>
                      </a:lnTo>
                      <a:lnTo>
                        <a:pt x="0" y="41"/>
                      </a:lnTo>
                    </a:path>
                  </a:pathLst>
                </a:custGeom>
                <a:grpFill/>
                <a:ln w="12700" cap="rnd" cmpd="sng">
                  <a:noFill/>
                  <a:prstDash val="solid"/>
                  <a:round/>
                  <a:headEnd type="none" w="med" len="med"/>
                  <a:tailEnd type="none" w="med" len="med"/>
                </a:ln>
                <a:effectLst/>
              </p:spPr>
              <p:txBody>
                <a:bodyPr/>
                <a:lstStyle/>
                <a:p>
                  <a:pPr algn="ctr" eaLnBrk="1" hangingPunct="1">
                    <a:defRPr/>
                  </a:pPr>
                  <a:endParaRPr lang="en-US" sz="1400">
                    <a:solidFill>
                      <a:schemeClr val="tx1"/>
                    </a:solidFill>
                    <a:effectLst>
                      <a:outerShdw blurRad="38100" dist="38100" dir="2700000" algn="tl">
                        <a:srgbClr val="000000">
                          <a:alpha val="43137"/>
                        </a:srgbClr>
                      </a:outerShdw>
                    </a:effectLst>
                    <a:latin typeface="Calibri" panose="020F0502020204030204" pitchFamily="34" charset="0"/>
                    <a:ea typeface="+mn-ea"/>
                  </a:endParaRPr>
                </a:p>
              </p:txBody>
            </p:sp>
            <p:sp>
              <p:nvSpPr>
                <p:cNvPr id="32" name="Freeform 13"/>
                <p:cNvSpPr>
                  <a:spLocks/>
                </p:cNvSpPr>
                <p:nvPr/>
              </p:nvSpPr>
              <p:spPr bwMode="auto">
                <a:xfrm>
                  <a:off x="3106" y="2399"/>
                  <a:ext cx="53" cy="69"/>
                </a:xfrm>
                <a:custGeom>
                  <a:avLst/>
                  <a:gdLst/>
                  <a:ahLst/>
                  <a:cxnLst>
                    <a:cxn ang="0">
                      <a:pos x="12" y="0"/>
                    </a:cxn>
                    <a:cxn ang="0">
                      <a:pos x="35" y="2"/>
                    </a:cxn>
                    <a:cxn ang="0">
                      <a:pos x="42" y="21"/>
                    </a:cxn>
                    <a:cxn ang="0">
                      <a:pos x="52" y="31"/>
                    </a:cxn>
                    <a:cxn ang="0">
                      <a:pos x="44" y="39"/>
                    </a:cxn>
                    <a:cxn ang="0">
                      <a:pos x="52" y="49"/>
                    </a:cxn>
                    <a:cxn ang="0">
                      <a:pos x="48" y="62"/>
                    </a:cxn>
                    <a:cxn ang="0">
                      <a:pos x="40" y="68"/>
                    </a:cxn>
                    <a:cxn ang="0">
                      <a:pos x="25" y="66"/>
                    </a:cxn>
                    <a:cxn ang="0">
                      <a:pos x="15" y="66"/>
                    </a:cxn>
                    <a:cxn ang="0">
                      <a:pos x="10" y="58"/>
                    </a:cxn>
                    <a:cxn ang="0">
                      <a:pos x="4" y="47"/>
                    </a:cxn>
                    <a:cxn ang="0">
                      <a:pos x="4" y="37"/>
                    </a:cxn>
                    <a:cxn ang="0">
                      <a:pos x="0" y="23"/>
                    </a:cxn>
                    <a:cxn ang="0">
                      <a:pos x="12" y="0"/>
                    </a:cxn>
                  </a:cxnLst>
                  <a:rect l="0" t="0" r="r" b="b"/>
                  <a:pathLst>
                    <a:path w="53" h="69">
                      <a:moveTo>
                        <a:pt x="12" y="0"/>
                      </a:moveTo>
                      <a:lnTo>
                        <a:pt x="35" y="2"/>
                      </a:lnTo>
                      <a:lnTo>
                        <a:pt x="42" y="21"/>
                      </a:lnTo>
                      <a:lnTo>
                        <a:pt x="52" y="31"/>
                      </a:lnTo>
                      <a:lnTo>
                        <a:pt x="44" y="39"/>
                      </a:lnTo>
                      <a:lnTo>
                        <a:pt x="52" y="49"/>
                      </a:lnTo>
                      <a:lnTo>
                        <a:pt x="48" y="62"/>
                      </a:lnTo>
                      <a:lnTo>
                        <a:pt x="40" y="68"/>
                      </a:lnTo>
                      <a:lnTo>
                        <a:pt x="25" y="66"/>
                      </a:lnTo>
                      <a:lnTo>
                        <a:pt x="15" y="66"/>
                      </a:lnTo>
                      <a:lnTo>
                        <a:pt x="10" y="58"/>
                      </a:lnTo>
                      <a:lnTo>
                        <a:pt x="4" y="47"/>
                      </a:lnTo>
                      <a:lnTo>
                        <a:pt x="4" y="37"/>
                      </a:lnTo>
                      <a:lnTo>
                        <a:pt x="0" y="23"/>
                      </a:lnTo>
                      <a:lnTo>
                        <a:pt x="12" y="0"/>
                      </a:lnTo>
                    </a:path>
                  </a:pathLst>
                </a:custGeom>
                <a:grpFill/>
                <a:ln w="12700" cap="rnd" cmpd="sng">
                  <a:noFill/>
                  <a:prstDash val="solid"/>
                  <a:round/>
                  <a:headEnd type="none" w="med" len="med"/>
                  <a:tailEnd type="none" w="med" len="med"/>
                </a:ln>
                <a:effectLst/>
              </p:spPr>
              <p:txBody>
                <a:bodyPr/>
                <a:lstStyle/>
                <a:p>
                  <a:pPr algn="ctr" eaLnBrk="1" hangingPunct="1">
                    <a:defRPr/>
                  </a:pPr>
                  <a:endParaRPr lang="en-US" sz="1400">
                    <a:solidFill>
                      <a:schemeClr val="tx1"/>
                    </a:solidFill>
                    <a:effectLst>
                      <a:outerShdw blurRad="38100" dist="38100" dir="2700000" algn="tl">
                        <a:srgbClr val="000000">
                          <a:alpha val="43137"/>
                        </a:srgbClr>
                      </a:outerShdw>
                    </a:effectLst>
                    <a:latin typeface="Calibri" panose="020F0502020204030204" pitchFamily="34" charset="0"/>
                    <a:ea typeface="+mn-ea"/>
                  </a:endParaRPr>
                </a:p>
              </p:txBody>
            </p:sp>
            <p:sp>
              <p:nvSpPr>
                <p:cNvPr id="33" name="Freeform 14"/>
                <p:cNvSpPr>
                  <a:spLocks/>
                </p:cNvSpPr>
                <p:nvPr/>
              </p:nvSpPr>
              <p:spPr bwMode="auto">
                <a:xfrm>
                  <a:off x="3103" y="2023"/>
                  <a:ext cx="95" cy="64"/>
                </a:xfrm>
                <a:custGeom>
                  <a:avLst/>
                  <a:gdLst/>
                  <a:ahLst/>
                  <a:cxnLst>
                    <a:cxn ang="0">
                      <a:pos x="14" y="0"/>
                    </a:cxn>
                    <a:cxn ang="0">
                      <a:pos x="25" y="10"/>
                    </a:cxn>
                    <a:cxn ang="0">
                      <a:pos x="37" y="8"/>
                    </a:cxn>
                    <a:cxn ang="0">
                      <a:pos x="54" y="10"/>
                    </a:cxn>
                    <a:cxn ang="0">
                      <a:pos x="70" y="10"/>
                    </a:cxn>
                    <a:cxn ang="0">
                      <a:pos x="78" y="16"/>
                    </a:cxn>
                    <a:cxn ang="0">
                      <a:pos x="87" y="30"/>
                    </a:cxn>
                    <a:cxn ang="0">
                      <a:pos x="93" y="37"/>
                    </a:cxn>
                    <a:cxn ang="0">
                      <a:pos x="72" y="41"/>
                    </a:cxn>
                    <a:cxn ang="0">
                      <a:pos x="66" y="45"/>
                    </a:cxn>
                    <a:cxn ang="0">
                      <a:pos x="72" y="53"/>
                    </a:cxn>
                    <a:cxn ang="0">
                      <a:pos x="72" y="61"/>
                    </a:cxn>
                    <a:cxn ang="0">
                      <a:pos x="50" y="53"/>
                    </a:cxn>
                    <a:cxn ang="0">
                      <a:pos x="33" y="47"/>
                    </a:cxn>
                    <a:cxn ang="0">
                      <a:pos x="25" y="49"/>
                    </a:cxn>
                    <a:cxn ang="0">
                      <a:pos x="25" y="61"/>
                    </a:cxn>
                    <a:cxn ang="0">
                      <a:pos x="14" y="63"/>
                    </a:cxn>
                    <a:cxn ang="0">
                      <a:pos x="8" y="53"/>
                    </a:cxn>
                    <a:cxn ang="0">
                      <a:pos x="6" y="41"/>
                    </a:cxn>
                    <a:cxn ang="0">
                      <a:pos x="0" y="39"/>
                    </a:cxn>
                    <a:cxn ang="0">
                      <a:pos x="6" y="26"/>
                    </a:cxn>
                    <a:cxn ang="0">
                      <a:pos x="16" y="22"/>
                    </a:cxn>
                    <a:cxn ang="0">
                      <a:pos x="14" y="0"/>
                    </a:cxn>
                  </a:cxnLst>
                  <a:rect l="0" t="0" r="r" b="b"/>
                  <a:pathLst>
                    <a:path w="94" h="64">
                      <a:moveTo>
                        <a:pt x="14" y="0"/>
                      </a:moveTo>
                      <a:lnTo>
                        <a:pt x="25" y="10"/>
                      </a:lnTo>
                      <a:lnTo>
                        <a:pt x="37" y="8"/>
                      </a:lnTo>
                      <a:lnTo>
                        <a:pt x="54" y="10"/>
                      </a:lnTo>
                      <a:lnTo>
                        <a:pt x="70" y="10"/>
                      </a:lnTo>
                      <a:lnTo>
                        <a:pt x="78" y="16"/>
                      </a:lnTo>
                      <a:lnTo>
                        <a:pt x="87" y="30"/>
                      </a:lnTo>
                      <a:lnTo>
                        <a:pt x="93" y="37"/>
                      </a:lnTo>
                      <a:lnTo>
                        <a:pt x="72" y="41"/>
                      </a:lnTo>
                      <a:lnTo>
                        <a:pt x="66" y="45"/>
                      </a:lnTo>
                      <a:lnTo>
                        <a:pt x="72" y="53"/>
                      </a:lnTo>
                      <a:lnTo>
                        <a:pt x="72" y="61"/>
                      </a:lnTo>
                      <a:lnTo>
                        <a:pt x="50" y="53"/>
                      </a:lnTo>
                      <a:lnTo>
                        <a:pt x="33" y="47"/>
                      </a:lnTo>
                      <a:lnTo>
                        <a:pt x="25" y="49"/>
                      </a:lnTo>
                      <a:lnTo>
                        <a:pt x="25" y="61"/>
                      </a:lnTo>
                      <a:lnTo>
                        <a:pt x="14" y="63"/>
                      </a:lnTo>
                      <a:lnTo>
                        <a:pt x="8" y="53"/>
                      </a:lnTo>
                      <a:lnTo>
                        <a:pt x="6" y="41"/>
                      </a:lnTo>
                      <a:lnTo>
                        <a:pt x="0" y="39"/>
                      </a:lnTo>
                      <a:lnTo>
                        <a:pt x="6" y="26"/>
                      </a:lnTo>
                      <a:lnTo>
                        <a:pt x="16" y="22"/>
                      </a:lnTo>
                      <a:lnTo>
                        <a:pt x="14" y="0"/>
                      </a:lnTo>
                    </a:path>
                  </a:pathLst>
                </a:custGeom>
                <a:grpFill/>
                <a:ln w="12700" cap="rnd" cmpd="sng">
                  <a:noFill/>
                  <a:prstDash val="solid"/>
                  <a:round/>
                  <a:headEnd type="none" w="med" len="med"/>
                  <a:tailEnd type="none" w="med" len="med"/>
                </a:ln>
                <a:effectLst/>
              </p:spPr>
              <p:txBody>
                <a:bodyPr/>
                <a:lstStyle/>
                <a:p>
                  <a:pPr algn="ctr" eaLnBrk="1" hangingPunct="1">
                    <a:defRPr/>
                  </a:pPr>
                  <a:endParaRPr lang="en-US" sz="1400">
                    <a:solidFill>
                      <a:schemeClr val="tx1"/>
                    </a:solidFill>
                    <a:effectLst>
                      <a:outerShdw blurRad="38100" dist="38100" dir="2700000" algn="tl">
                        <a:srgbClr val="000000">
                          <a:alpha val="43137"/>
                        </a:srgbClr>
                      </a:outerShdw>
                    </a:effectLst>
                    <a:latin typeface="Calibri" panose="020F0502020204030204" pitchFamily="34" charset="0"/>
                    <a:ea typeface="+mn-ea"/>
                  </a:endParaRPr>
                </a:p>
              </p:txBody>
            </p:sp>
          </p:grpSp>
          <p:sp>
            <p:nvSpPr>
              <p:cNvPr id="22" name="Freeform 15"/>
              <p:cNvSpPr>
                <a:spLocks/>
              </p:cNvSpPr>
              <p:nvPr/>
            </p:nvSpPr>
            <p:spPr bwMode="auto">
              <a:xfrm>
                <a:off x="3174" y="3079"/>
                <a:ext cx="646" cy="504"/>
              </a:xfrm>
              <a:custGeom>
                <a:avLst/>
                <a:gdLst/>
                <a:ahLst/>
                <a:cxnLst>
                  <a:cxn ang="0">
                    <a:pos x="499" y="40"/>
                  </a:cxn>
                  <a:cxn ang="0">
                    <a:pos x="524" y="57"/>
                  </a:cxn>
                  <a:cxn ang="0">
                    <a:pos x="551" y="131"/>
                  </a:cxn>
                  <a:cxn ang="0">
                    <a:pos x="610" y="208"/>
                  </a:cxn>
                  <a:cxn ang="0">
                    <a:pos x="645" y="287"/>
                  </a:cxn>
                  <a:cxn ang="0">
                    <a:pos x="620" y="360"/>
                  </a:cxn>
                  <a:cxn ang="0">
                    <a:pos x="595" y="406"/>
                  </a:cxn>
                  <a:cxn ang="0">
                    <a:pos x="580" y="450"/>
                  </a:cxn>
                  <a:cxn ang="0">
                    <a:pos x="564" y="477"/>
                  </a:cxn>
                  <a:cxn ang="0">
                    <a:pos x="534" y="495"/>
                  </a:cxn>
                  <a:cxn ang="0">
                    <a:pos x="484" y="489"/>
                  </a:cxn>
                  <a:cxn ang="0">
                    <a:pos x="434" y="477"/>
                  </a:cxn>
                  <a:cxn ang="0">
                    <a:pos x="407" y="448"/>
                  </a:cxn>
                  <a:cxn ang="0">
                    <a:pos x="399" y="412"/>
                  </a:cxn>
                  <a:cxn ang="0">
                    <a:pos x="382" y="396"/>
                  </a:cxn>
                  <a:cxn ang="0">
                    <a:pos x="355" y="398"/>
                  </a:cxn>
                  <a:cxn ang="0">
                    <a:pos x="330" y="370"/>
                  </a:cxn>
                  <a:cxn ang="0">
                    <a:pos x="309" y="366"/>
                  </a:cxn>
                  <a:cxn ang="0">
                    <a:pos x="275" y="370"/>
                  </a:cxn>
                  <a:cxn ang="0">
                    <a:pos x="246" y="374"/>
                  </a:cxn>
                  <a:cxn ang="0">
                    <a:pos x="221" y="390"/>
                  </a:cxn>
                  <a:cxn ang="0">
                    <a:pos x="184" y="402"/>
                  </a:cxn>
                  <a:cxn ang="0">
                    <a:pos x="148" y="420"/>
                  </a:cxn>
                  <a:cxn ang="0">
                    <a:pos x="129" y="428"/>
                  </a:cxn>
                  <a:cxn ang="0">
                    <a:pos x="75" y="424"/>
                  </a:cxn>
                  <a:cxn ang="0">
                    <a:pos x="63" y="414"/>
                  </a:cxn>
                  <a:cxn ang="0">
                    <a:pos x="63" y="360"/>
                  </a:cxn>
                  <a:cxn ang="0">
                    <a:pos x="46" y="327"/>
                  </a:cxn>
                  <a:cxn ang="0">
                    <a:pos x="29" y="301"/>
                  </a:cxn>
                  <a:cxn ang="0">
                    <a:pos x="6" y="208"/>
                  </a:cxn>
                  <a:cxn ang="0">
                    <a:pos x="8" y="178"/>
                  </a:cxn>
                  <a:cxn ang="0">
                    <a:pos x="54" y="162"/>
                  </a:cxn>
                  <a:cxn ang="0">
                    <a:pos x="88" y="158"/>
                  </a:cxn>
                  <a:cxn ang="0">
                    <a:pos x="108" y="149"/>
                  </a:cxn>
                  <a:cxn ang="0">
                    <a:pos x="119" y="123"/>
                  </a:cxn>
                  <a:cxn ang="0">
                    <a:pos x="115" y="109"/>
                  </a:cxn>
                  <a:cxn ang="0">
                    <a:pos x="161" y="73"/>
                  </a:cxn>
                  <a:cxn ang="0">
                    <a:pos x="198" y="46"/>
                  </a:cxn>
                  <a:cxn ang="0">
                    <a:pos x="230" y="65"/>
                  </a:cxn>
                  <a:cxn ang="0">
                    <a:pos x="255" y="44"/>
                  </a:cxn>
                  <a:cxn ang="0">
                    <a:pos x="280" y="20"/>
                  </a:cxn>
                  <a:cxn ang="0">
                    <a:pos x="307" y="6"/>
                  </a:cxn>
                  <a:cxn ang="0">
                    <a:pos x="349" y="10"/>
                  </a:cxn>
                  <a:cxn ang="0">
                    <a:pos x="365" y="28"/>
                  </a:cxn>
                  <a:cxn ang="0">
                    <a:pos x="365" y="51"/>
                  </a:cxn>
                  <a:cxn ang="0">
                    <a:pos x="401" y="91"/>
                  </a:cxn>
                  <a:cxn ang="0">
                    <a:pos x="432" y="103"/>
                  </a:cxn>
                  <a:cxn ang="0">
                    <a:pos x="457" y="65"/>
                  </a:cxn>
                  <a:cxn ang="0">
                    <a:pos x="465" y="0"/>
                  </a:cxn>
                </a:cxnLst>
                <a:rect l="0" t="0" r="r" b="b"/>
                <a:pathLst>
                  <a:path w="646" h="504">
                    <a:moveTo>
                      <a:pt x="465" y="0"/>
                    </a:moveTo>
                    <a:lnTo>
                      <a:pt x="499" y="0"/>
                    </a:lnTo>
                    <a:lnTo>
                      <a:pt x="499" y="40"/>
                    </a:lnTo>
                    <a:lnTo>
                      <a:pt x="513" y="51"/>
                    </a:lnTo>
                    <a:lnTo>
                      <a:pt x="516" y="57"/>
                    </a:lnTo>
                    <a:lnTo>
                      <a:pt x="524" y="57"/>
                    </a:lnTo>
                    <a:lnTo>
                      <a:pt x="528" y="65"/>
                    </a:lnTo>
                    <a:lnTo>
                      <a:pt x="532" y="105"/>
                    </a:lnTo>
                    <a:lnTo>
                      <a:pt x="551" y="131"/>
                    </a:lnTo>
                    <a:lnTo>
                      <a:pt x="580" y="170"/>
                    </a:lnTo>
                    <a:lnTo>
                      <a:pt x="580" y="176"/>
                    </a:lnTo>
                    <a:lnTo>
                      <a:pt x="610" y="208"/>
                    </a:lnTo>
                    <a:lnTo>
                      <a:pt x="610" y="214"/>
                    </a:lnTo>
                    <a:lnTo>
                      <a:pt x="641" y="240"/>
                    </a:lnTo>
                    <a:lnTo>
                      <a:pt x="645" y="287"/>
                    </a:lnTo>
                    <a:lnTo>
                      <a:pt x="641" y="329"/>
                    </a:lnTo>
                    <a:lnTo>
                      <a:pt x="632" y="349"/>
                    </a:lnTo>
                    <a:lnTo>
                      <a:pt x="620" y="360"/>
                    </a:lnTo>
                    <a:lnTo>
                      <a:pt x="616" y="380"/>
                    </a:lnTo>
                    <a:lnTo>
                      <a:pt x="605" y="398"/>
                    </a:lnTo>
                    <a:lnTo>
                      <a:pt x="595" y="406"/>
                    </a:lnTo>
                    <a:lnTo>
                      <a:pt x="597" y="412"/>
                    </a:lnTo>
                    <a:lnTo>
                      <a:pt x="585" y="424"/>
                    </a:lnTo>
                    <a:lnTo>
                      <a:pt x="580" y="450"/>
                    </a:lnTo>
                    <a:lnTo>
                      <a:pt x="578" y="465"/>
                    </a:lnTo>
                    <a:lnTo>
                      <a:pt x="566" y="471"/>
                    </a:lnTo>
                    <a:lnTo>
                      <a:pt x="564" y="477"/>
                    </a:lnTo>
                    <a:lnTo>
                      <a:pt x="557" y="489"/>
                    </a:lnTo>
                    <a:lnTo>
                      <a:pt x="543" y="491"/>
                    </a:lnTo>
                    <a:lnTo>
                      <a:pt x="534" y="495"/>
                    </a:lnTo>
                    <a:lnTo>
                      <a:pt x="520" y="503"/>
                    </a:lnTo>
                    <a:lnTo>
                      <a:pt x="503" y="487"/>
                    </a:lnTo>
                    <a:lnTo>
                      <a:pt x="484" y="489"/>
                    </a:lnTo>
                    <a:lnTo>
                      <a:pt x="478" y="489"/>
                    </a:lnTo>
                    <a:lnTo>
                      <a:pt x="451" y="493"/>
                    </a:lnTo>
                    <a:lnTo>
                      <a:pt x="434" y="477"/>
                    </a:lnTo>
                    <a:lnTo>
                      <a:pt x="422" y="461"/>
                    </a:lnTo>
                    <a:lnTo>
                      <a:pt x="415" y="463"/>
                    </a:lnTo>
                    <a:lnTo>
                      <a:pt x="407" y="448"/>
                    </a:lnTo>
                    <a:lnTo>
                      <a:pt x="403" y="436"/>
                    </a:lnTo>
                    <a:lnTo>
                      <a:pt x="399" y="432"/>
                    </a:lnTo>
                    <a:lnTo>
                      <a:pt x="399" y="412"/>
                    </a:lnTo>
                    <a:lnTo>
                      <a:pt x="401" y="400"/>
                    </a:lnTo>
                    <a:lnTo>
                      <a:pt x="397" y="392"/>
                    </a:lnTo>
                    <a:lnTo>
                      <a:pt x="382" y="396"/>
                    </a:lnTo>
                    <a:lnTo>
                      <a:pt x="374" y="398"/>
                    </a:lnTo>
                    <a:lnTo>
                      <a:pt x="361" y="398"/>
                    </a:lnTo>
                    <a:lnTo>
                      <a:pt x="355" y="398"/>
                    </a:lnTo>
                    <a:lnTo>
                      <a:pt x="349" y="398"/>
                    </a:lnTo>
                    <a:lnTo>
                      <a:pt x="340" y="386"/>
                    </a:lnTo>
                    <a:lnTo>
                      <a:pt x="330" y="370"/>
                    </a:lnTo>
                    <a:lnTo>
                      <a:pt x="328" y="372"/>
                    </a:lnTo>
                    <a:lnTo>
                      <a:pt x="311" y="372"/>
                    </a:lnTo>
                    <a:lnTo>
                      <a:pt x="309" y="366"/>
                    </a:lnTo>
                    <a:lnTo>
                      <a:pt x="299" y="372"/>
                    </a:lnTo>
                    <a:lnTo>
                      <a:pt x="290" y="370"/>
                    </a:lnTo>
                    <a:lnTo>
                      <a:pt x="275" y="370"/>
                    </a:lnTo>
                    <a:lnTo>
                      <a:pt x="265" y="366"/>
                    </a:lnTo>
                    <a:lnTo>
                      <a:pt x="261" y="372"/>
                    </a:lnTo>
                    <a:lnTo>
                      <a:pt x="246" y="374"/>
                    </a:lnTo>
                    <a:lnTo>
                      <a:pt x="242" y="370"/>
                    </a:lnTo>
                    <a:lnTo>
                      <a:pt x="232" y="380"/>
                    </a:lnTo>
                    <a:lnTo>
                      <a:pt x="221" y="390"/>
                    </a:lnTo>
                    <a:lnTo>
                      <a:pt x="213" y="390"/>
                    </a:lnTo>
                    <a:lnTo>
                      <a:pt x="202" y="402"/>
                    </a:lnTo>
                    <a:lnTo>
                      <a:pt x="184" y="402"/>
                    </a:lnTo>
                    <a:lnTo>
                      <a:pt x="171" y="406"/>
                    </a:lnTo>
                    <a:lnTo>
                      <a:pt x="155" y="412"/>
                    </a:lnTo>
                    <a:lnTo>
                      <a:pt x="148" y="420"/>
                    </a:lnTo>
                    <a:lnTo>
                      <a:pt x="142" y="418"/>
                    </a:lnTo>
                    <a:lnTo>
                      <a:pt x="136" y="426"/>
                    </a:lnTo>
                    <a:lnTo>
                      <a:pt x="129" y="428"/>
                    </a:lnTo>
                    <a:lnTo>
                      <a:pt x="119" y="438"/>
                    </a:lnTo>
                    <a:lnTo>
                      <a:pt x="88" y="438"/>
                    </a:lnTo>
                    <a:lnTo>
                      <a:pt x="75" y="424"/>
                    </a:lnTo>
                    <a:lnTo>
                      <a:pt x="73" y="418"/>
                    </a:lnTo>
                    <a:lnTo>
                      <a:pt x="69" y="424"/>
                    </a:lnTo>
                    <a:lnTo>
                      <a:pt x="63" y="414"/>
                    </a:lnTo>
                    <a:lnTo>
                      <a:pt x="65" y="388"/>
                    </a:lnTo>
                    <a:lnTo>
                      <a:pt x="69" y="372"/>
                    </a:lnTo>
                    <a:lnTo>
                      <a:pt x="63" y="360"/>
                    </a:lnTo>
                    <a:lnTo>
                      <a:pt x="58" y="347"/>
                    </a:lnTo>
                    <a:lnTo>
                      <a:pt x="56" y="333"/>
                    </a:lnTo>
                    <a:lnTo>
                      <a:pt x="46" y="327"/>
                    </a:lnTo>
                    <a:lnTo>
                      <a:pt x="44" y="325"/>
                    </a:lnTo>
                    <a:lnTo>
                      <a:pt x="42" y="319"/>
                    </a:lnTo>
                    <a:lnTo>
                      <a:pt x="29" y="301"/>
                    </a:lnTo>
                    <a:lnTo>
                      <a:pt x="12" y="257"/>
                    </a:lnTo>
                    <a:lnTo>
                      <a:pt x="6" y="226"/>
                    </a:lnTo>
                    <a:lnTo>
                      <a:pt x="6" y="208"/>
                    </a:lnTo>
                    <a:lnTo>
                      <a:pt x="0" y="202"/>
                    </a:lnTo>
                    <a:lnTo>
                      <a:pt x="2" y="186"/>
                    </a:lnTo>
                    <a:lnTo>
                      <a:pt x="8" y="178"/>
                    </a:lnTo>
                    <a:lnTo>
                      <a:pt x="29" y="156"/>
                    </a:lnTo>
                    <a:lnTo>
                      <a:pt x="50" y="158"/>
                    </a:lnTo>
                    <a:lnTo>
                      <a:pt x="54" y="162"/>
                    </a:lnTo>
                    <a:lnTo>
                      <a:pt x="81" y="162"/>
                    </a:lnTo>
                    <a:lnTo>
                      <a:pt x="83" y="156"/>
                    </a:lnTo>
                    <a:lnTo>
                      <a:pt x="88" y="158"/>
                    </a:lnTo>
                    <a:lnTo>
                      <a:pt x="96" y="152"/>
                    </a:lnTo>
                    <a:lnTo>
                      <a:pt x="102" y="154"/>
                    </a:lnTo>
                    <a:lnTo>
                      <a:pt x="108" y="149"/>
                    </a:lnTo>
                    <a:lnTo>
                      <a:pt x="106" y="143"/>
                    </a:lnTo>
                    <a:lnTo>
                      <a:pt x="111" y="129"/>
                    </a:lnTo>
                    <a:lnTo>
                      <a:pt x="119" y="123"/>
                    </a:lnTo>
                    <a:lnTo>
                      <a:pt x="115" y="119"/>
                    </a:lnTo>
                    <a:lnTo>
                      <a:pt x="119" y="115"/>
                    </a:lnTo>
                    <a:lnTo>
                      <a:pt x="115" y="109"/>
                    </a:lnTo>
                    <a:lnTo>
                      <a:pt x="127" y="99"/>
                    </a:lnTo>
                    <a:lnTo>
                      <a:pt x="144" y="97"/>
                    </a:lnTo>
                    <a:lnTo>
                      <a:pt x="161" y="73"/>
                    </a:lnTo>
                    <a:lnTo>
                      <a:pt x="182" y="53"/>
                    </a:lnTo>
                    <a:lnTo>
                      <a:pt x="192" y="51"/>
                    </a:lnTo>
                    <a:lnTo>
                      <a:pt x="198" y="46"/>
                    </a:lnTo>
                    <a:lnTo>
                      <a:pt x="207" y="46"/>
                    </a:lnTo>
                    <a:lnTo>
                      <a:pt x="225" y="63"/>
                    </a:lnTo>
                    <a:lnTo>
                      <a:pt x="230" y="65"/>
                    </a:lnTo>
                    <a:lnTo>
                      <a:pt x="236" y="57"/>
                    </a:lnTo>
                    <a:lnTo>
                      <a:pt x="248" y="46"/>
                    </a:lnTo>
                    <a:lnTo>
                      <a:pt x="255" y="44"/>
                    </a:lnTo>
                    <a:lnTo>
                      <a:pt x="263" y="28"/>
                    </a:lnTo>
                    <a:lnTo>
                      <a:pt x="271" y="26"/>
                    </a:lnTo>
                    <a:lnTo>
                      <a:pt x="280" y="20"/>
                    </a:lnTo>
                    <a:lnTo>
                      <a:pt x="290" y="14"/>
                    </a:lnTo>
                    <a:lnTo>
                      <a:pt x="299" y="14"/>
                    </a:lnTo>
                    <a:lnTo>
                      <a:pt x="307" y="6"/>
                    </a:lnTo>
                    <a:lnTo>
                      <a:pt x="319" y="6"/>
                    </a:lnTo>
                    <a:lnTo>
                      <a:pt x="332" y="6"/>
                    </a:lnTo>
                    <a:lnTo>
                      <a:pt x="349" y="10"/>
                    </a:lnTo>
                    <a:lnTo>
                      <a:pt x="361" y="18"/>
                    </a:lnTo>
                    <a:lnTo>
                      <a:pt x="363" y="24"/>
                    </a:lnTo>
                    <a:lnTo>
                      <a:pt x="365" y="28"/>
                    </a:lnTo>
                    <a:lnTo>
                      <a:pt x="367" y="38"/>
                    </a:lnTo>
                    <a:lnTo>
                      <a:pt x="365" y="42"/>
                    </a:lnTo>
                    <a:lnTo>
                      <a:pt x="365" y="51"/>
                    </a:lnTo>
                    <a:lnTo>
                      <a:pt x="363" y="57"/>
                    </a:lnTo>
                    <a:lnTo>
                      <a:pt x="392" y="79"/>
                    </a:lnTo>
                    <a:lnTo>
                      <a:pt x="401" y="91"/>
                    </a:lnTo>
                    <a:lnTo>
                      <a:pt x="413" y="95"/>
                    </a:lnTo>
                    <a:lnTo>
                      <a:pt x="424" y="101"/>
                    </a:lnTo>
                    <a:lnTo>
                      <a:pt x="432" y="103"/>
                    </a:lnTo>
                    <a:lnTo>
                      <a:pt x="443" y="97"/>
                    </a:lnTo>
                    <a:lnTo>
                      <a:pt x="453" y="79"/>
                    </a:lnTo>
                    <a:lnTo>
                      <a:pt x="457" y="65"/>
                    </a:lnTo>
                    <a:lnTo>
                      <a:pt x="461" y="38"/>
                    </a:lnTo>
                    <a:lnTo>
                      <a:pt x="465" y="26"/>
                    </a:lnTo>
                    <a:lnTo>
                      <a:pt x="465" y="0"/>
                    </a:lnTo>
                  </a:path>
                </a:pathLst>
              </a:custGeom>
              <a:grpFill/>
              <a:ln w="12700" cap="rnd" cmpd="sng">
                <a:noFill/>
                <a:prstDash val="solid"/>
                <a:round/>
                <a:headEnd type="none" w="med" len="med"/>
                <a:tailEnd type="none" w="med" len="med"/>
              </a:ln>
              <a:effectLst/>
            </p:spPr>
            <p:txBody>
              <a:bodyPr/>
              <a:lstStyle/>
              <a:p>
                <a:pPr algn="ctr" eaLnBrk="1" hangingPunct="1">
                  <a:defRPr/>
                </a:pPr>
                <a:endParaRPr lang="en-US" sz="1400">
                  <a:solidFill>
                    <a:schemeClr val="tx1"/>
                  </a:solidFill>
                  <a:effectLst>
                    <a:outerShdw blurRad="38100" dist="38100" dir="2700000" algn="tl">
                      <a:srgbClr val="000000">
                        <a:alpha val="43137"/>
                      </a:srgbClr>
                    </a:outerShdw>
                  </a:effectLst>
                  <a:latin typeface="Calibri" panose="020F0502020204030204" pitchFamily="34" charset="0"/>
                  <a:ea typeface="+mn-ea"/>
                </a:endParaRPr>
              </a:p>
            </p:txBody>
          </p:sp>
          <p:sp>
            <p:nvSpPr>
              <p:cNvPr id="23" name="Freeform 16"/>
              <p:cNvSpPr>
                <a:spLocks/>
              </p:cNvSpPr>
              <p:nvPr/>
            </p:nvSpPr>
            <p:spPr bwMode="auto">
              <a:xfrm>
                <a:off x="3023" y="2970"/>
                <a:ext cx="363" cy="69"/>
              </a:xfrm>
              <a:custGeom>
                <a:avLst/>
                <a:gdLst/>
                <a:ahLst/>
                <a:cxnLst>
                  <a:cxn ang="0">
                    <a:pos x="27" y="10"/>
                  </a:cxn>
                  <a:cxn ang="0">
                    <a:pos x="71" y="10"/>
                  </a:cxn>
                  <a:cxn ang="0">
                    <a:pos x="98" y="12"/>
                  </a:cxn>
                  <a:cxn ang="0">
                    <a:pos x="121" y="32"/>
                  </a:cxn>
                  <a:cxn ang="0">
                    <a:pos x="142" y="36"/>
                  </a:cxn>
                  <a:cxn ang="0">
                    <a:pos x="175" y="44"/>
                  </a:cxn>
                  <a:cxn ang="0">
                    <a:pos x="194" y="48"/>
                  </a:cxn>
                  <a:cxn ang="0">
                    <a:pos x="202" y="32"/>
                  </a:cxn>
                  <a:cxn ang="0">
                    <a:pos x="244" y="36"/>
                  </a:cxn>
                  <a:cxn ang="0">
                    <a:pos x="275" y="42"/>
                  </a:cxn>
                  <a:cxn ang="0">
                    <a:pos x="296" y="44"/>
                  </a:cxn>
                  <a:cxn ang="0">
                    <a:pos x="312" y="36"/>
                  </a:cxn>
                  <a:cxn ang="0">
                    <a:pos x="337" y="32"/>
                  </a:cxn>
                  <a:cxn ang="0">
                    <a:pos x="358" y="28"/>
                  </a:cxn>
                  <a:cxn ang="0">
                    <a:pos x="352" y="48"/>
                  </a:cxn>
                  <a:cxn ang="0">
                    <a:pos x="337" y="54"/>
                  </a:cxn>
                  <a:cxn ang="0">
                    <a:pos x="325" y="56"/>
                  </a:cxn>
                  <a:cxn ang="0">
                    <a:pos x="310" y="62"/>
                  </a:cxn>
                  <a:cxn ang="0">
                    <a:pos x="294" y="62"/>
                  </a:cxn>
                  <a:cxn ang="0">
                    <a:pos x="281" y="64"/>
                  </a:cxn>
                  <a:cxn ang="0">
                    <a:pos x="260" y="68"/>
                  </a:cxn>
                  <a:cxn ang="0">
                    <a:pos x="246" y="54"/>
                  </a:cxn>
                  <a:cxn ang="0">
                    <a:pos x="231" y="68"/>
                  </a:cxn>
                  <a:cxn ang="0">
                    <a:pos x="210" y="54"/>
                  </a:cxn>
                  <a:cxn ang="0">
                    <a:pos x="198" y="56"/>
                  </a:cxn>
                  <a:cxn ang="0">
                    <a:pos x="181" y="62"/>
                  </a:cxn>
                  <a:cxn ang="0">
                    <a:pos x="164" y="58"/>
                  </a:cxn>
                  <a:cxn ang="0">
                    <a:pos x="144" y="56"/>
                  </a:cxn>
                  <a:cxn ang="0">
                    <a:pos x="125" y="62"/>
                  </a:cxn>
                  <a:cxn ang="0">
                    <a:pos x="100" y="52"/>
                  </a:cxn>
                  <a:cxn ang="0">
                    <a:pos x="65" y="46"/>
                  </a:cxn>
                  <a:cxn ang="0">
                    <a:pos x="40" y="40"/>
                  </a:cxn>
                  <a:cxn ang="0">
                    <a:pos x="15" y="30"/>
                  </a:cxn>
                  <a:cxn ang="0">
                    <a:pos x="2" y="26"/>
                  </a:cxn>
                  <a:cxn ang="0">
                    <a:pos x="0" y="0"/>
                  </a:cxn>
                </a:cxnLst>
                <a:rect l="0" t="0" r="r" b="b"/>
                <a:pathLst>
                  <a:path w="359" h="69">
                    <a:moveTo>
                      <a:pt x="0" y="0"/>
                    </a:moveTo>
                    <a:lnTo>
                      <a:pt x="27" y="10"/>
                    </a:lnTo>
                    <a:lnTo>
                      <a:pt x="50" y="10"/>
                    </a:lnTo>
                    <a:lnTo>
                      <a:pt x="71" y="10"/>
                    </a:lnTo>
                    <a:lnTo>
                      <a:pt x="87" y="10"/>
                    </a:lnTo>
                    <a:lnTo>
                      <a:pt x="98" y="12"/>
                    </a:lnTo>
                    <a:lnTo>
                      <a:pt x="114" y="18"/>
                    </a:lnTo>
                    <a:lnTo>
                      <a:pt x="121" y="32"/>
                    </a:lnTo>
                    <a:lnTo>
                      <a:pt x="129" y="38"/>
                    </a:lnTo>
                    <a:lnTo>
                      <a:pt x="142" y="36"/>
                    </a:lnTo>
                    <a:lnTo>
                      <a:pt x="158" y="36"/>
                    </a:lnTo>
                    <a:lnTo>
                      <a:pt x="175" y="44"/>
                    </a:lnTo>
                    <a:lnTo>
                      <a:pt x="187" y="48"/>
                    </a:lnTo>
                    <a:lnTo>
                      <a:pt x="194" y="48"/>
                    </a:lnTo>
                    <a:lnTo>
                      <a:pt x="196" y="38"/>
                    </a:lnTo>
                    <a:lnTo>
                      <a:pt x="202" y="32"/>
                    </a:lnTo>
                    <a:lnTo>
                      <a:pt x="225" y="36"/>
                    </a:lnTo>
                    <a:lnTo>
                      <a:pt x="244" y="36"/>
                    </a:lnTo>
                    <a:lnTo>
                      <a:pt x="262" y="36"/>
                    </a:lnTo>
                    <a:lnTo>
                      <a:pt x="275" y="42"/>
                    </a:lnTo>
                    <a:lnTo>
                      <a:pt x="283" y="46"/>
                    </a:lnTo>
                    <a:lnTo>
                      <a:pt x="296" y="44"/>
                    </a:lnTo>
                    <a:lnTo>
                      <a:pt x="306" y="40"/>
                    </a:lnTo>
                    <a:lnTo>
                      <a:pt x="312" y="36"/>
                    </a:lnTo>
                    <a:lnTo>
                      <a:pt x="327" y="36"/>
                    </a:lnTo>
                    <a:lnTo>
                      <a:pt x="337" y="32"/>
                    </a:lnTo>
                    <a:lnTo>
                      <a:pt x="350" y="28"/>
                    </a:lnTo>
                    <a:lnTo>
                      <a:pt x="358" y="28"/>
                    </a:lnTo>
                    <a:lnTo>
                      <a:pt x="356" y="42"/>
                    </a:lnTo>
                    <a:lnTo>
                      <a:pt x="352" y="48"/>
                    </a:lnTo>
                    <a:lnTo>
                      <a:pt x="345" y="54"/>
                    </a:lnTo>
                    <a:lnTo>
                      <a:pt x="337" y="54"/>
                    </a:lnTo>
                    <a:lnTo>
                      <a:pt x="335" y="54"/>
                    </a:lnTo>
                    <a:lnTo>
                      <a:pt x="325" y="56"/>
                    </a:lnTo>
                    <a:lnTo>
                      <a:pt x="318" y="64"/>
                    </a:lnTo>
                    <a:lnTo>
                      <a:pt x="310" y="62"/>
                    </a:lnTo>
                    <a:lnTo>
                      <a:pt x="302" y="58"/>
                    </a:lnTo>
                    <a:lnTo>
                      <a:pt x="294" y="62"/>
                    </a:lnTo>
                    <a:lnTo>
                      <a:pt x="287" y="64"/>
                    </a:lnTo>
                    <a:lnTo>
                      <a:pt x="281" y="64"/>
                    </a:lnTo>
                    <a:lnTo>
                      <a:pt x="275" y="68"/>
                    </a:lnTo>
                    <a:lnTo>
                      <a:pt x="260" y="68"/>
                    </a:lnTo>
                    <a:lnTo>
                      <a:pt x="254" y="62"/>
                    </a:lnTo>
                    <a:lnTo>
                      <a:pt x="246" y="54"/>
                    </a:lnTo>
                    <a:lnTo>
                      <a:pt x="237" y="62"/>
                    </a:lnTo>
                    <a:lnTo>
                      <a:pt x="231" y="68"/>
                    </a:lnTo>
                    <a:lnTo>
                      <a:pt x="223" y="68"/>
                    </a:lnTo>
                    <a:lnTo>
                      <a:pt x="210" y="54"/>
                    </a:lnTo>
                    <a:lnTo>
                      <a:pt x="206" y="56"/>
                    </a:lnTo>
                    <a:lnTo>
                      <a:pt x="198" y="56"/>
                    </a:lnTo>
                    <a:lnTo>
                      <a:pt x="192" y="64"/>
                    </a:lnTo>
                    <a:lnTo>
                      <a:pt x="181" y="62"/>
                    </a:lnTo>
                    <a:lnTo>
                      <a:pt x="169" y="62"/>
                    </a:lnTo>
                    <a:lnTo>
                      <a:pt x="164" y="58"/>
                    </a:lnTo>
                    <a:lnTo>
                      <a:pt x="156" y="54"/>
                    </a:lnTo>
                    <a:lnTo>
                      <a:pt x="144" y="56"/>
                    </a:lnTo>
                    <a:lnTo>
                      <a:pt x="133" y="64"/>
                    </a:lnTo>
                    <a:lnTo>
                      <a:pt x="125" y="62"/>
                    </a:lnTo>
                    <a:lnTo>
                      <a:pt x="114" y="58"/>
                    </a:lnTo>
                    <a:lnTo>
                      <a:pt x="100" y="52"/>
                    </a:lnTo>
                    <a:lnTo>
                      <a:pt x="89" y="52"/>
                    </a:lnTo>
                    <a:lnTo>
                      <a:pt x="65" y="46"/>
                    </a:lnTo>
                    <a:lnTo>
                      <a:pt x="50" y="42"/>
                    </a:lnTo>
                    <a:lnTo>
                      <a:pt x="40" y="40"/>
                    </a:lnTo>
                    <a:lnTo>
                      <a:pt x="25" y="38"/>
                    </a:lnTo>
                    <a:lnTo>
                      <a:pt x="15" y="30"/>
                    </a:lnTo>
                    <a:lnTo>
                      <a:pt x="6" y="28"/>
                    </a:lnTo>
                    <a:lnTo>
                      <a:pt x="2" y="26"/>
                    </a:lnTo>
                    <a:lnTo>
                      <a:pt x="0" y="22"/>
                    </a:lnTo>
                    <a:lnTo>
                      <a:pt x="0" y="0"/>
                    </a:lnTo>
                  </a:path>
                </a:pathLst>
              </a:custGeom>
              <a:grpFill/>
              <a:ln w="12700" cap="rnd" cmpd="sng">
                <a:noFill/>
                <a:prstDash val="solid"/>
                <a:round/>
                <a:headEnd type="none" w="med" len="med"/>
                <a:tailEnd type="none" w="med" len="med"/>
              </a:ln>
              <a:effectLst/>
            </p:spPr>
            <p:txBody>
              <a:bodyPr/>
              <a:lstStyle/>
              <a:p>
                <a:pPr algn="ctr" eaLnBrk="1" hangingPunct="1">
                  <a:defRPr/>
                </a:pPr>
                <a:endParaRPr lang="en-US" sz="1400">
                  <a:solidFill>
                    <a:schemeClr val="tx1"/>
                  </a:solidFill>
                  <a:effectLst>
                    <a:outerShdw blurRad="38100" dist="38100" dir="2700000" algn="tl">
                      <a:srgbClr val="000000">
                        <a:alpha val="43137"/>
                      </a:srgbClr>
                    </a:outerShdw>
                  </a:effectLst>
                  <a:latin typeface="Calibri" panose="020F0502020204030204" pitchFamily="34" charset="0"/>
                  <a:ea typeface="+mn-ea"/>
                </a:endParaRPr>
              </a:p>
            </p:txBody>
          </p:sp>
          <p:sp>
            <p:nvSpPr>
              <p:cNvPr id="24" name="Freeform 17"/>
              <p:cNvSpPr>
                <a:spLocks/>
              </p:cNvSpPr>
              <p:nvPr/>
            </p:nvSpPr>
            <p:spPr bwMode="auto">
              <a:xfrm>
                <a:off x="3218" y="2836"/>
                <a:ext cx="168" cy="133"/>
              </a:xfrm>
              <a:custGeom>
                <a:avLst/>
                <a:gdLst/>
                <a:ahLst/>
                <a:cxnLst>
                  <a:cxn ang="0">
                    <a:pos x="80" y="2"/>
                  </a:cxn>
                  <a:cxn ang="0">
                    <a:pos x="136" y="0"/>
                  </a:cxn>
                  <a:cxn ang="0">
                    <a:pos x="146" y="16"/>
                  </a:cxn>
                  <a:cxn ang="0">
                    <a:pos x="130" y="26"/>
                  </a:cxn>
                  <a:cxn ang="0">
                    <a:pos x="126" y="35"/>
                  </a:cxn>
                  <a:cxn ang="0">
                    <a:pos x="114" y="45"/>
                  </a:cxn>
                  <a:cxn ang="0">
                    <a:pos x="101" y="47"/>
                  </a:cxn>
                  <a:cxn ang="0">
                    <a:pos x="87" y="41"/>
                  </a:cxn>
                  <a:cxn ang="0">
                    <a:pos x="72" y="26"/>
                  </a:cxn>
                  <a:cxn ang="0">
                    <a:pos x="52" y="26"/>
                  </a:cxn>
                  <a:cxn ang="0">
                    <a:pos x="50" y="47"/>
                  </a:cxn>
                  <a:cxn ang="0">
                    <a:pos x="52" y="59"/>
                  </a:cxn>
                  <a:cxn ang="0">
                    <a:pos x="72" y="51"/>
                  </a:cxn>
                  <a:cxn ang="0">
                    <a:pos x="85" y="55"/>
                  </a:cxn>
                  <a:cxn ang="0">
                    <a:pos x="82" y="67"/>
                  </a:cxn>
                  <a:cxn ang="0">
                    <a:pos x="80" y="75"/>
                  </a:cxn>
                  <a:cxn ang="0">
                    <a:pos x="82" y="87"/>
                  </a:cxn>
                  <a:cxn ang="0">
                    <a:pos x="91" y="93"/>
                  </a:cxn>
                  <a:cxn ang="0">
                    <a:pos x="87" y="108"/>
                  </a:cxn>
                  <a:cxn ang="0">
                    <a:pos x="82" y="124"/>
                  </a:cxn>
                  <a:cxn ang="0">
                    <a:pos x="68" y="128"/>
                  </a:cxn>
                  <a:cxn ang="0">
                    <a:pos x="62" y="120"/>
                  </a:cxn>
                  <a:cxn ang="0">
                    <a:pos x="54" y="102"/>
                  </a:cxn>
                  <a:cxn ang="0">
                    <a:pos x="54" y="83"/>
                  </a:cxn>
                  <a:cxn ang="0">
                    <a:pos x="35" y="83"/>
                  </a:cxn>
                  <a:cxn ang="0">
                    <a:pos x="23" y="85"/>
                  </a:cxn>
                  <a:cxn ang="0">
                    <a:pos x="39" y="93"/>
                  </a:cxn>
                  <a:cxn ang="0">
                    <a:pos x="47" y="106"/>
                  </a:cxn>
                  <a:cxn ang="0">
                    <a:pos x="41" y="122"/>
                  </a:cxn>
                  <a:cxn ang="0">
                    <a:pos x="29" y="132"/>
                  </a:cxn>
                  <a:cxn ang="0">
                    <a:pos x="29" y="120"/>
                  </a:cxn>
                  <a:cxn ang="0">
                    <a:pos x="21" y="106"/>
                  </a:cxn>
                  <a:cxn ang="0">
                    <a:pos x="10" y="93"/>
                  </a:cxn>
                  <a:cxn ang="0">
                    <a:pos x="2" y="79"/>
                  </a:cxn>
                  <a:cxn ang="0">
                    <a:pos x="16" y="63"/>
                  </a:cxn>
                  <a:cxn ang="0">
                    <a:pos x="23" y="43"/>
                  </a:cxn>
                  <a:cxn ang="0">
                    <a:pos x="25" y="28"/>
                  </a:cxn>
                  <a:cxn ang="0">
                    <a:pos x="23" y="16"/>
                  </a:cxn>
                </a:cxnLst>
                <a:rect l="0" t="0" r="r" b="b"/>
                <a:pathLst>
                  <a:path w="164" h="133">
                    <a:moveTo>
                      <a:pt x="41" y="0"/>
                    </a:moveTo>
                    <a:lnTo>
                      <a:pt x="80" y="2"/>
                    </a:lnTo>
                    <a:lnTo>
                      <a:pt x="116" y="2"/>
                    </a:lnTo>
                    <a:lnTo>
                      <a:pt x="136" y="0"/>
                    </a:lnTo>
                    <a:lnTo>
                      <a:pt x="163" y="12"/>
                    </a:lnTo>
                    <a:lnTo>
                      <a:pt x="146" y="16"/>
                    </a:lnTo>
                    <a:lnTo>
                      <a:pt x="136" y="22"/>
                    </a:lnTo>
                    <a:lnTo>
                      <a:pt x="130" y="26"/>
                    </a:lnTo>
                    <a:lnTo>
                      <a:pt x="126" y="30"/>
                    </a:lnTo>
                    <a:lnTo>
                      <a:pt x="126" y="35"/>
                    </a:lnTo>
                    <a:lnTo>
                      <a:pt x="126" y="41"/>
                    </a:lnTo>
                    <a:lnTo>
                      <a:pt x="114" y="45"/>
                    </a:lnTo>
                    <a:lnTo>
                      <a:pt x="105" y="45"/>
                    </a:lnTo>
                    <a:lnTo>
                      <a:pt x="101" y="47"/>
                    </a:lnTo>
                    <a:lnTo>
                      <a:pt x="91" y="47"/>
                    </a:lnTo>
                    <a:lnTo>
                      <a:pt x="87" y="41"/>
                    </a:lnTo>
                    <a:lnTo>
                      <a:pt x="80" y="32"/>
                    </a:lnTo>
                    <a:lnTo>
                      <a:pt x="72" y="26"/>
                    </a:lnTo>
                    <a:lnTo>
                      <a:pt x="56" y="26"/>
                    </a:lnTo>
                    <a:lnTo>
                      <a:pt x="52" y="26"/>
                    </a:lnTo>
                    <a:lnTo>
                      <a:pt x="49" y="37"/>
                    </a:lnTo>
                    <a:lnTo>
                      <a:pt x="50" y="47"/>
                    </a:lnTo>
                    <a:lnTo>
                      <a:pt x="50" y="53"/>
                    </a:lnTo>
                    <a:lnTo>
                      <a:pt x="52" y="59"/>
                    </a:lnTo>
                    <a:lnTo>
                      <a:pt x="60" y="57"/>
                    </a:lnTo>
                    <a:lnTo>
                      <a:pt x="72" y="51"/>
                    </a:lnTo>
                    <a:lnTo>
                      <a:pt x="80" y="51"/>
                    </a:lnTo>
                    <a:lnTo>
                      <a:pt x="85" y="55"/>
                    </a:lnTo>
                    <a:lnTo>
                      <a:pt x="85" y="59"/>
                    </a:lnTo>
                    <a:lnTo>
                      <a:pt x="82" y="67"/>
                    </a:lnTo>
                    <a:lnTo>
                      <a:pt x="80" y="71"/>
                    </a:lnTo>
                    <a:lnTo>
                      <a:pt x="80" y="75"/>
                    </a:lnTo>
                    <a:lnTo>
                      <a:pt x="78" y="81"/>
                    </a:lnTo>
                    <a:lnTo>
                      <a:pt x="82" y="87"/>
                    </a:lnTo>
                    <a:lnTo>
                      <a:pt x="89" y="95"/>
                    </a:lnTo>
                    <a:lnTo>
                      <a:pt x="91" y="93"/>
                    </a:lnTo>
                    <a:lnTo>
                      <a:pt x="91" y="102"/>
                    </a:lnTo>
                    <a:lnTo>
                      <a:pt x="87" y="108"/>
                    </a:lnTo>
                    <a:lnTo>
                      <a:pt x="83" y="114"/>
                    </a:lnTo>
                    <a:lnTo>
                      <a:pt x="82" y="124"/>
                    </a:lnTo>
                    <a:lnTo>
                      <a:pt x="74" y="128"/>
                    </a:lnTo>
                    <a:lnTo>
                      <a:pt x="68" y="128"/>
                    </a:lnTo>
                    <a:lnTo>
                      <a:pt x="62" y="128"/>
                    </a:lnTo>
                    <a:lnTo>
                      <a:pt x="62" y="120"/>
                    </a:lnTo>
                    <a:lnTo>
                      <a:pt x="60" y="106"/>
                    </a:lnTo>
                    <a:lnTo>
                      <a:pt x="54" y="102"/>
                    </a:lnTo>
                    <a:lnTo>
                      <a:pt x="52" y="95"/>
                    </a:lnTo>
                    <a:lnTo>
                      <a:pt x="54" y="83"/>
                    </a:lnTo>
                    <a:lnTo>
                      <a:pt x="49" y="79"/>
                    </a:lnTo>
                    <a:lnTo>
                      <a:pt x="35" y="83"/>
                    </a:lnTo>
                    <a:lnTo>
                      <a:pt x="29" y="79"/>
                    </a:lnTo>
                    <a:lnTo>
                      <a:pt x="23" y="85"/>
                    </a:lnTo>
                    <a:lnTo>
                      <a:pt x="29" y="89"/>
                    </a:lnTo>
                    <a:lnTo>
                      <a:pt x="39" y="93"/>
                    </a:lnTo>
                    <a:lnTo>
                      <a:pt x="41" y="97"/>
                    </a:lnTo>
                    <a:lnTo>
                      <a:pt x="47" y="106"/>
                    </a:lnTo>
                    <a:lnTo>
                      <a:pt x="47" y="112"/>
                    </a:lnTo>
                    <a:lnTo>
                      <a:pt x="41" y="122"/>
                    </a:lnTo>
                    <a:lnTo>
                      <a:pt x="33" y="130"/>
                    </a:lnTo>
                    <a:lnTo>
                      <a:pt x="29" y="132"/>
                    </a:lnTo>
                    <a:lnTo>
                      <a:pt x="29" y="126"/>
                    </a:lnTo>
                    <a:lnTo>
                      <a:pt x="29" y="120"/>
                    </a:lnTo>
                    <a:lnTo>
                      <a:pt x="31" y="112"/>
                    </a:lnTo>
                    <a:lnTo>
                      <a:pt x="21" y="106"/>
                    </a:lnTo>
                    <a:lnTo>
                      <a:pt x="12" y="100"/>
                    </a:lnTo>
                    <a:lnTo>
                      <a:pt x="10" y="93"/>
                    </a:lnTo>
                    <a:lnTo>
                      <a:pt x="0" y="89"/>
                    </a:lnTo>
                    <a:lnTo>
                      <a:pt x="2" y="79"/>
                    </a:lnTo>
                    <a:lnTo>
                      <a:pt x="10" y="73"/>
                    </a:lnTo>
                    <a:lnTo>
                      <a:pt x="16" y="63"/>
                    </a:lnTo>
                    <a:lnTo>
                      <a:pt x="21" y="53"/>
                    </a:lnTo>
                    <a:lnTo>
                      <a:pt x="23" y="43"/>
                    </a:lnTo>
                    <a:lnTo>
                      <a:pt x="21" y="32"/>
                    </a:lnTo>
                    <a:lnTo>
                      <a:pt x="25" y="28"/>
                    </a:lnTo>
                    <a:lnTo>
                      <a:pt x="29" y="24"/>
                    </a:lnTo>
                    <a:lnTo>
                      <a:pt x="23" y="16"/>
                    </a:lnTo>
                    <a:lnTo>
                      <a:pt x="41" y="0"/>
                    </a:lnTo>
                  </a:path>
                </a:pathLst>
              </a:custGeom>
              <a:grpFill/>
              <a:ln w="12700" cap="rnd" cmpd="sng">
                <a:noFill/>
                <a:prstDash val="solid"/>
                <a:round/>
                <a:headEnd type="none" w="med" len="med"/>
                <a:tailEnd type="none" w="med" len="med"/>
              </a:ln>
              <a:effectLst/>
            </p:spPr>
            <p:txBody>
              <a:bodyPr/>
              <a:lstStyle/>
              <a:p>
                <a:pPr algn="ctr" eaLnBrk="1" hangingPunct="1">
                  <a:defRPr/>
                </a:pPr>
                <a:endParaRPr lang="en-US" sz="1400">
                  <a:solidFill>
                    <a:schemeClr val="tx1"/>
                  </a:solidFill>
                  <a:effectLst>
                    <a:outerShdw blurRad="38100" dist="38100" dir="2700000" algn="tl">
                      <a:srgbClr val="000000">
                        <a:alpha val="43137"/>
                      </a:srgbClr>
                    </a:outerShdw>
                  </a:effectLst>
                  <a:latin typeface="Calibri" panose="020F0502020204030204" pitchFamily="34" charset="0"/>
                  <a:ea typeface="+mn-ea"/>
                </a:endParaRPr>
              </a:p>
            </p:txBody>
          </p:sp>
          <p:sp>
            <p:nvSpPr>
              <p:cNvPr id="25" name="Freeform 18"/>
              <p:cNvSpPr>
                <a:spLocks/>
              </p:cNvSpPr>
              <p:nvPr/>
            </p:nvSpPr>
            <p:spPr bwMode="auto">
              <a:xfrm>
                <a:off x="3049" y="2777"/>
                <a:ext cx="182" cy="181"/>
              </a:xfrm>
              <a:custGeom>
                <a:avLst/>
                <a:gdLst/>
                <a:ahLst/>
                <a:cxnLst>
                  <a:cxn ang="0">
                    <a:pos x="0" y="60"/>
                  </a:cxn>
                  <a:cxn ang="0">
                    <a:pos x="37" y="32"/>
                  </a:cxn>
                  <a:cxn ang="0">
                    <a:pos x="56" y="20"/>
                  </a:cxn>
                  <a:cxn ang="0">
                    <a:pos x="66" y="10"/>
                  </a:cxn>
                  <a:cxn ang="0">
                    <a:pos x="95" y="0"/>
                  </a:cxn>
                  <a:cxn ang="0">
                    <a:pos x="110" y="22"/>
                  </a:cxn>
                  <a:cxn ang="0">
                    <a:pos x="126" y="12"/>
                  </a:cxn>
                  <a:cxn ang="0">
                    <a:pos x="132" y="6"/>
                  </a:cxn>
                  <a:cxn ang="0">
                    <a:pos x="145" y="0"/>
                  </a:cxn>
                  <a:cxn ang="0">
                    <a:pos x="153" y="0"/>
                  </a:cxn>
                  <a:cxn ang="0">
                    <a:pos x="155" y="8"/>
                  </a:cxn>
                  <a:cxn ang="0">
                    <a:pos x="155" y="14"/>
                  </a:cxn>
                  <a:cxn ang="0">
                    <a:pos x="147" y="24"/>
                  </a:cxn>
                  <a:cxn ang="0">
                    <a:pos x="147" y="30"/>
                  </a:cxn>
                  <a:cxn ang="0">
                    <a:pos x="168" y="56"/>
                  </a:cxn>
                  <a:cxn ang="0">
                    <a:pos x="172" y="72"/>
                  </a:cxn>
                  <a:cxn ang="0">
                    <a:pos x="178" y="72"/>
                  </a:cxn>
                  <a:cxn ang="0">
                    <a:pos x="180" y="80"/>
                  </a:cxn>
                  <a:cxn ang="0">
                    <a:pos x="172" y="88"/>
                  </a:cxn>
                  <a:cxn ang="0">
                    <a:pos x="166" y="84"/>
                  </a:cxn>
                  <a:cxn ang="0">
                    <a:pos x="153" y="90"/>
                  </a:cxn>
                  <a:cxn ang="0">
                    <a:pos x="155" y="106"/>
                  </a:cxn>
                  <a:cxn ang="0">
                    <a:pos x="139" y="116"/>
                  </a:cxn>
                  <a:cxn ang="0">
                    <a:pos x="139" y="142"/>
                  </a:cxn>
                  <a:cxn ang="0">
                    <a:pos x="139" y="160"/>
                  </a:cxn>
                  <a:cxn ang="0">
                    <a:pos x="132" y="168"/>
                  </a:cxn>
                  <a:cxn ang="0">
                    <a:pos x="126" y="180"/>
                  </a:cxn>
                  <a:cxn ang="0">
                    <a:pos x="118" y="178"/>
                  </a:cxn>
                  <a:cxn ang="0">
                    <a:pos x="106" y="172"/>
                  </a:cxn>
                  <a:cxn ang="0">
                    <a:pos x="97" y="166"/>
                  </a:cxn>
                  <a:cxn ang="0">
                    <a:pos x="89" y="156"/>
                  </a:cxn>
                  <a:cxn ang="0">
                    <a:pos x="62" y="158"/>
                  </a:cxn>
                  <a:cxn ang="0">
                    <a:pos x="39" y="152"/>
                  </a:cxn>
                  <a:cxn ang="0">
                    <a:pos x="23" y="136"/>
                  </a:cxn>
                  <a:cxn ang="0">
                    <a:pos x="14" y="124"/>
                  </a:cxn>
                  <a:cxn ang="0">
                    <a:pos x="6" y="114"/>
                  </a:cxn>
                  <a:cxn ang="0">
                    <a:pos x="6" y="94"/>
                  </a:cxn>
                  <a:cxn ang="0">
                    <a:pos x="0" y="60"/>
                  </a:cxn>
                </a:cxnLst>
                <a:rect l="0" t="0" r="r" b="b"/>
                <a:pathLst>
                  <a:path w="181" h="181">
                    <a:moveTo>
                      <a:pt x="0" y="60"/>
                    </a:moveTo>
                    <a:lnTo>
                      <a:pt x="37" y="32"/>
                    </a:lnTo>
                    <a:lnTo>
                      <a:pt x="56" y="20"/>
                    </a:lnTo>
                    <a:lnTo>
                      <a:pt x="66" y="10"/>
                    </a:lnTo>
                    <a:lnTo>
                      <a:pt x="95" y="0"/>
                    </a:lnTo>
                    <a:lnTo>
                      <a:pt x="110" y="22"/>
                    </a:lnTo>
                    <a:lnTo>
                      <a:pt x="126" y="12"/>
                    </a:lnTo>
                    <a:lnTo>
                      <a:pt x="132" y="6"/>
                    </a:lnTo>
                    <a:lnTo>
                      <a:pt x="145" y="0"/>
                    </a:lnTo>
                    <a:lnTo>
                      <a:pt x="153" y="0"/>
                    </a:lnTo>
                    <a:lnTo>
                      <a:pt x="155" y="8"/>
                    </a:lnTo>
                    <a:lnTo>
                      <a:pt x="155" y="14"/>
                    </a:lnTo>
                    <a:lnTo>
                      <a:pt x="147" y="24"/>
                    </a:lnTo>
                    <a:lnTo>
                      <a:pt x="147" y="30"/>
                    </a:lnTo>
                    <a:lnTo>
                      <a:pt x="168" y="56"/>
                    </a:lnTo>
                    <a:lnTo>
                      <a:pt x="172" y="72"/>
                    </a:lnTo>
                    <a:lnTo>
                      <a:pt x="178" y="72"/>
                    </a:lnTo>
                    <a:lnTo>
                      <a:pt x="180" y="80"/>
                    </a:lnTo>
                    <a:lnTo>
                      <a:pt x="172" y="88"/>
                    </a:lnTo>
                    <a:lnTo>
                      <a:pt x="166" y="84"/>
                    </a:lnTo>
                    <a:lnTo>
                      <a:pt x="153" y="90"/>
                    </a:lnTo>
                    <a:lnTo>
                      <a:pt x="155" y="106"/>
                    </a:lnTo>
                    <a:lnTo>
                      <a:pt x="139" y="116"/>
                    </a:lnTo>
                    <a:lnTo>
                      <a:pt x="139" y="142"/>
                    </a:lnTo>
                    <a:lnTo>
                      <a:pt x="139" y="160"/>
                    </a:lnTo>
                    <a:lnTo>
                      <a:pt x="132" y="168"/>
                    </a:lnTo>
                    <a:lnTo>
                      <a:pt x="126" y="180"/>
                    </a:lnTo>
                    <a:lnTo>
                      <a:pt x="118" y="178"/>
                    </a:lnTo>
                    <a:lnTo>
                      <a:pt x="106" y="172"/>
                    </a:lnTo>
                    <a:lnTo>
                      <a:pt x="97" y="166"/>
                    </a:lnTo>
                    <a:lnTo>
                      <a:pt x="89" y="156"/>
                    </a:lnTo>
                    <a:lnTo>
                      <a:pt x="62" y="158"/>
                    </a:lnTo>
                    <a:lnTo>
                      <a:pt x="39" y="152"/>
                    </a:lnTo>
                    <a:lnTo>
                      <a:pt x="23" y="136"/>
                    </a:lnTo>
                    <a:lnTo>
                      <a:pt x="14" y="124"/>
                    </a:lnTo>
                    <a:lnTo>
                      <a:pt x="6" y="114"/>
                    </a:lnTo>
                    <a:lnTo>
                      <a:pt x="6" y="94"/>
                    </a:lnTo>
                    <a:lnTo>
                      <a:pt x="0" y="60"/>
                    </a:lnTo>
                  </a:path>
                </a:pathLst>
              </a:custGeom>
              <a:grpFill/>
              <a:ln w="12700" cap="rnd" cmpd="sng">
                <a:noFill/>
                <a:prstDash val="solid"/>
                <a:round/>
                <a:headEnd type="none" w="med" len="med"/>
                <a:tailEnd type="none" w="med" len="med"/>
              </a:ln>
              <a:effectLst/>
            </p:spPr>
            <p:txBody>
              <a:bodyPr/>
              <a:lstStyle/>
              <a:p>
                <a:pPr algn="ctr" eaLnBrk="1" hangingPunct="1">
                  <a:defRPr/>
                </a:pPr>
                <a:endParaRPr lang="en-US" sz="1400">
                  <a:solidFill>
                    <a:schemeClr val="tx1"/>
                  </a:solidFill>
                  <a:effectLst>
                    <a:outerShdw blurRad="38100" dist="38100" dir="2700000" algn="tl">
                      <a:srgbClr val="000000">
                        <a:alpha val="43137"/>
                      </a:srgbClr>
                    </a:outerShdw>
                  </a:effectLst>
                  <a:latin typeface="Calibri" panose="020F0502020204030204" pitchFamily="34" charset="0"/>
                  <a:ea typeface="+mn-ea"/>
                </a:endParaRPr>
              </a:p>
            </p:txBody>
          </p:sp>
          <p:sp>
            <p:nvSpPr>
              <p:cNvPr id="26" name="Freeform 19"/>
              <p:cNvSpPr>
                <a:spLocks/>
              </p:cNvSpPr>
              <p:nvPr/>
            </p:nvSpPr>
            <p:spPr bwMode="auto">
              <a:xfrm>
                <a:off x="3430" y="2880"/>
                <a:ext cx="344" cy="171"/>
              </a:xfrm>
              <a:custGeom>
                <a:avLst/>
                <a:gdLst/>
                <a:ahLst/>
                <a:cxnLst>
                  <a:cxn ang="0">
                    <a:pos x="31" y="2"/>
                  </a:cxn>
                  <a:cxn ang="0">
                    <a:pos x="67" y="28"/>
                  </a:cxn>
                  <a:cxn ang="0">
                    <a:pos x="73" y="40"/>
                  </a:cxn>
                  <a:cxn ang="0">
                    <a:pos x="94" y="34"/>
                  </a:cxn>
                  <a:cxn ang="0">
                    <a:pos x="106" y="38"/>
                  </a:cxn>
                  <a:cxn ang="0">
                    <a:pos x="119" y="28"/>
                  </a:cxn>
                  <a:cxn ang="0">
                    <a:pos x="139" y="22"/>
                  </a:cxn>
                  <a:cxn ang="0">
                    <a:pos x="183" y="34"/>
                  </a:cxn>
                  <a:cxn ang="0">
                    <a:pos x="210" y="49"/>
                  </a:cxn>
                  <a:cxn ang="0">
                    <a:pos x="231" y="59"/>
                  </a:cxn>
                  <a:cxn ang="0">
                    <a:pos x="268" y="81"/>
                  </a:cxn>
                  <a:cxn ang="0">
                    <a:pos x="272" y="93"/>
                  </a:cxn>
                  <a:cxn ang="0">
                    <a:pos x="289" y="103"/>
                  </a:cxn>
                  <a:cxn ang="0">
                    <a:pos x="303" y="107"/>
                  </a:cxn>
                  <a:cxn ang="0">
                    <a:pos x="318" y="128"/>
                  </a:cxn>
                  <a:cxn ang="0">
                    <a:pos x="330" y="140"/>
                  </a:cxn>
                  <a:cxn ang="0">
                    <a:pos x="331" y="170"/>
                  </a:cxn>
                  <a:cxn ang="0">
                    <a:pos x="316" y="170"/>
                  </a:cxn>
                  <a:cxn ang="0">
                    <a:pos x="306" y="164"/>
                  </a:cxn>
                  <a:cxn ang="0">
                    <a:pos x="272" y="134"/>
                  </a:cxn>
                  <a:cxn ang="0">
                    <a:pos x="237" y="134"/>
                  </a:cxn>
                  <a:cxn ang="0">
                    <a:pos x="225" y="144"/>
                  </a:cxn>
                  <a:cxn ang="0">
                    <a:pos x="216" y="150"/>
                  </a:cxn>
                  <a:cxn ang="0">
                    <a:pos x="195" y="158"/>
                  </a:cxn>
                  <a:cxn ang="0">
                    <a:pos x="175" y="154"/>
                  </a:cxn>
                  <a:cxn ang="0">
                    <a:pos x="158" y="154"/>
                  </a:cxn>
                  <a:cxn ang="0">
                    <a:pos x="137" y="115"/>
                  </a:cxn>
                  <a:cxn ang="0">
                    <a:pos x="112" y="81"/>
                  </a:cxn>
                  <a:cxn ang="0">
                    <a:pos x="81" y="69"/>
                  </a:cxn>
                  <a:cxn ang="0">
                    <a:pos x="52" y="67"/>
                  </a:cxn>
                  <a:cxn ang="0">
                    <a:pos x="23" y="55"/>
                  </a:cxn>
                  <a:cxn ang="0">
                    <a:pos x="25" y="18"/>
                  </a:cxn>
                </a:cxnLst>
                <a:rect l="0" t="0" r="r" b="b"/>
                <a:pathLst>
                  <a:path w="344" h="171">
                    <a:moveTo>
                      <a:pt x="0" y="0"/>
                    </a:moveTo>
                    <a:lnTo>
                      <a:pt x="31" y="2"/>
                    </a:lnTo>
                    <a:lnTo>
                      <a:pt x="56" y="4"/>
                    </a:lnTo>
                    <a:lnTo>
                      <a:pt x="67" y="28"/>
                    </a:lnTo>
                    <a:lnTo>
                      <a:pt x="69" y="36"/>
                    </a:lnTo>
                    <a:lnTo>
                      <a:pt x="73" y="40"/>
                    </a:lnTo>
                    <a:lnTo>
                      <a:pt x="81" y="34"/>
                    </a:lnTo>
                    <a:lnTo>
                      <a:pt x="94" y="34"/>
                    </a:lnTo>
                    <a:lnTo>
                      <a:pt x="102" y="40"/>
                    </a:lnTo>
                    <a:lnTo>
                      <a:pt x="106" y="38"/>
                    </a:lnTo>
                    <a:lnTo>
                      <a:pt x="118" y="28"/>
                    </a:lnTo>
                    <a:lnTo>
                      <a:pt x="119" y="28"/>
                    </a:lnTo>
                    <a:lnTo>
                      <a:pt x="129" y="22"/>
                    </a:lnTo>
                    <a:lnTo>
                      <a:pt x="139" y="22"/>
                    </a:lnTo>
                    <a:lnTo>
                      <a:pt x="170" y="34"/>
                    </a:lnTo>
                    <a:lnTo>
                      <a:pt x="183" y="34"/>
                    </a:lnTo>
                    <a:lnTo>
                      <a:pt x="197" y="45"/>
                    </a:lnTo>
                    <a:lnTo>
                      <a:pt x="210" y="49"/>
                    </a:lnTo>
                    <a:lnTo>
                      <a:pt x="222" y="57"/>
                    </a:lnTo>
                    <a:lnTo>
                      <a:pt x="231" y="59"/>
                    </a:lnTo>
                    <a:lnTo>
                      <a:pt x="256" y="67"/>
                    </a:lnTo>
                    <a:lnTo>
                      <a:pt x="268" y="81"/>
                    </a:lnTo>
                    <a:lnTo>
                      <a:pt x="274" y="89"/>
                    </a:lnTo>
                    <a:lnTo>
                      <a:pt x="272" y="93"/>
                    </a:lnTo>
                    <a:lnTo>
                      <a:pt x="281" y="101"/>
                    </a:lnTo>
                    <a:lnTo>
                      <a:pt x="289" y="103"/>
                    </a:lnTo>
                    <a:lnTo>
                      <a:pt x="293" y="105"/>
                    </a:lnTo>
                    <a:lnTo>
                      <a:pt x="303" y="107"/>
                    </a:lnTo>
                    <a:lnTo>
                      <a:pt x="318" y="119"/>
                    </a:lnTo>
                    <a:lnTo>
                      <a:pt x="318" y="128"/>
                    </a:lnTo>
                    <a:lnTo>
                      <a:pt x="328" y="136"/>
                    </a:lnTo>
                    <a:lnTo>
                      <a:pt x="330" y="140"/>
                    </a:lnTo>
                    <a:lnTo>
                      <a:pt x="343" y="156"/>
                    </a:lnTo>
                    <a:lnTo>
                      <a:pt x="331" y="170"/>
                    </a:lnTo>
                    <a:lnTo>
                      <a:pt x="328" y="170"/>
                    </a:lnTo>
                    <a:lnTo>
                      <a:pt x="316" y="170"/>
                    </a:lnTo>
                    <a:lnTo>
                      <a:pt x="312" y="164"/>
                    </a:lnTo>
                    <a:lnTo>
                      <a:pt x="306" y="164"/>
                    </a:lnTo>
                    <a:lnTo>
                      <a:pt x="301" y="166"/>
                    </a:lnTo>
                    <a:lnTo>
                      <a:pt x="272" y="134"/>
                    </a:lnTo>
                    <a:lnTo>
                      <a:pt x="254" y="136"/>
                    </a:lnTo>
                    <a:lnTo>
                      <a:pt x="237" y="134"/>
                    </a:lnTo>
                    <a:lnTo>
                      <a:pt x="231" y="138"/>
                    </a:lnTo>
                    <a:lnTo>
                      <a:pt x="225" y="144"/>
                    </a:lnTo>
                    <a:lnTo>
                      <a:pt x="224" y="140"/>
                    </a:lnTo>
                    <a:lnTo>
                      <a:pt x="216" y="150"/>
                    </a:lnTo>
                    <a:lnTo>
                      <a:pt x="204" y="164"/>
                    </a:lnTo>
                    <a:lnTo>
                      <a:pt x="195" y="158"/>
                    </a:lnTo>
                    <a:lnTo>
                      <a:pt x="183" y="154"/>
                    </a:lnTo>
                    <a:lnTo>
                      <a:pt x="175" y="154"/>
                    </a:lnTo>
                    <a:lnTo>
                      <a:pt x="164" y="150"/>
                    </a:lnTo>
                    <a:lnTo>
                      <a:pt x="158" y="154"/>
                    </a:lnTo>
                    <a:lnTo>
                      <a:pt x="150" y="134"/>
                    </a:lnTo>
                    <a:lnTo>
                      <a:pt x="137" y="115"/>
                    </a:lnTo>
                    <a:lnTo>
                      <a:pt x="123" y="93"/>
                    </a:lnTo>
                    <a:lnTo>
                      <a:pt x="112" y="81"/>
                    </a:lnTo>
                    <a:lnTo>
                      <a:pt x="102" y="69"/>
                    </a:lnTo>
                    <a:lnTo>
                      <a:pt x="81" y="69"/>
                    </a:lnTo>
                    <a:lnTo>
                      <a:pt x="62" y="75"/>
                    </a:lnTo>
                    <a:lnTo>
                      <a:pt x="52" y="67"/>
                    </a:lnTo>
                    <a:lnTo>
                      <a:pt x="33" y="61"/>
                    </a:lnTo>
                    <a:lnTo>
                      <a:pt x="23" y="55"/>
                    </a:lnTo>
                    <a:lnTo>
                      <a:pt x="23" y="30"/>
                    </a:lnTo>
                    <a:lnTo>
                      <a:pt x="25" y="18"/>
                    </a:lnTo>
                    <a:lnTo>
                      <a:pt x="0" y="0"/>
                    </a:lnTo>
                  </a:path>
                </a:pathLst>
              </a:custGeom>
              <a:grpFill/>
              <a:ln w="12700" cap="rnd" cmpd="sng">
                <a:noFill/>
                <a:prstDash val="solid"/>
                <a:round/>
                <a:headEnd type="none" w="med" len="med"/>
                <a:tailEnd type="none" w="med" len="med"/>
              </a:ln>
              <a:effectLst/>
            </p:spPr>
            <p:txBody>
              <a:bodyPr/>
              <a:lstStyle/>
              <a:p>
                <a:pPr algn="ctr" eaLnBrk="1" hangingPunct="1">
                  <a:defRPr/>
                </a:pPr>
                <a:endParaRPr lang="en-US" sz="1400">
                  <a:solidFill>
                    <a:schemeClr val="tx1"/>
                  </a:solidFill>
                  <a:effectLst>
                    <a:outerShdw blurRad="38100" dist="38100" dir="2700000" algn="tl">
                      <a:srgbClr val="000000">
                        <a:alpha val="43137"/>
                      </a:srgbClr>
                    </a:outerShdw>
                  </a:effectLst>
                  <a:latin typeface="Calibri" panose="020F0502020204030204" pitchFamily="34" charset="0"/>
                  <a:ea typeface="+mn-ea"/>
                </a:endParaRPr>
              </a:p>
            </p:txBody>
          </p:sp>
          <p:sp>
            <p:nvSpPr>
              <p:cNvPr id="27" name="Freeform 20"/>
              <p:cNvSpPr>
                <a:spLocks/>
              </p:cNvSpPr>
              <p:nvPr/>
            </p:nvSpPr>
            <p:spPr bwMode="auto">
              <a:xfrm>
                <a:off x="2796" y="2760"/>
                <a:ext cx="207" cy="224"/>
              </a:xfrm>
              <a:custGeom>
                <a:avLst/>
                <a:gdLst/>
                <a:ahLst/>
                <a:cxnLst>
                  <a:cxn ang="0">
                    <a:pos x="0" y="6"/>
                  </a:cxn>
                  <a:cxn ang="0">
                    <a:pos x="21" y="0"/>
                  </a:cxn>
                  <a:cxn ang="0">
                    <a:pos x="46" y="10"/>
                  </a:cxn>
                  <a:cxn ang="0">
                    <a:pos x="50" y="20"/>
                  </a:cxn>
                  <a:cxn ang="0">
                    <a:pos x="50" y="24"/>
                  </a:cxn>
                  <a:cxn ang="0">
                    <a:pos x="55" y="26"/>
                  </a:cxn>
                  <a:cxn ang="0">
                    <a:pos x="55" y="30"/>
                  </a:cxn>
                  <a:cxn ang="0">
                    <a:pos x="63" y="32"/>
                  </a:cxn>
                  <a:cxn ang="0">
                    <a:pos x="63" y="40"/>
                  </a:cxn>
                  <a:cxn ang="0">
                    <a:pos x="88" y="64"/>
                  </a:cxn>
                  <a:cxn ang="0">
                    <a:pos x="92" y="64"/>
                  </a:cxn>
                  <a:cxn ang="0">
                    <a:pos x="95" y="70"/>
                  </a:cxn>
                  <a:cxn ang="0">
                    <a:pos x="99" y="76"/>
                  </a:cxn>
                  <a:cxn ang="0">
                    <a:pos x="103" y="76"/>
                  </a:cxn>
                  <a:cxn ang="0">
                    <a:pos x="120" y="84"/>
                  </a:cxn>
                  <a:cxn ang="0">
                    <a:pos x="153" y="88"/>
                  </a:cxn>
                  <a:cxn ang="0">
                    <a:pos x="155" y="117"/>
                  </a:cxn>
                  <a:cxn ang="0">
                    <a:pos x="162" y="121"/>
                  </a:cxn>
                  <a:cxn ang="0">
                    <a:pos x="160" y="131"/>
                  </a:cxn>
                  <a:cxn ang="0">
                    <a:pos x="179" y="145"/>
                  </a:cxn>
                  <a:cxn ang="0">
                    <a:pos x="196" y="151"/>
                  </a:cxn>
                  <a:cxn ang="0">
                    <a:pos x="196" y="197"/>
                  </a:cxn>
                  <a:cxn ang="0">
                    <a:pos x="206" y="215"/>
                  </a:cxn>
                  <a:cxn ang="0">
                    <a:pos x="200" y="221"/>
                  </a:cxn>
                  <a:cxn ang="0">
                    <a:pos x="189" y="223"/>
                  </a:cxn>
                  <a:cxn ang="0">
                    <a:pos x="187" y="207"/>
                  </a:cxn>
                  <a:cxn ang="0">
                    <a:pos x="168" y="223"/>
                  </a:cxn>
                  <a:cxn ang="0">
                    <a:pos x="155" y="199"/>
                  </a:cxn>
                  <a:cxn ang="0">
                    <a:pos x="147" y="183"/>
                  </a:cxn>
                  <a:cxn ang="0">
                    <a:pos x="124" y="161"/>
                  </a:cxn>
                  <a:cxn ang="0">
                    <a:pos x="118" y="161"/>
                  </a:cxn>
                  <a:cxn ang="0">
                    <a:pos x="97" y="149"/>
                  </a:cxn>
                  <a:cxn ang="0">
                    <a:pos x="93" y="137"/>
                  </a:cxn>
                  <a:cxn ang="0">
                    <a:pos x="93" y="129"/>
                  </a:cxn>
                  <a:cxn ang="0">
                    <a:pos x="76" y="96"/>
                  </a:cxn>
                  <a:cxn ang="0">
                    <a:pos x="69" y="76"/>
                  </a:cxn>
                  <a:cxn ang="0">
                    <a:pos x="48" y="58"/>
                  </a:cxn>
                  <a:cxn ang="0">
                    <a:pos x="19" y="30"/>
                  </a:cxn>
                  <a:cxn ang="0">
                    <a:pos x="0" y="6"/>
                  </a:cxn>
                </a:cxnLst>
                <a:rect l="0" t="0" r="r" b="b"/>
                <a:pathLst>
                  <a:path w="207" h="224">
                    <a:moveTo>
                      <a:pt x="0" y="6"/>
                    </a:moveTo>
                    <a:lnTo>
                      <a:pt x="21" y="0"/>
                    </a:lnTo>
                    <a:lnTo>
                      <a:pt x="46" y="10"/>
                    </a:lnTo>
                    <a:lnTo>
                      <a:pt x="50" y="20"/>
                    </a:lnTo>
                    <a:lnTo>
                      <a:pt x="50" y="24"/>
                    </a:lnTo>
                    <a:lnTo>
                      <a:pt x="55" y="26"/>
                    </a:lnTo>
                    <a:lnTo>
                      <a:pt x="55" y="30"/>
                    </a:lnTo>
                    <a:lnTo>
                      <a:pt x="63" y="32"/>
                    </a:lnTo>
                    <a:lnTo>
                      <a:pt x="63" y="40"/>
                    </a:lnTo>
                    <a:lnTo>
                      <a:pt x="88" y="64"/>
                    </a:lnTo>
                    <a:lnTo>
                      <a:pt x="92" y="64"/>
                    </a:lnTo>
                    <a:lnTo>
                      <a:pt x="95" y="70"/>
                    </a:lnTo>
                    <a:lnTo>
                      <a:pt x="99" y="76"/>
                    </a:lnTo>
                    <a:lnTo>
                      <a:pt x="103" y="76"/>
                    </a:lnTo>
                    <a:lnTo>
                      <a:pt x="120" y="84"/>
                    </a:lnTo>
                    <a:lnTo>
                      <a:pt x="153" y="88"/>
                    </a:lnTo>
                    <a:lnTo>
                      <a:pt x="155" y="117"/>
                    </a:lnTo>
                    <a:lnTo>
                      <a:pt x="162" y="121"/>
                    </a:lnTo>
                    <a:lnTo>
                      <a:pt x="160" y="131"/>
                    </a:lnTo>
                    <a:lnTo>
                      <a:pt x="179" y="145"/>
                    </a:lnTo>
                    <a:lnTo>
                      <a:pt x="196" y="151"/>
                    </a:lnTo>
                    <a:lnTo>
                      <a:pt x="196" y="197"/>
                    </a:lnTo>
                    <a:lnTo>
                      <a:pt x="206" y="215"/>
                    </a:lnTo>
                    <a:lnTo>
                      <a:pt x="200" y="221"/>
                    </a:lnTo>
                    <a:lnTo>
                      <a:pt x="189" y="223"/>
                    </a:lnTo>
                    <a:lnTo>
                      <a:pt x="187" y="207"/>
                    </a:lnTo>
                    <a:lnTo>
                      <a:pt x="168" y="223"/>
                    </a:lnTo>
                    <a:lnTo>
                      <a:pt x="155" y="199"/>
                    </a:lnTo>
                    <a:lnTo>
                      <a:pt x="147" y="183"/>
                    </a:lnTo>
                    <a:lnTo>
                      <a:pt x="124" y="161"/>
                    </a:lnTo>
                    <a:lnTo>
                      <a:pt x="118" y="161"/>
                    </a:lnTo>
                    <a:lnTo>
                      <a:pt x="97" y="149"/>
                    </a:lnTo>
                    <a:lnTo>
                      <a:pt x="93" y="137"/>
                    </a:lnTo>
                    <a:lnTo>
                      <a:pt x="93" y="129"/>
                    </a:lnTo>
                    <a:lnTo>
                      <a:pt x="76" y="96"/>
                    </a:lnTo>
                    <a:lnTo>
                      <a:pt x="69" y="76"/>
                    </a:lnTo>
                    <a:lnTo>
                      <a:pt x="48" y="58"/>
                    </a:lnTo>
                    <a:lnTo>
                      <a:pt x="19" y="30"/>
                    </a:lnTo>
                    <a:lnTo>
                      <a:pt x="0" y="6"/>
                    </a:lnTo>
                  </a:path>
                </a:pathLst>
              </a:custGeom>
              <a:grpFill/>
              <a:ln w="12700" cap="rnd" cmpd="sng">
                <a:noFill/>
                <a:prstDash val="solid"/>
                <a:round/>
                <a:headEnd type="none" w="med" len="med"/>
                <a:tailEnd type="none" w="med" len="med"/>
              </a:ln>
              <a:effectLst/>
            </p:spPr>
            <p:txBody>
              <a:bodyPr/>
              <a:lstStyle/>
              <a:p>
                <a:pPr algn="ctr" eaLnBrk="1" hangingPunct="1">
                  <a:defRPr/>
                </a:pPr>
                <a:endParaRPr lang="en-US" sz="1400">
                  <a:solidFill>
                    <a:schemeClr val="tx1"/>
                  </a:solidFill>
                  <a:effectLst>
                    <a:outerShdw blurRad="38100" dist="38100" dir="2700000" algn="tl">
                      <a:srgbClr val="000000">
                        <a:alpha val="43137"/>
                      </a:srgbClr>
                    </a:outerShdw>
                  </a:effectLst>
                  <a:latin typeface="Calibri" panose="020F0502020204030204" pitchFamily="34" charset="0"/>
                  <a:ea typeface="+mn-ea"/>
                </a:endParaRPr>
              </a:p>
            </p:txBody>
          </p:sp>
          <p:sp>
            <p:nvSpPr>
              <p:cNvPr id="28" name="Freeform 21"/>
              <p:cNvSpPr>
                <a:spLocks/>
              </p:cNvSpPr>
              <p:nvPr/>
            </p:nvSpPr>
            <p:spPr bwMode="auto">
              <a:xfrm>
                <a:off x="3166" y="2518"/>
                <a:ext cx="207" cy="247"/>
              </a:xfrm>
              <a:custGeom>
                <a:avLst/>
                <a:gdLst/>
                <a:ahLst/>
                <a:cxnLst>
                  <a:cxn ang="0">
                    <a:pos x="14" y="0"/>
                  </a:cxn>
                  <a:cxn ang="0">
                    <a:pos x="31" y="0"/>
                  </a:cxn>
                  <a:cxn ang="0">
                    <a:pos x="51" y="26"/>
                  </a:cxn>
                  <a:cxn ang="0">
                    <a:pos x="47" y="50"/>
                  </a:cxn>
                  <a:cxn ang="0">
                    <a:pos x="58" y="58"/>
                  </a:cxn>
                  <a:cxn ang="0">
                    <a:pos x="64" y="75"/>
                  </a:cxn>
                  <a:cxn ang="0">
                    <a:pos x="78" y="83"/>
                  </a:cxn>
                  <a:cxn ang="0">
                    <a:pos x="93" y="85"/>
                  </a:cxn>
                  <a:cxn ang="0">
                    <a:pos x="117" y="97"/>
                  </a:cxn>
                  <a:cxn ang="0">
                    <a:pos x="132" y="111"/>
                  </a:cxn>
                  <a:cxn ang="0">
                    <a:pos x="136" y="111"/>
                  </a:cxn>
                  <a:cxn ang="0">
                    <a:pos x="155" y="123"/>
                  </a:cxn>
                  <a:cxn ang="0">
                    <a:pos x="155" y="153"/>
                  </a:cxn>
                  <a:cxn ang="0">
                    <a:pos x="161" y="167"/>
                  </a:cxn>
                  <a:cxn ang="0">
                    <a:pos x="167" y="175"/>
                  </a:cxn>
                  <a:cxn ang="0">
                    <a:pos x="175" y="183"/>
                  </a:cxn>
                  <a:cxn ang="0">
                    <a:pos x="183" y="194"/>
                  </a:cxn>
                  <a:cxn ang="0">
                    <a:pos x="186" y="206"/>
                  </a:cxn>
                  <a:cxn ang="0">
                    <a:pos x="202" y="216"/>
                  </a:cxn>
                  <a:cxn ang="0">
                    <a:pos x="200" y="228"/>
                  </a:cxn>
                  <a:cxn ang="0">
                    <a:pos x="185" y="230"/>
                  </a:cxn>
                  <a:cxn ang="0">
                    <a:pos x="179" y="220"/>
                  </a:cxn>
                  <a:cxn ang="0">
                    <a:pos x="167" y="220"/>
                  </a:cxn>
                  <a:cxn ang="0">
                    <a:pos x="167" y="246"/>
                  </a:cxn>
                  <a:cxn ang="0">
                    <a:pos x="157" y="246"/>
                  </a:cxn>
                  <a:cxn ang="0">
                    <a:pos x="146" y="234"/>
                  </a:cxn>
                  <a:cxn ang="0">
                    <a:pos x="138" y="228"/>
                  </a:cxn>
                  <a:cxn ang="0">
                    <a:pos x="138" y="214"/>
                  </a:cxn>
                  <a:cxn ang="0">
                    <a:pos x="120" y="214"/>
                  </a:cxn>
                  <a:cxn ang="0">
                    <a:pos x="115" y="228"/>
                  </a:cxn>
                  <a:cxn ang="0">
                    <a:pos x="109" y="214"/>
                  </a:cxn>
                  <a:cxn ang="0">
                    <a:pos x="107" y="200"/>
                  </a:cxn>
                  <a:cxn ang="0">
                    <a:pos x="128" y="194"/>
                  </a:cxn>
                  <a:cxn ang="0">
                    <a:pos x="140" y="198"/>
                  </a:cxn>
                  <a:cxn ang="0">
                    <a:pos x="142" y="173"/>
                  </a:cxn>
                  <a:cxn ang="0">
                    <a:pos x="130" y="165"/>
                  </a:cxn>
                  <a:cxn ang="0">
                    <a:pos x="122" y="145"/>
                  </a:cxn>
                  <a:cxn ang="0">
                    <a:pos x="117" y="121"/>
                  </a:cxn>
                  <a:cxn ang="0">
                    <a:pos x="95" y="113"/>
                  </a:cxn>
                  <a:cxn ang="0">
                    <a:pos x="85" y="103"/>
                  </a:cxn>
                  <a:cxn ang="0">
                    <a:pos x="68" y="97"/>
                  </a:cxn>
                  <a:cxn ang="0">
                    <a:pos x="78" y="119"/>
                  </a:cxn>
                  <a:cxn ang="0">
                    <a:pos x="58" y="129"/>
                  </a:cxn>
                  <a:cxn ang="0">
                    <a:pos x="47" y="105"/>
                  </a:cxn>
                  <a:cxn ang="0">
                    <a:pos x="37" y="99"/>
                  </a:cxn>
                  <a:cxn ang="0">
                    <a:pos x="37" y="85"/>
                  </a:cxn>
                  <a:cxn ang="0">
                    <a:pos x="23" y="69"/>
                  </a:cxn>
                  <a:cxn ang="0">
                    <a:pos x="8" y="58"/>
                  </a:cxn>
                  <a:cxn ang="0">
                    <a:pos x="0" y="48"/>
                  </a:cxn>
                  <a:cxn ang="0">
                    <a:pos x="4" y="40"/>
                  </a:cxn>
                  <a:cxn ang="0">
                    <a:pos x="16" y="44"/>
                  </a:cxn>
                  <a:cxn ang="0">
                    <a:pos x="19" y="34"/>
                  </a:cxn>
                  <a:cxn ang="0">
                    <a:pos x="16" y="20"/>
                  </a:cxn>
                  <a:cxn ang="0">
                    <a:pos x="14" y="0"/>
                  </a:cxn>
                </a:cxnLst>
                <a:rect l="0" t="0" r="r" b="b"/>
                <a:pathLst>
                  <a:path w="203" h="247">
                    <a:moveTo>
                      <a:pt x="14" y="0"/>
                    </a:moveTo>
                    <a:lnTo>
                      <a:pt x="31" y="0"/>
                    </a:lnTo>
                    <a:lnTo>
                      <a:pt x="51" y="26"/>
                    </a:lnTo>
                    <a:lnTo>
                      <a:pt x="47" y="50"/>
                    </a:lnTo>
                    <a:lnTo>
                      <a:pt x="58" y="58"/>
                    </a:lnTo>
                    <a:lnTo>
                      <a:pt x="64" y="75"/>
                    </a:lnTo>
                    <a:lnTo>
                      <a:pt x="78" y="83"/>
                    </a:lnTo>
                    <a:lnTo>
                      <a:pt x="93" y="85"/>
                    </a:lnTo>
                    <a:lnTo>
                      <a:pt x="117" y="97"/>
                    </a:lnTo>
                    <a:lnTo>
                      <a:pt x="132" y="111"/>
                    </a:lnTo>
                    <a:lnTo>
                      <a:pt x="136" y="111"/>
                    </a:lnTo>
                    <a:lnTo>
                      <a:pt x="155" y="123"/>
                    </a:lnTo>
                    <a:lnTo>
                      <a:pt x="155" y="153"/>
                    </a:lnTo>
                    <a:lnTo>
                      <a:pt x="161" y="167"/>
                    </a:lnTo>
                    <a:lnTo>
                      <a:pt x="167" y="175"/>
                    </a:lnTo>
                    <a:lnTo>
                      <a:pt x="175" y="183"/>
                    </a:lnTo>
                    <a:lnTo>
                      <a:pt x="183" y="194"/>
                    </a:lnTo>
                    <a:lnTo>
                      <a:pt x="186" y="206"/>
                    </a:lnTo>
                    <a:lnTo>
                      <a:pt x="202" y="216"/>
                    </a:lnTo>
                    <a:lnTo>
                      <a:pt x="200" y="228"/>
                    </a:lnTo>
                    <a:lnTo>
                      <a:pt x="185" y="230"/>
                    </a:lnTo>
                    <a:lnTo>
                      <a:pt x="179" y="220"/>
                    </a:lnTo>
                    <a:lnTo>
                      <a:pt x="167" y="220"/>
                    </a:lnTo>
                    <a:lnTo>
                      <a:pt x="167" y="246"/>
                    </a:lnTo>
                    <a:lnTo>
                      <a:pt x="157" y="246"/>
                    </a:lnTo>
                    <a:lnTo>
                      <a:pt x="146" y="234"/>
                    </a:lnTo>
                    <a:lnTo>
                      <a:pt x="138" y="228"/>
                    </a:lnTo>
                    <a:lnTo>
                      <a:pt x="138" y="214"/>
                    </a:lnTo>
                    <a:lnTo>
                      <a:pt x="120" y="214"/>
                    </a:lnTo>
                    <a:lnTo>
                      <a:pt x="115" y="228"/>
                    </a:lnTo>
                    <a:lnTo>
                      <a:pt x="109" y="214"/>
                    </a:lnTo>
                    <a:lnTo>
                      <a:pt x="107" y="200"/>
                    </a:lnTo>
                    <a:lnTo>
                      <a:pt x="128" y="194"/>
                    </a:lnTo>
                    <a:lnTo>
                      <a:pt x="140" y="198"/>
                    </a:lnTo>
                    <a:lnTo>
                      <a:pt x="142" y="173"/>
                    </a:lnTo>
                    <a:lnTo>
                      <a:pt x="130" y="165"/>
                    </a:lnTo>
                    <a:lnTo>
                      <a:pt x="122" y="145"/>
                    </a:lnTo>
                    <a:lnTo>
                      <a:pt x="117" y="121"/>
                    </a:lnTo>
                    <a:lnTo>
                      <a:pt x="95" y="113"/>
                    </a:lnTo>
                    <a:lnTo>
                      <a:pt x="85" y="103"/>
                    </a:lnTo>
                    <a:lnTo>
                      <a:pt x="68" y="97"/>
                    </a:lnTo>
                    <a:lnTo>
                      <a:pt x="78" y="119"/>
                    </a:lnTo>
                    <a:lnTo>
                      <a:pt x="58" y="129"/>
                    </a:lnTo>
                    <a:lnTo>
                      <a:pt x="47" y="105"/>
                    </a:lnTo>
                    <a:lnTo>
                      <a:pt x="37" y="99"/>
                    </a:lnTo>
                    <a:lnTo>
                      <a:pt x="37" y="85"/>
                    </a:lnTo>
                    <a:lnTo>
                      <a:pt x="23" y="69"/>
                    </a:lnTo>
                    <a:lnTo>
                      <a:pt x="8" y="58"/>
                    </a:lnTo>
                    <a:lnTo>
                      <a:pt x="0" y="48"/>
                    </a:lnTo>
                    <a:lnTo>
                      <a:pt x="4" y="40"/>
                    </a:lnTo>
                    <a:lnTo>
                      <a:pt x="16" y="44"/>
                    </a:lnTo>
                    <a:lnTo>
                      <a:pt x="19" y="34"/>
                    </a:lnTo>
                    <a:lnTo>
                      <a:pt x="16" y="20"/>
                    </a:lnTo>
                    <a:lnTo>
                      <a:pt x="14" y="0"/>
                    </a:lnTo>
                  </a:path>
                </a:pathLst>
              </a:custGeom>
              <a:grpFill/>
              <a:ln w="12700" cap="rnd" cmpd="sng">
                <a:noFill/>
                <a:prstDash val="solid"/>
                <a:round/>
                <a:headEnd type="none" w="med" len="med"/>
                <a:tailEnd type="none" w="med" len="med"/>
              </a:ln>
              <a:effectLst/>
            </p:spPr>
            <p:txBody>
              <a:bodyPr/>
              <a:lstStyle/>
              <a:p>
                <a:pPr algn="ctr" eaLnBrk="1" hangingPunct="1">
                  <a:defRPr/>
                </a:pPr>
                <a:endParaRPr lang="en-US" sz="1400">
                  <a:solidFill>
                    <a:schemeClr val="tx1"/>
                  </a:solidFill>
                  <a:effectLst>
                    <a:outerShdw blurRad="38100" dist="38100" dir="2700000" algn="tl">
                      <a:srgbClr val="000000">
                        <a:alpha val="43137"/>
                      </a:srgbClr>
                    </a:outerShdw>
                  </a:effectLst>
                  <a:latin typeface="Calibri" panose="020F0502020204030204" pitchFamily="34" charset="0"/>
                  <a:ea typeface="+mn-ea"/>
                </a:endParaRPr>
              </a:p>
            </p:txBody>
          </p:sp>
          <p:sp>
            <p:nvSpPr>
              <p:cNvPr id="29" name="Freeform 22"/>
              <p:cNvSpPr>
                <a:spLocks/>
              </p:cNvSpPr>
              <p:nvPr/>
            </p:nvSpPr>
            <p:spPr bwMode="auto">
              <a:xfrm>
                <a:off x="3118" y="2099"/>
                <a:ext cx="148" cy="209"/>
              </a:xfrm>
              <a:custGeom>
                <a:avLst/>
                <a:gdLst/>
                <a:ahLst/>
                <a:cxnLst>
                  <a:cxn ang="0">
                    <a:pos x="31" y="0"/>
                  </a:cxn>
                  <a:cxn ang="0">
                    <a:pos x="59" y="14"/>
                  </a:cxn>
                  <a:cxn ang="0">
                    <a:pos x="76" y="26"/>
                  </a:cxn>
                  <a:cxn ang="0">
                    <a:pos x="88" y="44"/>
                  </a:cxn>
                  <a:cxn ang="0">
                    <a:pos x="97" y="44"/>
                  </a:cxn>
                  <a:cxn ang="0">
                    <a:pos x="95" y="57"/>
                  </a:cxn>
                  <a:cxn ang="0">
                    <a:pos x="107" y="65"/>
                  </a:cxn>
                  <a:cxn ang="0">
                    <a:pos x="115" y="77"/>
                  </a:cxn>
                  <a:cxn ang="0">
                    <a:pos x="134" y="101"/>
                  </a:cxn>
                  <a:cxn ang="0">
                    <a:pos x="147" y="129"/>
                  </a:cxn>
                  <a:cxn ang="0">
                    <a:pos x="122" y="127"/>
                  </a:cxn>
                  <a:cxn ang="0">
                    <a:pos x="103" y="123"/>
                  </a:cxn>
                  <a:cxn ang="0">
                    <a:pos x="116" y="143"/>
                  </a:cxn>
                  <a:cxn ang="0">
                    <a:pos x="116" y="155"/>
                  </a:cxn>
                  <a:cxn ang="0">
                    <a:pos x="116" y="168"/>
                  </a:cxn>
                  <a:cxn ang="0">
                    <a:pos x="109" y="162"/>
                  </a:cxn>
                  <a:cxn ang="0">
                    <a:pos x="99" y="151"/>
                  </a:cxn>
                  <a:cxn ang="0">
                    <a:pos x="82" y="139"/>
                  </a:cxn>
                  <a:cxn ang="0">
                    <a:pos x="73" y="133"/>
                  </a:cxn>
                  <a:cxn ang="0">
                    <a:pos x="57" y="139"/>
                  </a:cxn>
                  <a:cxn ang="0">
                    <a:pos x="48" y="143"/>
                  </a:cxn>
                  <a:cxn ang="0">
                    <a:pos x="53" y="153"/>
                  </a:cxn>
                  <a:cxn ang="0">
                    <a:pos x="69" y="162"/>
                  </a:cxn>
                  <a:cxn ang="0">
                    <a:pos x="84" y="170"/>
                  </a:cxn>
                  <a:cxn ang="0">
                    <a:pos x="90" y="184"/>
                  </a:cxn>
                  <a:cxn ang="0">
                    <a:pos x="88" y="202"/>
                  </a:cxn>
                  <a:cxn ang="0">
                    <a:pos x="88" y="208"/>
                  </a:cxn>
                  <a:cxn ang="0">
                    <a:pos x="82" y="208"/>
                  </a:cxn>
                  <a:cxn ang="0">
                    <a:pos x="73" y="202"/>
                  </a:cxn>
                  <a:cxn ang="0">
                    <a:pos x="69" y="200"/>
                  </a:cxn>
                  <a:cxn ang="0">
                    <a:pos x="63" y="196"/>
                  </a:cxn>
                  <a:cxn ang="0">
                    <a:pos x="57" y="206"/>
                  </a:cxn>
                  <a:cxn ang="0">
                    <a:pos x="48" y="208"/>
                  </a:cxn>
                  <a:cxn ang="0">
                    <a:pos x="40" y="200"/>
                  </a:cxn>
                  <a:cxn ang="0">
                    <a:pos x="40" y="182"/>
                  </a:cxn>
                  <a:cxn ang="0">
                    <a:pos x="38" y="172"/>
                  </a:cxn>
                  <a:cxn ang="0">
                    <a:pos x="29" y="166"/>
                  </a:cxn>
                  <a:cxn ang="0">
                    <a:pos x="19" y="176"/>
                  </a:cxn>
                  <a:cxn ang="0">
                    <a:pos x="4" y="176"/>
                  </a:cxn>
                  <a:cxn ang="0">
                    <a:pos x="0" y="168"/>
                  </a:cxn>
                  <a:cxn ang="0">
                    <a:pos x="4" y="147"/>
                  </a:cxn>
                  <a:cxn ang="0">
                    <a:pos x="15" y="135"/>
                  </a:cxn>
                  <a:cxn ang="0">
                    <a:pos x="13" y="103"/>
                  </a:cxn>
                  <a:cxn ang="0">
                    <a:pos x="13" y="95"/>
                  </a:cxn>
                  <a:cxn ang="0">
                    <a:pos x="25" y="93"/>
                  </a:cxn>
                  <a:cxn ang="0">
                    <a:pos x="34" y="101"/>
                  </a:cxn>
                  <a:cxn ang="0">
                    <a:pos x="52" y="105"/>
                  </a:cxn>
                  <a:cxn ang="0">
                    <a:pos x="52" y="91"/>
                  </a:cxn>
                  <a:cxn ang="0">
                    <a:pos x="44" y="83"/>
                  </a:cxn>
                  <a:cxn ang="0">
                    <a:pos x="40" y="77"/>
                  </a:cxn>
                  <a:cxn ang="0">
                    <a:pos x="46" y="77"/>
                  </a:cxn>
                  <a:cxn ang="0">
                    <a:pos x="50" y="77"/>
                  </a:cxn>
                  <a:cxn ang="0">
                    <a:pos x="53" y="77"/>
                  </a:cxn>
                  <a:cxn ang="0">
                    <a:pos x="57" y="77"/>
                  </a:cxn>
                  <a:cxn ang="0">
                    <a:pos x="63" y="71"/>
                  </a:cxn>
                  <a:cxn ang="0">
                    <a:pos x="61" y="65"/>
                  </a:cxn>
                  <a:cxn ang="0">
                    <a:pos x="55" y="50"/>
                  </a:cxn>
                  <a:cxn ang="0">
                    <a:pos x="44" y="36"/>
                  </a:cxn>
                  <a:cxn ang="0">
                    <a:pos x="29" y="28"/>
                  </a:cxn>
                  <a:cxn ang="0">
                    <a:pos x="23" y="20"/>
                  </a:cxn>
                  <a:cxn ang="0">
                    <a:pos x="31" y="0"/>
                  </a:cxn>
                </a:cxnLst>
                <a:rect l="0" t="0" r="r" b="b"/>
                <a:pathLst>
                  <a:path w="148" h="209">
                    <a:moveTo>
                      <a:pt x="31" y="0"/>
                    </a:moveTo>
                    <a:lnTo>
                      <a:pt x="59" y="14"/>
                    </a:lnTo>
                    <a:lnTo>
                      <a:pt x="76" y="26"/>
                    </a:lnTo>
                    <a:lnTo>
                      <a:pt x="88" y="44"/>
                    </a:lnTo>
                    <a:lnTo>
                      <a:pt x="97" y="44"/>
                    </a:lnTo>
                    <a:lnTo>
                      <a:pt x="95" y="57"/>
                    </a:lnTo>
                    <a:lnTo>
                      <a:pt x="107" y="65"/>
                    </a:lnTo>
                    <a:lnTo>
                      <a:pt x="115" y="77"/>
                    </a:lnTo>
                    <a:lnTo>
                      <a:pt x="134" y="101"/>
                    </a:lnTo>
                    <a:lnTo>
                      <a:pt x="147" y="129"/>
                    </a:lnTo>
                    <a:lnTo>
                      <a:pt x="122" y="127"/>
                    </a:lnTo>
                    <a:lnTo>
                      <a:pt x="103" y="123"/>
                    </a:lnTo>
                    <a:lnTo>
                      <a:pt x="116" y="143"/>
                    </a:lnTo>
                    <a:lnTo>
                      <a:pt x="116" y="155"/>
                    </a:lnTo>
                    <a:lnTo>
                      <a:pt x="116" y="168"/>
                    </a:lnTo>
                    <a:lnTo>
                      <a:pt x="109" y="162"/>
                    </a:lnTo>
                    <a:lnTo>
                      <a:pt x="99" y="151"/>
                    </a:lnTo>
                    <a:lnTo>
                      <a:pt x="82" y="139"/>
                    </a:lnTo>
                    <a:lnTo>
                      <a:pt x="73" y="133"/>
                    </a:lnTo>
                    <a:lnTo>
                      <a:pt x="57" y="139"/>
                    </a:lnTo>
                    <a:lnTo>
                      <a:pt x="48" y="143"/>
                    </a:lnTo>
                    <a:lnTo>
                      <a:pt x="53" y="153"/>
                    </a:lnTo>
                    <a:lnTo>
                      <a:pt x="69" y="162"/>
                    </a:lnTo>
                    <a:lnTo>
                      <a:pt x="84" y="170"/>
                    </a:lnTo>
                    <a:lnTo>
                      <a:pt x="90" y="184"/>
                    </a:lnTo>
                    <a:lnTo>
                      <a:pt x="88" y="202"/>
                    </a:lnTo>
                    <a:lnTo>
                      <a:pt x="88" y="208"/>
                    </a:lnTo>
                    <a:lnTo>
                      <a:pt x="82" y="208"/>
                    </a:lnTo>
                    <a:lnTo>
                      <a:pt x="73" y="202"/>
                    </a:lnTo>
                    <a:lnTo>
                      <a:pt x="69" y="200"/>
                    </a:lnTo>
                    <a:lnTo>
                      <a:pt x="63" y="196"/>
                    </a:lnTo>
                    <a:lnTo>
                      <a:pt x="57" y="206"/>
                    </a:lnTo>
                    <a:lnTo>
                      <a:pt x="48" y="208"/>
                    </a:lnTo>
                    <a:lnTo>
                      <a:pt x="40" y="200"/>
                    </a:lnTo>
                    <a:lnTo>
                      <a:pt x="40" y="182"/>
                    </a:lnTo>
                    <a:lnTo>
                      <a:pt x="38" y="172"/>
                    </a:lnTo>
                    <a:lnTo>
                      <a:pt x="29" y="166"/>
                    </a:lnTo>
                    <a:lnTo>
                      <a:pt x="19" y="176"/>
                    </a:lnTo>
                    <a:lnTo>
                      <a:pt x="4" y="176"/>
                    </a:lnTo>
                    <a:lnTo>
                      <a:pt x="0" y="168"/>
                    </a:lnTo>
                    <a:lnTo>
                      <a:pt x="4" y="147"/>
                    </a:lnTo>
                    <a:lnTo>
                      <a:pt x="15" y="135"/>
                    </a:lnTo>
                    <a:lnTo>
                      <a:pt x="13" y="103"/>
                    </a:lnTo>
                    <a:lnTo>
                      <a:pt x="13" y="95"/>
                    </a:lnTo>
                    <a:lnTo>
                      <a:pt x="25" y="93"/>
                    </a:lnTo>
                    <a:lnTo>
                      <a:pt x="34" y="101"/>
                    </a:lnTo>
                    <a:lnTo>
                      <a:pt x="52" y="105"/>
                    </a:lnTo>
                    <a:lnTo>
                      <a:pt x="52" y="91"/>
                    </a:lnTo>
                    <a:lnTo>
                      <a:pt x="44" y="83"/>
                    </a:lnTo>
                    <a:lnTo>
                      <a:pt x="40" y="77"/>
                    </a:lnTo>
                    <a:lnTo>
                      <a:pt x="46" y="77"/>
                    </a:lnTo>
                    <a:lnTo>
                      <a:pt x="50" y="77"/>
                    </a:lnTo>
                    <a:lnTo>
                      <a:pt x="53" y="77"/>
                    </a:lnTo>
                    <a:lnTo>
                      <a:pt x="57" y="77"/>
                    </a:lnTo>
                    <a:lnTo>
                      <a:pt x="63" y="71"/>
                    </a:lnTo>
                    <a:lnTo>
                      <a:pt x="61" y="65"/>
                    </a:lnTo>
                    <a:lnTo>
                      <a:pt x="55" y="50"/>
                    </a:lnTo>
                    <a:lnTo>
                      <a:pt x="44" y="36"/>
                    </a:lnTo>
                    <a:lnTo>
                      <a:pt x="29" y="28"/>
                    </a:lnTo>
                    <a:lnTo>
                      <a:pt x="23" y="20"/>
                    </a:lnTo>
                    <a:lnTo>
                      <a:pt x="31" y="0"/>
                    </a:lnTo>
                  </a:path>
                </a:pathLst>
              </a:custGeom>
              <a:grpFill/>
              <a:ln w="12700" cap="rnd" cmpd="sng">
                <a:noFill/>
                <a:prstDash val="solid"/>
                <a:round/>
                <a:headEnd type="none" w="med" len="med"/>
                <a:tailEnd type="none" w="med" len="med"/>
              </a:ln>
              <a:effectLst/>
            </p:spPr>
            <p:txBody>
              <a:bodyPr/>
              <a:lstStyle/>
              <a:p>
                <a:pPr algn="ctr" eaLnBrk="1" hangingPunct="1">
                  <a:defRPr/>
                </a:pPr>
                <a:endParaRPr lang="en-US" sz="1400">
                  <a:solidFill>
                    <a:schemeClr val="tx1"/>
                  </a:solidFill>
                  <a:effectLst>
                    <a:outerShdw blurRad="38100" dist="38100" dir="2700000" algn="tl">
                      <a:srgbClr val="000000">
                        <a:alpha val="43137"/>
                      </a:srgbClr>
                    </a:outerShdw>
                  </a:effectLst>
                  <a:latin typeface="Calibri" panose="020F0502020204030204" pitchFamily="34" charset="0"/>
                  <a:ea typeface="+mn-ea"/>
                </a:endParaRPr>
              </a:p>
            </p:txBody>
          </p:sp>
          <p:sp>
            <p:nvSpPr>
              <p:cNvPr id="30" name="Freeform 23"/>
              <p:cNvSpPr>
                <a:spLocks/>
              </p:cNvSpPr>
              <p:nvPr/>
            </p:nvSpPr>
            <p:spPr bwMode="auto">
              <a:xfrm>
                <a:off x="2948" y="1846"/>
                <a:ext cx="166" cy="172"/>
              </a:xfrm>
              <a:custGeom>
                <a:avLst/>
                <a:gdLst/>
                <a:ahLst/>
                <a:cxnLst>
                  <a:cxn ang="0">
                    <a:pos x="0" y="0"/>
                  </a:cxn>
                  <a:cxn ang="0">
                    <a:pos x="15" y="0"/>
                  </a:cxn>
                  <a:cxn ang="0">
                    <a:pos x="21" y="12"/>
                  </a:cxn>
                  <a:cxn ang="0">
                    <a:pos x="42" y="30"/>
                  </a:cxn>
                  <a:cxn ang="0">
                    <a:pos x="52" y="50"/>
                  </a:cxn>
                  <a:cxn ang="0">
                    <a:pos x="68" y="52"/>
                  </a:cxn>
                  <a:cxn ang="0">
                    <a:pos x="79" y="56"/>
                  </a:cxn>
                  <a:cxn ang="0">
                    <a:pos x="89" y="64"/>
                  </a:cxn>
                  <a:cxn ang="0">
                    <a:pos x="100" y="64"/>
                  </a:cxn>
                  <a:cxn ang="0">
                    <a:pos x="114" y="76"/>
                  </a:cxn>
                  <a:cxn ang="0">
                    <a:pos x="125" y="87"/>
                  </a:cxn>
                  <a:cxn ang="0">
                    <a:pos x="139" y="93"/>
                  </a:cxn>
                  <a:cxn ang="0">
                    <a:pos x="137" y="99"/>
                  </a:cxn>
                  <a:cxn ang="0">
                    <a:pos x="129" y="103"/>
                  </a:cxn>
                  <a:cxn ang="0">
                    <a:pos x="122" y="103"/>
                  </a:cxn>
                  <a:cxn ang="0">
                    <a:pos x="118" y="109"/>
                  </a:cxn>
                  <a:cxn ang="0">
                    <a:pos x="133" y="121"/>
                  </a:cxn>
                  <a:cxn ang="0">
                    <a:pos x="145" y="133"/>
                  </a:cxn>
                  <a:cxn ang="0">
                    <a:pos x="162" y="145"/>
                  </a:cxn>
                  <a:cxn ang="0">
                    <a:pos x="150" y="159"/>
                  </a:cxn>
                  <a:cxn ang="0">
                    <a:pos x="141" y="163"/>
                  </a:cxn>
                  <a:cxn ang="0">
                    <a:pos x="143" y="171"/>
                  </a:cxn>
                  <a:cxn ang="0">
                    <a:pos x="125" y="171"/>
                  </a:cxn>
                  <a:cxn ang="0">
                    <a:pos x="120" y="165"/>
                  </a:cxn>
                  <a:cxn ang="0">
                    <a:pos x="106" y="149"/>
                  </a:cxn>
                  <a:cxn ang="0">
                    <a:pos x="96" y="135"/>
                  </a:cxn>
                  <a:cxn ang="0">
                    <a:pos x="81" y="111"/>
                  </a:cxn>
                  <a:cxn ang="0">
                    <a:pos x="64" y="93"/>
                  </a:cxn>
                  <a:cxn ang="0">
                    <a:pos x="44" y="66"/>
                  </a:cxn>
                  <a:cxn ang="0">
                    <a:pos x="33" y="58"/>
                  </a:cxn>
                  <a:cxn ang="0">
                    <a:pos x="23" y="52"/>
                  </a:cxn>
                  <a:cxn ang="0">
                    <a:pos x="19" y="38"/>
                  </a:cxn>
                  <a:cxn ang="0">
                    <a:pos x="2" y="26"/>
                  </a:cxn>
                  <a:cxn ang="0">
                    <a:pos x="2" y="18"/>
                  </a:cxn>
                  <a:cxn ang="0">
                    <a:pos x="0" y="0"/>
                  </a:cxn>
                </a:cxnLst>
                <a:rect l="0" t="0" r="r" b="b"/>
                <a:pathLst>
                  <a:path w="163" h="172">
                    <a:moveTo>
                      <a:pt x="0" y="0"/>
                    </a:moveTo>
                    <a:lnTo>
                      <a:pt x="15" y="0"/>
                    </a:lnTo>
                    <a:lnTo>
                      <a:pt x="21" y="12"/>
                    </a:lnTo>
                    <a:lnTo>
                      <a:pt x="42" y="30"/>
                    </a:lnTo>
                    <a:lnTo>
                      <a:pt x="52" y="50"/>
                    </a:lnTo>
                    <a:lnTo>
                      <a:pt x="68" y="52"/>
                    </a:lnTo>
                    <a:lnTo>
                      <a:pt x="79" y="56"/>
                    </a:lnTo>
                    <a:lnTo>
                      <a:pt x="89" y="64"/>
                    </a:lnTo>
                    <a:lnTo>
                      <a:pt x="100" y="64"/>
                    </a:lnTo>
                    <a:lnTo>
                      <a:pt x="114" y="76"/>
                    </a:lnTo>
                    <a:lnTo>
                      <a:pt x="125" y="87"/>
                    </a:lnTo>
                    <a:lnTo>
                      <a:pt x="139" y="93"/>
                    </a:lnTo>
                    <a:lnTo>
                      <a:pt x="137" y="99"/>
                    </a:lnTo>
                    <a:lnTo>
                      <a:pt x="129" y="103"/>
                    </a:lnTo>
                    <a:lnTo>
                      <a:pt x="122" y="103"/>
                    </a:lnTo>
                    <a:lnTo>
                      <a:pt x="118" y="109"/>
                    </a:lnTo>
                    <a:lnTo>
                      <a:pt x="133" y="121"/>
                    </a:lnTo>
                    <a:lnTo>
                      <a:pt x="145" y="133"/>
                    </a:lnTo>
                    <a:lnTo>
                      <a:pt x="162" y="145"/>
                    </a:lnTo>
                    <a:lnTo>
                      <a:pt x="150" y="159"/>
                    </a:lnTo>
                    <a:lnTo>
                      <a:pt x="141" y="163"/>
                    </a:lnTo>
                    <a:lnTo>
                      <a:pt x="143" y="171"/>
                    </a:lnTo>
                    <a:lnTo>
                      <a:pt x="125" y="171"/>
                    </a:lnTo>
                    <a:lnTo>
                      <a:pt x="120" y="165"/>
                    </a:lnTo>
                    <a:lnTo>
                      <a:pt x="106" y="149"/>
                    </a:lnTo>
                    <a:lnTo>
                      <a:pt x="96" y="135"/>
                    </a:lnTo>
                    <a:lnTo>
                      <a:pt x="81" y="111"/>
                    </a:lnTo>
                    <a:lnTo>
                      <a:pt x="64" y="93"/>
                    </a:lnTo>
                    <a:lnTo>
                      <a:pt x="44" y="66"/>
                    </a:lnTo>
                    <a:lnTo>
                      <a:pt x="33" y="58"/>
                    </a:lnTo>
                    <a:lnTo>
                      <a:pt x="23" y="52"/>
                    </a:lnTo>
                    <a:lnTo>
                      <a:pt x="19" y="38"/>
                    </a:lnTo>
                    <a:lnTo>
                      <a:pt x="2" y="26"/>
                    </a:lnTo>
                    <a:lnTo>
                      <a:pt x="2" y="18"/>
                    </a:lnTo>
                    <a:lnTo>
                      <a:pt x="0" y="0"/>
                    </a:lnTo>
                  </a:path>
                </a:pathLst>
              </a:custGeom>
              <a:grpFill/>
              <a:ln w="12700" cap="rnd" cmpd="sng">
                <a:noFill/>
                <a:prstDash val="solid"/>
                <a:round/>
                <a:headEnd type="none" w="med" len="med"/>
                <a:tailEnd type="none" w="med" len="med"/>
              </a:ln>
              <a:effectLst/>
            </p:spPr>
            <p:txBody>
              <a:bodyPr/>
              <a:lstStyle/>
              <a:p>
                <a:pPr algn="ctr" eaLnBrk="1" hangingPunct="1">
                  <a:defRPr/>
                </a:pPr>
                <a:endParaRPr lang="en-US" sz="1400">
                  <a:solidFill>
                    <a:schemeClr val="tx1"/>
                  </a:solidFill>
                  <a:effectLst>
                    <a:outerShdw blurRad="38100" dist="38100" dir="2700000" algn="tl">
                      <a:srgbClr val="000000">
                        <a:alpha val="43137"/>
                      </a:srgbClr>
                    </a:outerShdw>
                  </a:effectLst>
                  <a:latin typeface="Calibri" panose="020F0502020204030204" pitchFamily="34" charset="0"/>
                  <a:ea typeface="+mn-ea"/>
                </a:endParaRPr>
              </a:p>
            </p:txBody>
          </p:sp>
        </p:grpSp>
        <p:grpSp>
          <p:nvGrpSpPr>
            <p:cNvPr id="12" name="Group 24"/>
            <p:cNvGrpSpPr>
              <a:grpSpLocks/>
            </p:cNvGrpSpPr>
            <p:nvPr/>
          </p:nvGrpSpPr>
          <p:grpSpPr bwMode="auto">
            <a:xfrm>
              <a:off x="839" y="1493"/>
              <a:ext cx="2360" cy="2007"/>
              <a:chOff x="839" y="1493"/>
              <a:chExt cx="2360" cy="2007"/>
            </a:xfrm>
            <a:grpFill/>
          </p:grpSpPr>
          <p:sp>
            <p:nvSpPr>
              <p:cNvPr id="13" name="Freeform 25"/>
              <p:cNvSpPr>
                <a:spLocks/>
              </p:cNvSpPr>
              <p:nvPr/>
            </p:nvSpPr>
            <p:spPr bwMode="auto">
              <a:xfrm>
                <a:off x="839" y="2195"/>
                <a:ext cx="1174" cy="1305"/>
              </a:xfrm>
              <a:custGeom>
                <a:avLst/>
                <a:gdLst/>
                <a:ahLst/>
                <a:cxnLst>
                  <a:cxn ang="0">
                    <a:pos x="896" y="211"/>
                  </a:cxn>
                  <a:cxn ang="0">
                    <a:pos x="1006" y="427"/>
                  </a:cxn>
                  <a:cxn ang="0">
                    <a:pos x="1050" y="482"/>
                  </a:cxn>
                  <a:cxn ang="0">
                    <a:pos x="1146" y="468"/>
                  </a:cxn>
                  <a:cxn ang="0">
                    <a:pos x="1171" y="520"/>
                  </a:cxn>
                  <a:cxn ang="0">
                    <a:pos x="1056" y="666"/>
                  </a:cxn>
                  <a:cxn ang="0">
                    <a:pos x="961" y="834"/>
                  </a:cxn>
                  <a:cxn ang="0">
                    <a:pos x="975" y="895"/>
                  </a:cxn>
                  <a:cxn ang="0">
                    <a:pos x="975" y="956"/>
                  </a:cxn>
                  <a:cxn ang="0">
                    <a:pos x="933" y="978"/>
                  </a:cxn>
                  <a:cxn ang="0">
                    <a:pos x="871" y="1061"/>
                  </a:cxn>
                  <a:cxn ang="0">
                    <a:pos x="848" y="1132"/>
                  </a:cxn>
                  <a:cxn ang="0">
                    <a:pos x="790" y="1229"/>
                  </a:cxn>
                  <a:cxn ang="0">
                    <a:pos x="758" y="1251"/>
                  </a:cxn>
                  <a:cxn ang="0">
                    <a:pos x="686" y="1300"/>
                  </a:cxn>
                  <a:cxn ang="0">
                    <a:pos x="600" y="1284"/>
                  </a:cxn>
                  <a:cxn ang="0">
                    <a:pos x="590" y="1237"/>
                  </a:cxn>
                  <a:cxn ang="0">
                    <a:pos x="552" y="1172"/>
                  </a:cxn>
                  <a:cxn ang="0">
                    <a:pos x="544" y="1118"/>
                  </a:cxn>
                  <a:cxn ang="0">
                    <a:pos x="533" y="1081"/>
                  </a:cxn>
                  <a:cxn ang="0">
                    <a:pos x="496" y="1041"/>
                  </a:cxn>
                  <a:cxn ang="0">
                    <a:pos x="473" y="988"/>
                  </a:cxn>
                  <a:cxn ang="0">
                    <a:pos x="506" y="899"/>
                  </a:cxn>
                  <a:cxn ang="0">
                    <a:pos x="490" y="773"/>
                  </a:cxn>
                  <a:cxn ang="0">
                    <a:pos x="438" y="711"/>
                  </a:cxn>
                  <a:cxn ang="0">
                    <a:pos x="431" y="612"/>
                  </a:cxn>
                  <a:cxn ang="0">
                    <a:pos x="356" y="575"/>
                  </a:cxn>
                  <a:cxn ang="0">
                    <a:pos x="258" y="585"/>
                  </a:cxn>
                  <a:cxn ang="0">
                    <a:pos x="56" y="506"/>
                  </a:cxn>
                  <a:cxn ang="0">
                    <a:pos x="10" y="379"/>
                  </a:cxn>
                  <a:cxn ang="0">
                    <a:pos x="46" y="288"/>
                  </a:cxn>
                  <a:cxn ang="0">
                    <a:pos x="113" y="188"/>
                  </a:cxn>
                  <a:cxn ang="0">
                    <a:pos x="213" y="113"/>
                  </a:cxn>
                  <a:cxn ang="0">
                    <a:pos x="288" y="34"/>
                  </a:cxn>
                  <a:cxn ang="0">
                    <a:pos x="358" y="55"/>
                  </a:cxn>
                  <a:cxn ang="0">
                    <a:pos x="433" y="20"/>
                  </a:cxn>
                  <a:cxn ang="0">
                    <a:pos x="485" y="4"/>
                  </a:cxn>
                  <a:cxn ang="0">
                    <a:pos x="525" y="45"/>
                  </a:cxn>
                  <a:cxn ang="0">
                    <a:pos x="606" y="109"/>
                  </a:cxn>
                  <a:cxn ang="0">
                    <a:pos x="661" y="79"/>
                  </a:cxn>
                  <a:cxn ang="0">
                    <a:pos x="746" y="101"/>
                  </a:cxn>
                  <a:cxn ang="0">
                    <a:pos x="838" y="99"/>
                  </a:cxn>
                </a:cxnLst>
                <a:rect l="0" t="0" r="r" b="b"/>
                <a:pathLst>
                  <a:path w="1174" h="1305">
                    <a:moveTo>
                      <a:pt x="877" y="156"/>
                    </a:moveTo>
                    <a:lnTo>
                      <a:pt x="896" y="211"/>
                    </a:lnTo>
                    <a:lnTo>
                      <a:pt x="933" y="294"/>
                    </a:lnTo>
                    <a:lnTo>
                      <a:pt x="1006" y="427"/>
                    </a:lnTo>
                    <a:lnTo>
                      <a:pt x="1033" y="443"/>
                    </a:lnTo>
                    <a:lnTo>
                      <a:pt x="1050" y="482"/>
                    </a:lnTo>
                    <a:lnTo>
                      <a:pt x="1108" y="480"/>
                    </a:lnTo>
                    <a:lnTo>
                      <a:pt x="1146" y="468"/>
                    </a:lnTo>
                    <a:lnTo>
                      <a:pt x="1173" y="468"/>
                    </a:lnTo>
                    <a:lnTo>
                      <a:pt x="1171" y="520"/>
                    </a:lnTo>
                    <a:lnTo>
                      <a:pt x="1161" y="549"/>
                    </a:lnTo>
                    <a:lnTo>
                      <a:pt x="1056" y="666"/>
                    </a:lnTo>
                    <a:lnTo>
                      <a:pt x="960" y="788"/>
                    </a:lnTo>
                    <a:lnTo>
                      <a:pt x="961" y="834"/>
                    </a:lnTo>
                    <a:lnTo>
                      <a:pt x="988" y="869"/>
                    </a:lnTo>
                    <a:lnTo>
                      <a:pt x="975" y="895"/>
                    </a:lnTo>
                    <a:lnTo>
                      <a:pt x="983" y="929"/>
                    </a:lnTo>
                    <a:lnTo>
                      <a:pt x="975" y="956"/>
                    </a:lnTo>
                    <a:lnTo>
                      <a:pt x="952" y="978"/>
                    </a:lnTo>
                    <a:lnTo>
                      <a:pt x="933" y="978"/>
                    </a:lnTo>
                    <a:lnTo>
                      <a:pt x="900" y="1016"/>
                    </a:lnTo>
                    <a:lnTo>
                      <a:pt x="871" y="1061"/>
                    </a:lnTo>
                    <a:lnTo>
                      <a:pt x="877" y="1110"/>
                    </a:lnTo>
                    <a:lnTo>
                      <a:pt x="848" y="1132"/>
                    </a:lnTo>
                    <a:lnTo>
                      <a:pt x="821" y="1183"/>
                    </a:lnTo>
                    <a:lnTo>
                      <a:pt x="790" y="1229"/>
                    </a:lnTo>
                    <a:lnTo>
                      <a:pt x="773" y="1247"/>
                    </a:lnTo>
                    <a:lnTo>
                      <a:pt x="758" y="1251"/>
                    </a:lnTo>
                    <a:lnTo>
                      <a:pt x="731" y="1282"/>
                    </a:lnTo>
                    <a:lnTo>
                      <a:pt x="686" y="1300"/>
                    </a:lnTo>
                    <a:lnTo>
                      <a:pt x="631" y="1304"/>
                    </a:lnTo>
                    <a:lnTo>
                      <a:pt x="600" y="1284"/>
                    </a:lnTo>
                    <a:lnTo>
                      <a:pt x="596" y="1264"/>
                    </a:lnTo>
                    <a:lnTo>
                      <a:pt x="590" y="1237"/>
                    </a:lnTo>
                    <a:lnTo>
                      <a:pt x="569" y="1223"/>
                    </a:lnTo>
                    <a:lnTo>
                      <a:pt x="552" y="1172"/>
                    </a:lnTo>
                    <a:lnTo>
                      <a:pt x="546" y="1148"/>
                    </a:lnTo>
                    <a:lnTo>
                      <a:pt x="544" y="1118"/>
                    </a:lnTo>
                    <a:lnTo>
                      <a:pt x="535" y="1095"/>
                    </a:lnTo>
                    <a:lnTo>
                      <a:pt x="533" y="1081"/>
                    </a:lnTo>
                    <a:lnTo>
                      <a:pt x="515" y="1059"/>
                    </a:lnTo>
                    <a:lnTo>
                      <a:pt x="496" y="1041"/>
                    </a:lnTo>
                    <a:lnTo>
                      <a:pt x="483" y="1010"/>
                    </a:lnTo>
                    <a:lnTo>
                      <a:pt x="473" y="988"/>
                    </a:lnTo>
                    <a:lnTo>
                      <a:pt x="477" y="952"/>
                    </a:lnTo>
                    <a:lnTo>
                      <a:pt x="506" y="899"/>
                    </a:lnTo>
                    <a:lnTo>
                      <a:pt x="512" y="840"/>
                    </a:lnTo>
                    <a:lnTo>
                      <a:pt x="490" y="773"/>
                    </a:lnTo>
                    <a:lnTo>
                      <a:pt x="460" y="747"/>
                    </a:lnTo>
                    <a:lnTo>
                      <a:pt x="438" y="711"/>
                    </a:lnTo>
                    <a:lnTo>
                      <a:pt x="446" y="654"/>
                    </a:lnTo>
                    <a:lnTo>
                      <a:pt x="431" y="612"/>
                    </a:lnTo>
                    <a:lnTo>
                      <a:pt x="394" y="607"/>
                    </a:lnTo>
                    <a:lnTo>
                      <a:pt x="356" y="575"/>
                    </a:lnTo>
                    <a:lnTo>
                      <a:pt x="308" y="557"/>
                    </a:lnTo>
                    <a:lnTo>
                      <a:pt x="258" y="585"/>
                    </a:lnTo>
                    <a:lnTo>
                      <a:pt x="127" y="577"/>
                    </a:lnTo>
                    <a:lnTo>
                      <a:pt x="56" y="506"/>
                    </a:lnTo>
                    <a:lnTo>
                      <a:pt x="0" y="411"/>
                    </a:lnTo>
                    <a:lnTo>
                      <a:pt x="10" y="379"/>
                    </a:lnTo>
                    <a:lnTo>
                      <a:pt x="35" y="354"/>
                    </a:lnTo>
                    <a:lnTo>
                      <a:pt x="46" y="288"/>
                    </a:lnTo>
                    <a:lnTo>
                      <a:pt x="63" y="239"/>
                    </a:lnTo>
                    <a:lnTo>
                      <a:pt x="113" y="188"/>
                    </a:lnTo>
                    <a:lnTo>
                      <a:pt x="165" y="166"/>
                    </a:lnTo>
                    <a:lnTo>
                      <a:pt x="213" y="113"/>
                    </a:lnTo>
                    <a:lnTo>
                      <a:pt x="225" y="91"/>
                    </a:lnTo>
                    <a:lnTo>
                      <a:pt x="288" y="34"/>
                    </a:lnTo>
                    <a:lnTo>
                      <a:pt x="329" y="57"/>
                    </a:lnTo>
                    <a:lnTo>
                      <a:pt x="358" y="55"/>
                    </a:lnTo>
                    <a:lnTo>
                      <a:pt x="392" y="24"/>
                    </a:lnTo>
                    <a:lnTo>
                      <a:pt x="433" y="20"/>
                    </a:lnTo>
                    <a:lnTo>
                      <a:pt x="460" y="28"/>
                    </a:lnTo>
                    <a:lnTo>
                      <a:pt x="485" y="4"/>
                    </a:lnTo>
                    <a:lnTo>
                      <a:pt x="517" y="0"/>
                    </a:lnTo>
                    <a:lnTo>
                      <a:pt x="525" y="45"/>
                    </a:lnTo>
                    <a:lnTo>
                      <a:pt x="546" y="77"/>
                    </a:lnTo>
                    <a:lnTo>
                      <a:pt x="606" y="109"/>
                    </a:lnTo>
                    <a:lnTo>
                      <a:pt x="656" y="115"/>
                    </a:lnTo>
                    <a:lnTo>
                      <a:pt x="661" y="79"/>
                    </a:lnTo>
                    <a:lnTo>
                      <a:pt x="700" y="79"/>
                    </a:lnTo>
                    <a:lnTo>
                      <a:pt x="746" y="101"/>
                    </a:lnTo>
                    <a:lnTo>
                      <a:pt x="796" y="113"/>
                    </a:lnTo>
                    <a:lnTo>
                      <a:pt x="838" y="99"/>
                    </a:lnTo>
                    <a:lnTo>
                      <a:pt x="877" y="156"/>
                    </a:lnTo>
                  </a:path>
                </a:pathLst>
              </a:custGeom>
              <a:grpFill/>
              <a:ln w="12700" cap="rnd" cmpd="sng">
                <a:noFill/>
                <a:prstDash val="solid"/>
                <a:round/>
                <a:headEnd type="none" w="med" len="med"/>
                <a:tailEnd type="none" w="med" len="med"/>
              </a:ln>
              <a:effectLst/>
            </p:spPr>
            <p:txBody>
              <a:bodyPr/>
              <a:lstStyle/>
              <a:p>
                <a:pPr algn="ctr" eaLnBrk="1" hangingPunct="1">
                  <a:defRPr/>
                </a:pPr>
                <a:endParaRPr lang="en-US" sz="1400">
                  <a:solidFill>
                    <a:schemeClr val="tx1"/>
                  </a:solidFill>
                  <a:effectLst>
                    <a:outerShdw blurRad="38100" dist="38100" dir="2700000" algn="tl">
                      <a:srgbClr val="000000">
                        <a:alpha val="43137"/>
                      </a:srgbClr>
                    </a:outerShdw>
                  </a:effectLst>
                  <a:latin typeface="Calibri" panose="020F0502020204030204" pitchFamily="34" charset="0"/>
                  <a:ea typeface="+mn-ea"/>
                </a:endParaRPr>
              </a:p>
            </p:txBody>
          </p:sp>
          <p:grpSp>
            <p:nvGrpSpPr>
              <p:cNvPr id="14" name="Group 26"/>
              <p:cNvGrpSpPr>
                <a:grpSpLocks/>
              </p:cNvGrpSpPr>
              <p:nvPr/>
            </p:nvGrpSpPr>
            <p:grpSpPr bwMode="auto">
              <a:xfrm>
                <a:off x="920" y="1493"/>
                <a:ext cx="519" cy="451"/>
                <a:chOff x="920" y="1493"/>
                <a:chExt cx="519" cy="451"/>
              </a:xfrm>
              <a:grpFill/>
            </p:grpSpPr>
            <p:grpSp>
              <p:nvGrpSpPr>
                <p:cNvPr id="17" name="Group 27"/>
                <p:cNvGrpSpPr>
                  <a:grpSpLocks/>
                </p:cNvGrpSpPr>
                <p:nvPr/>
              </p:nvGrpSpPr>
              <p:grpSpPr bwMode="auto">
                <a:xfrm>
                  <a:off x="1125" y="1774"/>
                  <a:ext cx="164" cy="170"/>
                  <a:chOff x="1125" y="1774"/>
                  <a:chExt cx="164" cy="170"/>
                </a:xfrm>
                <a:grpFill/>
              </p:grpSpPr>
              <p:sp>
                <p:nvSpPr>
                  <p:cNvPr id="19" name="Freeform 28"/>
                  <p:cNvSpPr>
                    <a:spLocks/>
                  </p:cNvSpPr>
                  <p:nvPr/>
                </p:nvSpPr>
                <p:spPr bwMode="auto">
                  <a:xfrm>
                    <a:off x="1125" y="1836"/>
                    <a:ext cx="76" cy="95"/>
                  </a:xfrm>
                  <a:custGeom>
                    <a:avLst/>
                    <a:gdLst/>
                    <a:ahLst/>
                    <a:cxnLst>
                      <a:cxn ang="0">
                        <a:pos x="17" y="29"/>
                      </a:cxn>
                      <a:cxn ang="0">
                        <a:pos x="23" y="18"/>
                      </a:cxn>
                      <a:cxn ang="0">
                        <a:pos x="37" y="18"/>
                      </a:cxn>
                      <a:cxn ang="0">
                        <a:pos x="56" y="0"/>
                      </a:cxn>
                      <a:cxn ang="0">
                        <a:pos x="62" y="12"/>
                      </a:cxn>
                      <a:cxn ang="0">
                        <a:pos x="71" y="12"/>
                      </a:cxn>
                      <a:cxn ang="0">
                        <a:pos x="75" y="18"/>
                      </a:cxn>
                      <a:cxn ang="0">
                        <a:pos x="69" y="29"/>
                      </a:cxn>
                      <a:cxn ang="0">
                        <a:pos x="62" y="33"/>
                      </a:cxn>
                      <a:cxn ang="0">
                        <a:pos x="62" y="41"/>
                      </a:cxn>
                      <a:cxn ang="0">
                        <a:pos x="60" y="45"/>
                      </a:cxn>
                      <a:cxn ang="0">
                        <a:pos x="58" y="51"/>
                      </a:cxn>
                      <a:cxn ang="0">
                        <a:pos x="62" y="59"/>
                      </a:cxn>
                      <a:cxn ang="0">
                        <a:pos x="56" y="67"/>
                      </a:cxn>
                      <a:cxn ang="0">
                        <a:pos x="50" y="72"/>
                      </a:cxn>
                      <a:cxn ang="0">
                        <a:pos x="44" y="72"/>
                      </a:cxn>
                      <a:cxn ang="0">
                        <a:pos x="42" y="74"/>
                      </a:cxn>
                      <a:cxn ang="0">
                        <a:pos x="40" y="80"/>
                      </a:cxn>
                      <a:cxn ang="0">
                        <a:pos x="31" y="82"/>
                      </a:cxn>
                      <a:cxn ang="0">
                        <a:pos x="29" y="80"/>
                      </a:cxn>
                      <a:cxn ang="0">
                        <a:pos x="21" y="86"/>
                      </a:cxn>
                      <a:cxn ang="0">
                        <a:pos x="19" y="88"/>
                      </a:cxn>
                      <a:cxn ang="0">
                        <a:pos x="10" y="94"/>
                      </a:cxn>
                      <a:cxn ang="0">
                        <a:pos x="6" y="94"/>
                      </a:cxn>
                      <a:cxn ang="0">
                        <a:pos x="4" y="90"/>
                      </a:cxn>
                      <a:cxn ang="0">
                        <a:pos x="2" y="80"/>
                      </a:cxn>
                      <a:cxn ang="0">
                        <a:pos x="0" y="78"/>
                      </a:cxn>
                      <a:cxn ang="0">
                        <a:pos x="0" y="69"/>
                      </a:cxn>
                      <a:cxn ang="0">
                        <a:pos x="6" y="65"/>
                      </a:cxn>
                      <a:cxn ang="0">
                        <a:pos x="12" y="61"/>
                      </a:cxn>
                      <a:cxn ang="0">
                        <a:pos x="15" y="53"/>
                      </a:cxn>
                      <a:cxn ang="0">
                        <a:pos x="21" y="53"/>
                      </a:cxn>
                      <a:cxn ang="0">
                        <a:pos x="25" y="55"/>
                      </a:cxn>
                      <a:cxn ang="0">
                        <a:pos x="31" y="53"/>
                      </a:cxn>
                      <a:cxn ang="0">
                        <a:pos x="25" y="51"/>
                      </a:cxn>
                      <a:cxn ang="0">
                        <a:pos x="17" y="29"/>
                      </a:cxn>
                    </a:cxnLst>
                    <a:rect l="0" t="0" r="r" b="b"/>
                    <a:pathLst>
                      <a:path w="76" h="95">
                        <a:moveTo>
                          <a:pt x="17" y="29"/>
                        </a:moveTo>
                        <a:lnTo>
                          <a:pt x="23" y="18"/>
                        </a:lnTo>
                        <a:lnTo>
                          <a:pt x="37" y="18"/>
                        </a:lnTo>
                        <a:lnTo>
                          <a:pt x="56" y="0"/>
                        </a:lnTo>
                        <a:lnTo>
                          <a:pt x="62" y="12"/>
                        </a:lnTo>
                        <a:lnTo>
                          <a:pt x="71" y="12"/>
                        </a:lnTo>
                        <a:lnTo>
                          <a:pt x="75" y="18"/>
                        </a:lnTo>
                        <a:lnTo>
                          <a:pt x="69" y="29"/>
                        </a:lnTo>
                        <a:lnTo>
                          <a:pt x="62" y="33"/>
                        </a:lnTo>
                        <a:lnTo>
                          <a:pt x="62" y="41"/>
                        </a:lnTo>
                        <a:lnTo>
                          <a:pt x="60" y="45"/>
                        </a:lnTo>
                        <a:lnTo>
                          <a:pt x="58" y="51"/>
                        </a:lnTo>
                        <a:lnTo>
                          <a:pt x="62" y="59"/>
                        </a:lnTo>
                        <a:lnTo>
                          <a:pt x="56" y="67"/>
                        </a:lnTo>
                        <a:lnTo>
                          <a:pt x="50" y="72"/>
                        </a:lnTo>
                        <a:lnTo>
                          <a:pt x="44" y="72"/>
                        </a:lnTo>
                        <a:lnTo>
                          <a:pt x="42" y="74"/>
                        </a:lnTo>
                        <a:lnTo>
                          <a:pt x="40" y="80"/>
                        </a:lnTo>
                        <a:lnTo>
                          <a:pt x="31" y="82"/>
                        </a:lnTo>
                        <a:lnTo>
                          <a:pt x="29" y="80"/>
                        </a:lnTo>
                        <a:lnTo>
                          <a:pt x="21" y="86"/>
                        </a:lnTo>
                        <a:lnTo>
                          <a:pt x="19" y="88"/>
                        </a:lnTo>
                        <a:lnTo>
                          <a:pt x="10" y="94"/>
                        </a:lnTo>
                        <a:lnTo>
                          <a:pt x="6" y="94"/>
                        </a:lnTo>
                        <a:lnTo>
                          <a:pt x="4" y="90"/>
                        </a:lnTo>
                        <a:lnTo>
                          <a:pt x="2" y="80"/>
                        </a:lnTo>
                        <a:lnTo>
                          <a:pt x="0" y="78"/>
                        </a:lnTo>
                        <a:lnTo>
                          <a:pt x="0" y="69"/>
                        </a:lnTo>
                        <a:lnTo>
                          <a:pt x="6" y="65"/>
                        </a:lnTo>
                        <a:lnTo>
                          <a:pt x="12" y="61"/>
                        </a:lnTo>
                        <a:lnTo>
                          <a:pt x="15" y="53"/>
                        </a:lnTo>
                        <a:lnTo>
                          <a:pt x="21" y="53"/>
                        </a:lnTo>
                        <a:lnTo>
                          <a:pt x="25" y="55"/>
                        </a:lnTo>
                        <a:lnTo>
                          <a:pt x="31" y="53"/>
                        </a:lnTo>
                        <a:lnTo>
                          <a:pt x="25" y="51"/>
                        </a:lnTo>
                        <a:lnTo>
                          <a:pt x="17" y="29"/>
                        </a:lnTo>
                      </a:path>
                    </a:pathLst>
                  </a:custGeom>
                  <a:grpFill/>
                  <a:ln w="12700" cap="rnd" cmpd="sng">
                    <a:noFill/>
                    <a:prstDash val="solid"/>
                    <a:round/>
                    <a:headEnd type="none" w="med" len="med"/>
                    <a:tailEnd type="none" w="med" len="med"/>
                  </a:ln>
                  <a:effectLst/>
                </p:spPr>
                <p:txBody>
                  <a:bodyPr/>
                  <a:lstStyle/>
                  <a:p>
                    <a:pPr algn="ctr" eaLnBrk="1" hangingPunct="1">
                      <a:defRPr/>
                    </a:pPr>
                    <a:endParaRPr lang="en-US" sz="1400">
                      <a:solidFill>
                        <a:schemeClr val="tx1"/>
                      </a:solidFill>
                      <a:effectLst>
                        <a:outerShdw blurRad="38100" dist="38100" dir="2700000" algn="tl">
                          <a:srgbClr val="000000">
                            <a:alpha val="43137"/>
                          </a:srgbClr>
                        </a:outerShdw>
                      </a:effectLst>
                      <a:latin typeface="Calibri" panose="020F0502020204030204" pitchFamily="34" charset="0"/>
                      <a:ea typeface="+mn-ea"/>
                    </a:endParaRPr>
                  </a:p>
                </p:txBody>
              </p:sp>
              <p:sp>
                <p:nvSpPr>
                  <p:cNvPr id="20" name="Freeform 29"/>
                  <p:cNvSpPr>
                    <a:spLocks/>
                  </p:cNvSpPr>
                  <p:nvPr/>
                </p:nvSpPr>
                <p:spPr bwMode="auto">
                  <a:xfrm>
                    <a:off x="1196" y="1774"/>
                    <a:ext cx="93" cy="170"/>
                  </a:xfrm>
                  <a:custGeom>
                    <a:avLst/>
                    <a:gdLst/>
                    <a:ahLst/>
                    <a:cxnLst>
                      <a:cxn ang="0">
                        <a:pos x="35" y="18"/>
                      </a:cxn>
                      <a:cxn ang="0">
                        <a:pos x="57" y="16"/>
                      </a:cxn>
                      <a:cxn ang="0">
                        <a:pos x="65" y="10"/>
                      </a:cxn>
                      <a:cxn ang="0">
                        <a:pos x="74" y="4"/>
                      </a:cxn>
                      <a:cxn ang="0">
                        <a:pos x="92" y="2"/>
                      </a:cxn>
                      <a:cxn ang="0">
                        <a:pos x="86" y="16"/>
                      </a:cxn>
                      <a:cxn ang="0">
                        <a:pos x="78" y="20"/>
                      </a:cxn>
                      <a:cxn ang="0">
                        <a:pos x="67" y="33"/>
                      </a:cxn>
                      <a:cxn ang="0">
                        <a:pos x="80" y="33"/>
                      </a:cxn>
                      <a:cxn ang="0">
                        <a:pos x="92" y="33"/>
                      </a:cxn>
                      <a:cxn ang="0">
                        <a:pos x="84" y="47"/>
                      </a:cxn>
                      <a:cxn ang="0">
                        <a:pos x="70" y="53"/>
                      </a:cxn>
                      <a:cxn ang="0">
                        <a:pos x="69" y="63"/>
                      </a:cxn>
                      <a:cxn ang="0">
                        <a:pos x="80" y="77"/>
                      </a:cxn>
                      <a:cxn ang="0">
                        <a:pos x="86" y="92"/>
                      </a:cxn>
                      <a:cxn ang="0">
                        <a:pos x="92" y="110"/>
                      </a:cxn>
                      <a:cxn ang="0">
                        <a:pos x="88" y="132"/>
                      </a:cxn>
                      <a:cxn ang="0">
                        <a:pos x="78" y="143"/>
                      </a:cxn>
                      <a:cxn ang="0">
                        <a:pos x="86" y="159"/>
                      </a:cxn>
                      <a:cxn ang="0">
                        <a:pos x="65" y="159"/>
                      </a:cxn>
                      <a:cxn ang="0">
                        <a:pos x="53" y="157"/>
                      </a:cxn>
                      <a:cxn ang="0">
                        <a:pos x="35" y="163"/>
                      </a:cxn>
                      <a:cxn ang="0">
                        <a:pos x="25" y="165"/>
                      </a:cxn>
                      <a:cxn ang="0">
                        <a:pos x="14" y="167"/>
                      </a:cxn>
                      <a:cxn ang="0">
                        <a:pos x="4" y="161"/>
                      </a:cxn>
                      <a:cxn ang="0">
                        <a:pos x="0" y="151"/>
                      </a:cxn>
                      <a:cxn ang="0">
                        <a:pos x="10" y="140"/>
                      </a:cxn>
                      <a:cxn ang="0">
                        <a:pos x="23" y="138"/>
                      </a:cxn>
                      <a:cxn ang="0">
                        <a:pos x="16" y="132"/>
                      </a:cxn>
                      <a:cxn ang="0">
                        <a:pos x="16" y="122"/>
                      </a:cxn>
                      <a:cxn ang="0">
                        <a:pos x="27" y="116"/>
                      </a:cxn>
                      <a:cxn ang="0">
                        <a:pos x="37" y="114"/>
                      </a:cxn>
                      <a:cxn ang="0">
                        <a:pos x="43" y="96"/>
                      </a:cxn>
                      <a:cxn ang="0">
                        <a:pos x="49" y="77"/>
                      </a:cxn>
                      <a:cxn ang="0">
                        <a:pos x="39" y="65"/>
                      </a:cxn>
                      <a:cxn ang="0">
                        <a:pos x="20" y="61"/>
                      </a:cxn>
                      <a:cxn ang="0">
                        <a:pos x="29" y="24"/>
                      </a:cxn>
                    </a:cxnLst>
                    <a:rect l="0" t="0" r="r" b="b"/>
                    <a:pathLst>
                      <a:path w="93" h="170">
                        <a:moveTo>
                          <a:pt x="29" y="24"/>
                        </a:moveTo>
                        <a:lnTo>
                          <a:pt x="35" y="18"/>
                        </a:lnTo>
                        <a:lnTo>
                          <a:pt x="53" y="20"/>
                        </a:lnTo>
                        <a:lnTo>
                          <a:pt x="57" y="16"/>
                        </a:lnTo>
                        <a:lnTo>
                          <a:pt x="61" y="10"/>
                        </a:lnTo>
                        <a:lnTo>
                          <a:pt x="65" y="10"/>
                        </a:lnTo>
                        <a:lnTo>
                          <a:pt x="69" y="8"/>
                        </a:lnTo>
                        <a:lnTo>
                          <a:pt x="74" y="4"/>
                        </a:lnTo>
                        <a:lnTo>
                          <a:pt x="82" y="0"/>
                        </a:lnTo>
                        <a:lnTo>
                          <a:pt x="92" y="2"/>
                        </a:lnTo>
                        <a:lnTo>
                          <a:pt x="90" y="10"/>
                        </a:lnTo>
                        <a:lnTo>
                          <a:pt x="86" y="16"/>
                        </a:lnTo>
                        <a:lnTo>
                          <a:pt x="82" y="18"/>
                        </a:lnTo>
                        <a:lnTo>
                          <a:pt x="78" y="20"/>
                        </a:lnTo>
                        <a:lnTo>
                          <a:pt x="67" y="24"/>
                        </a:lnTo>
                        <a:lnTo>
                          <a:pt x="67" y="33"/>
                        </a:lnTo>
                        <a:lnTo>
                          <a:pt x="69" y="37"/>
                        </a:lnTo>
                        <a:lnTo>
                          <a:pt x="80" y="33"/>
                        </a:lnTo>
                        <a:lnTo>
                          <a:pt x="90" y="29"/>
                        </a:lnTo>
                        <a:lnTo>
                          <a:pt x="92" y="33"/>
                        </a:lnTo>
                        <a:lnTo>
                          <a:pt x="92" y="45"/>
                        </a:lnTo>
                        <a:lnTo>
                          <a:pt x="84" y="47"/>
                        </a:lnTo>
                        <a:lnTo>
                          <a:pt x="76" y="47"/>
                        </a:lnTo>
                        <a:lnTo>
                          <a:pt x="70" y="53"/>
                        </a:lnTo>
                        <a:lnTo>
                          <a:pt x="69" y="57"/>
                        </a:lnTo>
                        <a:lnTo>
                          <a:pt x="69" y="63"/>
                        </a:lnTo>
                        <a:lnTo>
                          <a:pt x="74" y="71"/>
                        </a:lnTo>
                        <a:lnTo>
                          <a:pt x="80" y="77"/>
                        </a:lnTo>
                        <a:lnTo>
                          <a:pt x="84" y="83"/>
                        </a:lnTo>
                        <a:lnTo>
                          <a:pt x="86" y="92"/>
                        </a:lnTo>
                        <a:lnTo>
                          <a:pt x="88" y="100"/>
                        </a:lnTo>
                        <a:lnTo>
                          <a:pt x="92" y="110"/>
                        </a:lnTo>
                        <a:lnTo>
                          <a:pt x="92" y="124"/>
                        </a:lnTo>
                        <a:lnTo>
                          <a:pt x="88" y="132"/>
                        </a:lnTo>
                        <a:lnTo>
                          <a:pt x="80" y="138"/>
                        </a:lnTo>
                        <a:lnTo>
                          <a:pt x="78" y="143"/>
                        </a:lnTo>
                        <a:lnTo>
                          <a:pt x="82" y="151"/>
                        </a:lnTo>
                        <a:lnTo>
                          <a:pt x="86" y="159"/>
                        </a:lnTo>
                        <a:lnTo>
                          <a:pt x="74" y="159"/>
                        </a:lnTo>
                        <a:lnTo>
                          <a:pt x="65" y="159"/>
                        </a:lnTo>
                        <a:lnTo>
                          <a:pt x="61" y="157"/>
                        </a:lnTo>
                        <a:lnTo>
                          <a:pt x="53" y="157"/>
                        </a:lnTo>
                        <a:lnTo>
                          <a:pt x="43" y="159"/>
                        </a:lnTo>
                        <a:lnTo>
                          <a:pt x="35" y="163"/>
                        </a:lnTo>
                        <a:lnTo>
                          <a:pt x="29" y="163"/>
                        </a:lnTo>
                        <a:lnTo>
                          <a:pt x="25" y="165"/>
                        </a:lnTo>
                        <a:lnTo>
                          <a:pt x="16" y="169"/>
                        </a:lnTo>
                        <a:lnTo>
                          <a:pt x="14" y="167"/>
                        </a:lnTo>
                        <a:lnTo>
                          <a:pt x="10" y="163"/>
                        </a:lnTo>
                        <a:lnTo>
                          <a:pt x="4" y="161"/>
                        </a:lnTo>
                        <a:lnTo>
                          <a:pt x="0" y="159"/>
                        </a:lnTo>
                        <a:lnTo>
                          <a:pt x="0" y="151"/>
                        </a:lnTo>
                        <a:lnTo>
                          <a:pt x="4" y="140"/>
                        </a:lnTo>
                        <a:lnTo>
                          <a:pt x="10" y="140"/>
                        </a:lnTo>
                        <a:lnTo>
                          <a:pt x="16" y="138"/>
                        </a:lnTo>
                        <a:lnTo>
                          <a:pt x="23" y="138"/>
                        </a:lnTo>
                        <a:lnTo>
                          <a:pt x="23" y="136"/>
                        </a:lnTo>
                        <a:lnTo>
                          <a:pt x="16" y="132"/>
                        </a:lnTo>
                        <a:lnTo>
                          <a:pt x="16" y="126"/>
                        </a:lnTo>
                        <a:lnTo>
                          <a:pt x="16" y="122"/>
                        </a:lnTo>
                        <a:lnTo>
                          <a:pt x="23" y="118"/>
                        </a:lnTo>
                        <a:lnTo>
                          <a:pt x="27" y="116"/>
                        </a:lnTo>
                        <a:lnTo>
                          <a:pt x="31" y="114"/>
                        </a:lnTo>
                        <a:lnTo>
                          <a:pt x="37" y="114"/>
                        </a:lnTo>
                        <a:lnTo>
                          <a:pt x="41" y="112"/>
                        </a:lnTo>
                        <a:lnTo>
                          <a:pt x="43" y="96"/>
                        </a:lnTo>
                        <a:lnTo>
                          <a:pt x="49" y="83"/>
                        </a:lnTo>
                        <a:lnTo>
                          <a:pt x="49" y="77"/>
                        </a:lnTo>
                        <a:lnTo>
                          <a:pt x="35" y="75"/>
                        </a:lnTo>
                        <a:lnTo>
                          <a:pt x="39" y="65"/>
                        </a:lnTo>
                        <a:lnTo>
                          <a:pt x="29" y="59"/>
                        </a:lnTo>
                        <a:lnTo>
                          <a:pt x="20" y="61"/>
                        </a:lnTo>
                        <a:lnTo>
                          <a:pt x="31" y="47"/>
                        </a:lnTo>
                        <a:lnTo>
                          <a:pt x="29" y="24"/>
                        </a:lnTo>
                      </a:path>
                    </a:pathLst>
                  </a:custGeom>
                  <a:grpFill/>
                  <a:ln w="12700" cap="rnd" cmpd="sng">
                    <a:noFill/>
                    <a:prstDash val="solid"/>
                    <a:round/>
                    <a:headEnd type="none" w="med" len="med"/>
                    <a:tailEnd type="none" w="med" len="med"/>
                  </a:ln>
                  <a:effectLst/>
                </p:spPr>
                <p:txBody>
                  <a:bodyPr/>
                  <a:lstStyle/>
                  <a:p>
                    <a:pPr algn="ctr" eaLnBrk="1" hangingPunct="1">
                      <a:defRPr/>
                    </a:pPr>
                    <a:endParaRPr lang="en-US" sz="1400">
                      <a:solidFill>
                        <a:schemeClr val="tx1"/>
                      </a:solidFill>
                      <a:effectLst>
                        <a:outerShdw blurRad="38100" dist="38100" dir="2700000" algn="tl">
                          <a:srgbClr val="000000">
                            <a:alpha val="43137"/>
                          </a:srgbClr>
                        </a:outerShdw>
                      </a:effectLst>
                      <a:latin typeface="Calibri" panose="020F0502020204030204" pitchFamily="34" charset="0"/>
                      <a:ea typeface="+mn-ea"/>
                    </a:endParaRPr>
                  </a:p>
                </p:txBody>
              </p:sp>
            </p:grpSp>
            <p:sp>
              <p:nvSpPr>
                <p:cNvPr id="18" name="Freeform 30"/>
                <p:cNvSpPr>
                  <a:spLocks/>
                </p:cNvSpPr>
                <p:nvPr/>
              </p:nvSpPr>
              <p:spPr bwMode="auto">
                <a:xfrm>
                  <a:off x="920" y="1493"/>
                  <a:ext cx="519" cy="284"/>
                </a:xfrm>
                <a:custGeom>
                  <a:avLst/>
                  <a:gdLst/>
                  <a:ahLst/>
                  <a:cxnLst>
                    <a:cxn ang="0">
                      <a:pos x="33" y="277"/>
                    </a:cxn>
                    <a:cxn ang="0">
                      <a:pos x="52" y="257"/>
                    </a:cxn>
                    <a:cxn ang="0">
                      <a:pos x="63" y="250"/>
                    </a:cxn>
                    <a:cxn ang="0">
                      <a:pos x="81" y="244"/>
                    </a:cxn>
                    <a:cxn ang="0">
                      <a:pos x="94" y="244"/>
                    </a:cxn>
                    <a:cxn ang="0">
                      <a:pos x="106" y="236"/>
                    </a:cxn>
                    <a:cxn ang="0">
                      <a:pos x="119" y="224"/>
                    </a:cxn>
                    <a:cxn ang="0">
                      <a:pos x="132" y="218"/>
                    </a:cxn>
                    <a:cxn ang="0">
                      <a:pos x="146" y="212"/>
                    </a:cxn>
                    <a:cxn ang="0">
                      <a:pos x="161" y="204"/>
                    </a:cxn>
                    <a:cxn ang="0">
                      <a:pos x="180" y="200"/>
                    </a:cxn>
                    <a:cxn ang="0">
                      <a:pos x="211" y="204"/>
                    </a:cxn>
                    <a:cxn ang="0">
                      <a:pos x="236" y="195"/>
                    </a:cxn>
                    <a:cxn ang="0">
                      <a:pos x="249" y="175"/>
                    </a:cxn>
                    <a:cxn ang="0">
                      <a:pos x="267" y="159"/>
                    </a:cxn>
                    <a:cxn ang="0">
                      <a:pos x="278" y="145"/>
                    </a:cxn>
                    <a:cxn ang="0">
                      <a:pos x="288" y="132"/>
                    </a:cxn>
                    <a:cxn ang="0">
                      <a:pos x="311" y="120"/>
                    </a:cxn>
                    <a:cxn ang="0">
                      <a:pos x="307" y="136"/>
                    </a:cxn>
                    <a:cxn ang="0">
                      <a:pos x="324" y="145"/>
                    </a:cxn>
                    <a:cxn ang="0">
                      <a:pos x="340" y="138"/>
                    </a:cxn>
                    <a:cxn ang="0">
                      <a:pos x="345" y="126"/>
                    </a:cxn>
                    <a:cxn ang="0">
                      <a:pos x="351" y="114"/>
                    </a:cxn>
                    <a:cxn ang="0">
                      <a:pos x="361" y="102"/>
                    </a:cxn>
                    <a:cxn ang="0">
                      <a:pos x="389" y="102"/>
                    </a:cxn>
                    <a:cxn ang="0">
                      <a:pos x="418" y="81"/>
                    </a:cxn>
                    <a:cxn ang="0">
                      <a:pos x="447" y="67"/>
                    </a:cxn>
                    <a:cxn ang="0">
                      <a:pos x="478" y="33"/>
                    </a:cxn>
                    <a:cxn ang="0">
                      <a:pos x="505" y="16"/>
                    </a:cxn>
                    <a:cxn ang="0">
                      <a:pos x="495" y="0"/>
                    </a:cxn>
                    <a:cxn ang="0">
                      <a:pos x="449" y="10"/>
                    </a:cxn>
                    <a:cxn ang="0">
                      <a:pos x="418" y="20"/>
                    </a:cxn>
                    <a:cxn ang="0">
                      <a:pos x="386" y="26"/>
                    </a:cxn>
                    <a:cxn ang="0">
                      <a:pos x="345" y="43"/>
                    </a:cxn>
                    <a:cxn ang="0">
                      <a:pos x="311" y="53"/>
                    </a:cxn>
                    <a:cxn ang="0">
                      <a:pos x="274" y="67"/>
                    </a:cxn>
                    <a:cxn ang="0">
                      <a:pos x="249" y="88"/>
                    </a:cxn>
                    <a:cxn ang="0">
                      <a:pos x="228" y="102"/>
                    </a:cxn>
                    <a:cxn ang="0">
                      <a:pos x="186" y="126"/>
                    </a:cxn>
                    <a:cxn ang="0">
                      <a:pos x="144" y="157"/>
                    </a:cxn>
                    <a:cxn ang="0">
                      <a:pos x="107" y="179"/>
                    </a:cxn>
                    <a:cxn ang="0">
                      <a:pos x="79" y="210"/>
                    </a:cxn>
                    <a:cxn ang="0">
                      <a:pos x="48" y="230"/>
                    </a:cxn>
                    <a:cxn ang="0">
                      <a:pos x="0" y="283"/>
                    </a:cxn>
                  </a:cxnLst>
                  <a:rect l="0" t="0" r="r" b="b"/>
                  <a:pathLst>
                    <a:path w="519" h="284">
                      <a:moveTo>
                        <a:pt x="0" y="283"/>
                      </a:moveTo>
                      <a:lnTo>
                        <a:pt x="33" y="277"/>
                      </a:lnTo>
                      <a:lnTo>
                        <a:pt x="44" y="265"/>
                      </a:lnTo>
                      <a:lnTo>
                        <a:pt x="52" y="257"/>
                      </a:lnTo>
                      <a:lnTo>
                        <a:pt x="56" y="250"/>
                      </a:lnTo>
                      <a:lnTo>
                        <a:pt x="63" y="250"/>
                      </a:lnTo>
                      <a:lnTo>
                        <a:pt x="71" y="244"/>
                      </a:lnTo>
                      <a:lnTo>
                        <a:pt x="81" y="244"/>
                      </a:lnTo>
                      <a:lnTo>
                        <a:pt x="86" y="244"/>
                      </a:lnTo>
                      <a:lnTo>
                        <a:pt x="94" y="244"/>
                      </a:lnTo>
                      <a:lnTo>
                        <a:pt x="98" y="244"/>
                      </a:lnTo>
                      <a:lnTo>
                        <a:pt x="106" y="236"/>
                      </a:lnTo>
                      <a:lnTo>
                        <a:pt x="109" y="230"/>
                      </a:lnTo>
                      <a:lnTo>
                        <a:pt x="119" y="224"/>
                      </a:lnTo>
                      <a:lnTo>
                        <a:pt x="127" y="222"/>
                      </a:lnTo>
                      <a:lnTo>
                        <a:pt x="132" y="218"/>
                      </a:lnTo>
                      <a:lnTo>
                        <a:pt x="140" y="216"/>
                      </a:lnTo>
                      <a:lnTo>
                        <a:pt x="146" y="212"/>
                      </a:lnTo>
                      <a:lnTo>
                        <a:pt x="153" y="208"/>
                      </a:lnTo>
                      <a:lnTo>
                        <a:pt x="161" y="204"/>
                      </a:lnTo>
                      <a:lnTo>
                        <a:pt x="171" y="197"/>
                      </a:lnTo>
                      <a:lnTo>
                        <a:pt x="180" y="200"/>
                      </a:lnTo>
                      <a:lnTo>
                        <a:pt x="196" y="204"/>
                      </a:lnTo>
                      <a:lnTo>
                        <a:pt x="211" y="204"/>
                      </a:lnTo>
                      <a:lnTo>
                        <a:pt x="228" y="197"/>
                      </a:lnTo>
                      <a:lnTo>
                        <a:pt x="236" y="195"/>
                      </a:lnTo>
                      <a:lnTo>
                        <a:pt x="242" y="183"/>
                      </a:lnTo>
                      <a:lnTo>
                        <a:pt x="249" y="175"/>
                      </a:lnTo>
                      <a:lnTo>
                        <a:pt x="263" y="165"/>
                      </a:lnTo>
                      <a:lnTo>
                        <a:pt x="267" y="159"/>
                      </a:lnTo>
                      <a:lnTo>
                        <a:pt x="267" y="151"/>
                      </a:lnTo>
                      <a:lnTo>
                        <a:pt x="278" y="145"/>
                      </a:lnTo>
                      <a:lnTo>
                        <a:pt x="284" y="138"/>
                      </a:lnTo>
                      <a:lnTo>
                        <a:pt x="288" y="132"/>
                      </a:lnTo>
                      <a:lnTo>
                        <a:pt x="292" y="132"/>
                      </a:lnTo>
                      <a:lnTo>
                        <a:pt x="311" y="120"/>
                      </a:lnTo>
                      <a:lnTo>
                        <a:pt x="311" y="132"/>
                      </a:lnTo>
                      <a:lnTo>
                        <a:pt x="307" y="136"/>
                      </a:lnTo>
                      <a:lnTo>
                        <a:pt x="311" y="143"/>
                      </a:lnTo>
                      <a:lnTo>
                        <a:pt x="324" y="145"/>
                      </a:lnTo>
                      <a:lnTo>
                        <a:pt x="332" y="145"/>
                      </a:lnTo>
                      <a:lnTo>
                        <a:pt x="340" y="138"/>
                      </a:lnTo>
                      <a:lnTo>
                        <a:pt x="345" y="132"/>
                      </a:lnTo>
                      <a:lnTo>
                        <a:pt x="345" y="126"/>
                      </a:lnTo>
                      <a:lnTo>
                        <a:pt x="351" y="120"/>
                      </a:lnTo>
                      <a:lnTo>
                        <a:pt x="351" y="114"/>
                      </a:lnTo>
                      <a:lnTo>
                        <a:pt x="357" y="106"/>
                      </a:lnTo>
                      <a:lnTo>
                        <a:pt x="361" y="102"/>
                      </a:lnTo>
                      <a:lnTo>
                        <a:pt x="370" y="102"/>
                      </a:lnTo>
                      <a:lnTo>
                        <a:pt x="389" y="102"/>
                      </a:lnTo>
                      <a:lnTo>
                        <a:pt x="405" y="94"/>
                      </a:lnTo>
                      <a:lnTo>
                        <a:pt x="418" y="81"/>
                      </a:lnTo>
                      <a:lnTo>
                        <a:pt x="434" y="77"/>
                      </a:lnTo>
                      <a:lnTo>
                        <a:pt x="447" y="67"/>
                      </a:lnTo>
                      <a:lnTo>
                        <a:pt x="457" y="51"/>
                      </a:lnTo>
                      <a:lnTo>
                        <a:pt x="478" y="33"/>
                      </a:lnTo>
                      <a:lnTo>
                        <a:pt x="491" y="24"/>
                      </a:lnTo>
                      <a:lnTo>
                        <a:pt x="505" y="16"/>
                      </a:lnTo>
                      <a:lnTo>
                        <a:pt x="518" y="6"/>
                      </a:lnTo>
                      <a:lnTo>
                        <a:pt x="495" y="0"/>
                      </a:lnTo>
                      <a:lnTo>
                        <a:pt x="472" y="0"/>
                      </a:lnTo>
                      <a:lnTo>
                        <a:pt x="449" y="10"/>
                      </a:lnTo>
                      <a:lnTo>
                        <a:pt x="437" y="16"/>
                      </a:lnTo>
                      <a:lnTo>
                        <a:pt x="418" y="20"/>
                      </a:lnTo>
                      <a:lnTo>
                        <a:pt x="397" y="22"/>
                      </a:lnTo>
                      <a:lnTo>
                        <a:pt x="386" y="26"/>
                      </a:lnTo>
                      <a:lnTo>
                        <a:pt x="361" y="37"/>
                      </a:lnTo>
                      <a:lnTo>
                        <a:pt x="345" y="43"/>
                      </a:lnTo>
                      <a:lnTo>
                        <a:pt x="330" y="49"/>
                      </a:lnTo>
                      <a:lnTo>
                        <a:pt x="311" y="53"/>
                      </a:lnTo>
                      <a:lnTo>
                        <a:pt x="292" y="59"/>
                      </a:lnTo>
                      <a:lnTo>
                        <a:pt x="274" y="67"/>
                      </a:lnTo>
                      <a:lnTo>
                        <a:pt x="261" y="77"/>
                      </a:lnTo>
                      <a:lnTo>
                        <a:pt x="249" y="88"/>
                      </a:lnTo>
                      <a:lnTo>
                        <a:pt x="238" y="96"/>
                      </a:lnTo>
                      <a:lnTo>
                        <a:pt x="228" y="102"/>
                      </a:lnTo>
                      <a:lnTo>
                        <a:pt x="207" y="114"/>
                      </a:lnTo>
                      <a:lnTo>
                        <a:pt x="186" y="126"/>
                      </a:lnTo>
                      <a:lnTo>
                        <a:pt x="161" y="138"/>
                      </a:lnTo>
                      <a:lnTo>
                        <a:pt x="144" y="157"/>
                      </a:lnTo>
                      <a:lnTo>
                        <a:pt x="125" y="171"/>
                      </a:lnTo>
                      <a:lnTo>
                        <a:pt x="107" y="179"/>
                      </a:lnTo>
                      <a:lnTo>
                        <a:pt x="90" y="197"/>
                      </a:lnTo>
                      <a:lnTo>
                        <a:pt x="79" y="210"/>
                      </a:lnTo>
                      <a:lnTo>
                        <a:pt x="63" y="222"/>
                      </a:lnTo>
                      <a:lnTo>
                        <a:pt x="48" y="230"/>
                      </a:lnTo>
                      <a:lnTo>
                        <a:pt x="33" y="238"/>
                      </a:lnTo>
                      <a:lnTo>
                        <a:pt x="0" y="283"/>
                      </a:lnTo>
                    </a:path>
                  </a:pathLst>
                </a:custGeom>
                <a:grpFill/>
                <a:ln w="12700" cap="rnd" cmpd="sng">
                  <a:noFill/>
                  <a:prstDash val="solid"/>
                  <a:round/>
                  <a:headEnd type="none" w="med" len="med"/>
                  <a:tailEnd type="none" w="med" len="med"/>
                </a:ln>
                <a:effectLst/>
              </p:spPr>
              <p:txBody>
                <a:bodyPr/>
                <a:lstStyle/>
                <a:p>
                  <a:pPr algn="ctr" eaLnBrk="1" hangingPunct="1">
                    <a:defRPr/>
                  </a:pPr>
                  <a:endParaRPr lang="en-US" sz="1400">
                    <a:solidFill>
                      <a:schemeClr val="tx1"/>
                    </a:solidFill>
                    <a:effectLst>
                      <a:outerShdw blurRad="38100" dist="38100" dir="2700000" algn="tl">
                        <a:srgbClr val="000000">
                          <a:alpha val="43137"/>
                        </a:srgbClr>
                      </a:outerShdw>
                    </a:effectLst>
                    <a:latin typeface="Calibri" panose="020F0502020204030204" pitchFamily="34" charset="0"/>
                    <a:ea typeface="+mn-ea"/>
                  </a:endParaRPr>
                </a:p>
              </p:txBody>
            </p:sp>
          </p:grpSp>
          <p:sp>
            <p:nvSpPr>
              <p:cNvPr id="15" name="Freeform 31"/>
              <p:cNvSpPr>
                <a:spLocks/>
              </p:cNvSpPr>
              <p:nvPr/>
            </p:nvSpPr>
            <p:spPr bwMode="auto">
              <a:xfrm>
                <a:off x="1838" y="3088"/>
                <a:ext cx="156" cy="275"/>
              </a:xfrm>
              <a:custGeom>
                <a:avLst/>
                <a:gdLst/>
                <a:ahLst/>
                <a:cxnLst>
                  <a:cxn ang="0">
                    <a:pos x="29" y="85"/>
                  </a:cxn>
                  <a:cxn ang="0">
                    <a:pos x="25" y="140"/>
                  </a:cxn>
                  <a:cxn ang="0">
                    <a:pos x="12" y="175"/>
                  </a:cxn>
                  <a:cxn ang="0">
                    <a:pos x="0" y="207"/>
                  </a:cxn>
                  <a:cxn ang="0">
                    <a:pos x="0" y="231"/>
                  </a:cxn>
                  <a:cxn ang="0">
                    <a:pos x="4" y="252"/>
                  </a:cxn>
                  <a:cxn ang="0">
                    <a:pos x="17" y="270"/>
                  </a:cxn>
                  <a:cxn ang="0">
                    <a:pos x="29" y="272"/>
                  </a:cxn>
                  <a:cxn ang="0">
                    <a:pos x="39" y="272"/>
                  </a:cxn>
                  <a:cxn ang="0">
                    <a:pos x="50" y="274"/>
                  </a:cxn>
                  <a:cxn ang="0">
                    <a:pos x="56" y="260"/>
                  </a:cxn>
                  <a:cxn ang="0">
                    <a:pos x="62" y="223"/>
                  </a:cxn>
                  <a:cxn ang="0">
                    <a:pos x="79" y="199"/>
                  </a:cxn>
                  <a:cxn ang="0">
                    <a:pos x="83" y="162"/>
                  </a:cxn>
                  <a:cxn ang="0">
                    <a:pos x="91" y="148"/>
                  </a:cxn>
                  <a:cxn ang="0">
                    <a:pos x="99" y="138"/>
                  </a:cxn>
                  <a:cxn ang="0">
                    <a:pos x="105" y="112"/>
                  </a:cxn>
                  <a:cxn ang="0">
                    <a:pos x="116" y="95"/>
                  </a:cxn>
                  <a:cxn ang="0">
                    <a:pos x="124" y="83"/>
                  </a:cxn>
                  <a:cxn ang="0">
                    <a:pos x="132" y="73"/>
                  </a:cxn>
                  <a:cxn ang="0">
                    <a:pos x="132" y="67"/>
                  </a:cxn>
                  <a:cxn ang="0">
                    <a:pos x="149" y="53"/>
                  </a:cxn>
                  <a:cxn ang="0">
                    <a:pos x="151" y="30"/>
                  </a:cxn>
                  <a:cxn ang="0">
                    <a:pos x="155" y="16"/>
                  </a:cxn>
                  <a:cxn ang="0">
                    <a:pos x="140" y="10"/>
                  </a:cxn>
                  <a:cxn ang="0">
                    <a:pos x="130" y="0"/>
                  </a:cxn>
                  <a:cxn ang="0">
                    <a:pos x="116" y="10"/>
                  </a:cxn>
                  <a:cxn ang="0">
                    <a:pos x="105" y="35"/>
                  </a:cxn>
                  <a:cxn ang="0">
                    <a:pos x="91" y="51"/>
                  </a:cxn>
                  <a:cxn ang="0">
                    <a:pos x="79" y="65"/>
                  </a:cxn>
                  <a:cxn ang="0">
                    <a:pos x="74" y="65"/>
                  </a:cxn>
                  <a:cxn ang="0">
                    <a:pos x="62" y="73"/>
                  </a:cxn>
                  <a:cxn ang="0">
                    <a:pos x="56" y="81"/>
                  </a:cxn>
                  <a:cxn ang="0">
                    <a:pos x="29" y="85"/>
                  </a:cxn>
                </a:cxnLst>
                <a:rect l="0" t="0" r="r" b="b"/>
                <a:pathLst>
                  <a:path w="156" h="275">
                    <a:moveTo>
                      <a:pt x="29" y="85"/>
                    </a:moveTo>
                    <a:lnTo>
                      <a:pt x="25" y="140"/>
                    </a:lnTo>
                    <a:lnTo>
                      <a:pt x="12" y="175"/>
                    </a:lnTo>
                    <a:lnTo>
                      <a:pt x="0" y="207"/>
                    </a:lnTo>
                    <a:lnTo>
                      <a:pt x="0" y="231"/>
                    </a:lnTo>
                    <a:lnTo>
                      <a:pt x="4" y="252"/>
                    </a:lnTo>
                    <a:lnTo>
                      <a:pt x="17" y="270"/>
                    </a:lnTo>
                    <a:lnTo>
                      <a:pt x="29" y="272"/>
                    </a:lnTo>
                    <a:lnTo>
                      <a:pt x="39" y="272"/>
                    </a:lnTo>
                    <a:lnTo>
                      <a:pt x="50" y="274"/>
                    </a:lnTo>
                    <a:lnTo>
                      <a:pt x="56" y="260"/>
                    </a:lnTo>
                    <a:lnTo>
                      <a:pt x="62" y="223"/>
                    </a:lnTo>
                    <a:lnTo>
                      <a:pt x="79" y="199"/>
                    </a:lnTo>
                    <a:lnTo>
                      <a:pt x="83" y="162"/>
                    </a:lnTo>
                    <a:lnTo>
                      <a:pt x="91" y="148"/>
                    </a:lnTo>
                    <a:lnTo>
                      <a:pt x="99" y="138"/>
                    </a:lnTo>
                    <a:lnTo>
                      <a:pt x="105" y="112"/>
                    </a:lnTo>
                    <a:lnTo>
                      <a:pt x="116" y="95"/>
                    </a:lnTo>
                    <a:lnTo>
                      <a:pt x="124" y="83"/>
                    </a:lnTo>
                    <a:lnTo>
                      <a:pt x="132" y="73"/>
                    </a:lnTo>
                    <a:lnTo>
                      <a:pt x="132" y="67"/>
                    </a:lnTo>
                    <a:lnTo>
                      <a:pt x="149" y="53"/>
                    </a:lnTo>
                    <a:lnTo>
                      <a:pt x="151" y="30"/>
                    </a:lnTo>
                    <a:lnTo>
                      <a:pt x="155" y="16"/>
                    </a:lnTo>
                    <a:lnTo>
                      <a:pt x="140" y="10"/>
                    </a:lnTo>
                    <a:lnTo>
                      <a:pt x="130" y="0"/>
                    </a:lnTo>
                    <a:lnTo>
                      <a:pt x="116" y="10"/>
                    </a:lnTo>
                    <a:lnTo>
                      <a:pt x="105" y="35"/>
                    </a:lnTo>
                    <a:lnTo>
                      <a:pt x="91" y="51"/>
                    </a:lnTo>
                    <a:lnTo>
                      <a:pt x="79" y="65"/>
                    </a:lnTo>
                    <a:lnTo>
                      <a:pt x="74" y="65"/>
                    </a:lnTo>
                    <a:lnTo>
                      <a:pt x="62" y="73"/>
                    </a:lnTo>
                    <a:lnTo>
                      <a:pt x="56" y="81"/>
                    </a:lnTo>
                    <a:lnTo>
                      <a:pt x="29" y="85"/>
                    </a:lnTo>
                  </a:path>
                </a:pathLst>
              </a:custGeom>
              <a:grpFill/>
              <a:ln w="12700" cap="rnd" cmpd="sng">
                <a:noFill/>
                <a:prstDash val="solid"/>
                <a:round/>
                <a:headEnd type="none" w="med" len="med"/>
                <a:tailEnd type="none" w="med" len="med"/>
              </a:ln>
              <a:effectLst/>
            </p:spPr>
            <p:txBody>
              <a:bodyPr/>
              <a:lstStyle/>
              <a:p>
                <a:pPr algn="ctr" eaLnBrk="1" hangingPunct="1">
                  <a:defRPr/>
                </a:pPr>
                <a:endParaRPr lang="en-US" sz="1400">
                  <a:solidFill>
                    <a:schemeClr val="tx1"/>
                  </a:solidFill>
                  <a:effectLst>
                    <a:outerShdw blurRad="38100" dist="38100" dir="2700000" algn="tl">
                      <a:srgbClr val="000000">
                        <a:alpha val="43137"/>
                      </a:srgbClr>
                    </a:outerShdw>
                  </a:effectLst>
                  <a:latin typeface="Calibri" panose="020F0502020204030204" pitchFamily="34" charset="0"/>
                  <a:ea typeface="+mn-ea"/>
                </a:endParaRPr>
              </a:p>
            </p:txBody>
          </p:sp>
          <p:sp>
            <p:nvSpPr>
              <p:cNvPr id="16" name="Freeform 32"/>
              <p:cNvSpPr>
                <a:spLocks/>
              </p:cNvSpPr>
              <p:nvPr/>
            </p:nvSpPr>
            <p:spPr bwMode="auto">
              <a:xfrm>
                <a:off x="1097" y="1520"/>
                <a:ext cx="2109" cy="1300"/>
              </a:xfrm>
              <a:custGeom>
                <a:avLst/>
                <a:gdLst/>
                <a:ahLst/>
                <a:cxnLst>
                  <a:cxn ang="0">
                    <a:pos x="123" y="545"/>
                  </a:cxn>
                  <a:cxn ang="0">
                    <a:pos x="140" y="450"/>
                  </a:cxn>
                  <a:cxn ang="0">
                    <a:pos x="211" y="395"/>
                  </a:cxn>
                  <a:cxn ang="0">
                    <a:pos x="292" y="369"/>
                  </a:cxn>
                  <a:cxn ang="0">
                    <a:pos x="315" y="314"/>
                  </a:cxn>
                  <a:cxn ang="0">
                    <a:pos x="419" y="265"/>
                  </a:cxn>
                  <a:cxn ang="0">
                    <a:pos x="486" y="197"/>
                  </a:cxn>
                  <a:cxn ang="0">
                    <a:pos x="456" y="162"/>
                  </a:cxn>
                  <a:cxn ang="0">
                    <a:pos x="461" y="130"/>
                  </a:cxn>
                  <a:cxn ang="0">
                    <a:pos x="394" y="176"/>
                  </a:cxn>
                  <a:cxn ang="0">
                    <a:pos x="373" y="270"/>
                  </a:cxn>
                  <a:cxn ang="0">
                    <a:pos x="327" y="298"/>
                  </a:cxn>
                  <a:cxn ang="0">
                    <a:pos x="304" y="249"/>
                  </a:cxn>
                  <a:cxn ang="0">
                    <a:pos x="240" y="272"/>
                  </a:cxn>
                  <a:cxn ang="0">
                    <a:pos x="223" y="235"/>
                  </a:cxn>
                  <a:cxn ang="0">
                    <a:pos x="225" y="199"/>
                  </a:cxn>
                  <a:cxn ang="0">
                    <a:pos x="292" y="174"/>
                  </a:cxn>
                  <a:cxn ang="0">
                    <a:pos x="336" y="111"/>
                  </a:cxn>
                  <a:cxn ang="0">
                    <a:pos x="408" y="39"/>
                  </a:cxn>
                  <a:cxn ang="0">
                    <a:pos x="506" y="18"/>
                  </a:cxn>
                  <a:cxn ang="0">
                    <a:pos x="634" y="75"/>
                  </a:cxn>
                  <a:cxn ang="0">
                    <a:pos x="588" y="162"/>
                  </a:cxn>
                  <a:cxn ang="0">
                    <a:pos x="634" y="207"/>
                  </a:cxn>
                  <a:cxn ang="0">
                    <a:pos x="675" y="156"/>
                  </a:cxn>
                  <a:cxn ang="0">
                    <a:pos x="850" y="136"/>
                  </a:cxn>
                  <a:cxn ang="0">
                    <a:pos x="1061" y="24"/>
                  </a:cxn>
                  <a:cxn ang="0">
                    <a:pos x="1390" y="75"/>
                  </a:cxn>
                  <a:cxn ang="0">
                    <a:pos x="1982" y="164"/>
                  </a:cxn>
                  <a:cxn ang="0">
                    <a:pos x="2034" y="217"/>
                  </a:cxn>
                  <a:cxn ang="0">
                    <a:pos x="2053" y="393"/>
                  </a:cxn>
                  <a:cxn ang="0">
                    <a:pos x="1880" y="251"/>
                  </a:cxn>
                  <a:cxn ang="0">
                    <a:pos x="1743" y="316"/>
                  </a:cxn>
                  <a:cxn ang="0">
                    <a:pos x="1932" y="563"/>
                  </a:cxn>
                  <a:cxn ang="0">
                    <a:pos x="1855" y="669"/>
                  </a:cxn>
                  <a:cxn ang="0">
                    <a:pos x="1980" y="910"/>
                  </a:cxn>
                  <a:cxn ang="0">
                    <a:pos x="1853" y="1036"/>
                  </a:cxn>
                  <a:cxn ang="0">
                    <a:pos x="1820" y="1133"/>
                  </a:cxn>
                  <a:cxn ang="0">
                    <a:pos x="1813" y="1228"/>
                  </a:cxn>
                  <a:cxn ang="0">
                    <a:pos x="1768" y="1224"/>
                  </a:cxn>
                  <a:cxn ang="0">
                    <a:pos x="1640" y="1025"/>
                  </a:cxn>
                  <a:cxn ang="0">
                    <a:pos x="1455" y="1019"/>
                  </a:cxn>
                  <a:cxn ang="0">
                    <a:pos x="1344" y="1135"/>
                  </a:cxn>
                  <a:cxn ang="0">
                    <a:pos x="1115" y="882"/>
                  </a:cxn>
                  <a:cxn ang="0">
                    <a:pos x="813" y="792"/>
                  </a:cxn>
                  <a:cxn ang="0">
                    <a:pos x="1042" y="950"/>
                  </a:cxn>
                  <a:cxn ang="0">
                    <a:pos x="775" y="1092"/>
                  </a:cxn>
                  <a:cxn ang="0">
                    <a:pos x="705" y="959"/>
                  </a:cxn>
                  <a:cxn ang="0">
                    <a:pos x="594" y="803"/>
                  </a:cxn>
                  <a:cxn ang="0">
                    <a:pos x="531" y="687"/>
                  </a:cxn>
                  <a:cxn ang="0">
                    <a:pos x="500" y="634"/>
                  </a:cxn>
                  <a:cxn ang="0">
                    <a:pos x="459" y="604"/>
                  </a:cxn>
                  <a:cxn ang="0">
                    <a:pos x="444" y="661"/>
                  </a:cxn>
                  <a:cxn ang="0">
                    <a:pos x="388" y="571"/>
                  </a:cxn>
                  <a:cxn ang="0">
                    <a:pos x="325" y="539"/>
                  </a:cxn>
                  <a:cxn ang="0">
                    <a:pos x="392" y="616"/>
                  </a:cxn>
                  <a:cxn ang="0">
                    <a:pos x="363" y="634"/>
                  </a:cxn>
                  <a:cxn ang="0">
                    <a:pos x="309" y="584"/>
                  </a:cxn>
                  <a:cxn ang="0">
                    <a:pos x="248" y="547"/>
                  </a:cxn>
                  <a:cxn ang="0">
                    <a:pos x="167" y="594"/>
                  </a:cxn>
                  <a:cxn ang="0">
                    <a:pos x="150" y="646"/>
                  </a:cxn>
                  <a:cxn ang="0">
                    <a:pos x="94" y="685"/>
                  </a:cxn>
                  <a:cxn ang="0">
                    <a:pos x="12" y="661"/>
                  </a:cxn>
                </a:cxnLst>
                <a:rect l="0" t="0" r="r" b="b"/>
                <a:pathLst>
                  <a:path w="2102" h="1300">
                    <a:moveTo>
                      <a:pt x="0" y="584"/>
                    </a:moveTo>
                    <a:lnTo>
                      <a:pt x="19" y="565"/>
                    </a:lnTo>
                    <a:lnTo>
                      <a:pt x="31" y="551"/>
                    </a:lnTo>
                    <a:lnTo>
                      <a:pt x="56" y="551"/>
                    </a:lnTo>
                    <a:lnTo>
                      <a:pt x="83" y="555"/>
                    </a:lnTo>
                    <a:lnTo>
                      <a:pt x="102" y="547"/>
                    </a:lnTo>
                    <a:lnTo>
                      <a:pt x="123" y="545"/>
                    </a:lnTo>
                    <a:lnTo>
                      <a:pt x="125" y="521"/>
                    </a:lnTo>
                    <a:lnTo>
                      <a:pt x="136" y="505"/>
                    </a:lnTo>
                    <a:lnTo>
                      <a:pt x="108" y="486"/>
                    </a:lnTo>
                    <a:lnTo>
                      <a:pt x="104" y="472"/>
                    </a:lnTo>
                    <a:lnTo>
                      <a:pt x="106" y="452"/>
                    </a:lnTo>
                    <a:lnTo>
                      <a:pt x="127" y="452"/>
                    </a:lnTo>
                    <a:lnTo>
                      <a:pt x="140" y="450"/>
                    </a:lnTo>
                    <a:lnTo>
                      <a:pt x="142" y="452"/>
                    </a:lnTo>
                    <a:lnTo>
                      <a:pt x="158" y="440"/>
                    </a:lnTo>
                    <a:lnTo>
                      <a:pt x="173" y="434"/>
                    </a:lnTo>
                    <a:lnTo>
                      <a:pt x="179" y="434"/>
                    </a:lnTo>
                    <a:lnTo>
                      <a:pt x="188" y="422"/>
                    </a:lnTo>
                    <a:lnTo>
                      <a:pt x="200" y="417"/>
                    </a:lnTo>
                    <a:lnTo>
                      <a:pt x="211" y="395"/>
                    </a:lnTo>
                    <a:lnTo>
                      <a:pt x="219" y="401"/>
                    </a:lnTo>
                    <a:lnTo>
                      <a:pt x="235" y="387"/>
                    </a:lnTo>
                    <a:lnTo>
                      <a:pt x="236" y="387"/>
                    </a:lnTo>
                    <a:lnTo>
                      <a:pt x="256" y="371"/>
                    </a:lnTo>
                    <a:lnTo>
                      <a:pt x="267" y="369"/>
                    </a:lnTo>
                    <a:lnTo>
                      <a:pt x="283" y="369"/>
                    </a:lnTo>
                    <a:lnTo>
                      <a:pt x="292" y="369"/>
                    </a:lnTo>
                    <a:lnTo>
                      <a:pt x="284" y="349"/>
                    </a:lnTo>
                    <a:lnTo>
                      <a:pt x="281" y="332"/>
                    </a:lnTo>
                    <a:lnTo>
                      <a:pt x="277" y="298"/>
                    </a:lnTo>
                    <a:lnTo>
                      <a:pt x="300" y="296"/>
                    </a:lnTo>
                    <a:lnTo>
                      <a:pt x="311" y="290"/>
                    </a:lnTo>
                    <a:lnTo>
                      <a:pt x="306" y="304"/>
                    </a:lnTo>
                    <a:lnTo>
                      <a:pt x="315" y="314"/>
                    </a:lnTo>
                    <a:lnTo>
                      <a:pt x="325" y="326"/>
                    </a:lnTo>
                    <a:lnTo>
                      <a:pt x="331" y="334"/>
                    </a:lnTo>
                    <a:lnTo>
                      <a:pt x="358" y="332"/>
                    </a:lnTo>
                    <a:lnTo>
                      <a:pt x="381" y="302"/>
                    </a:lnTo>
                    <a:lnTo>
                      <a:pt x="398" y="288"/>
                    </a:lnTo>
                    <a:lnTo>
                      <a:pt x="408" y="278"/>
                    </a:lnTo>
                    <a:lnTo>
                      <a:pt x="419" y="265"/>
                    </a:lnTo>
                    <a:lnTo>
                      <a:pt x="431" y="249"/>
                    </a:lnTo>
                    <a:lnTo>
                      <a:pt x="440" y="255"/>
                    </a:lnTo>
                    <a:lnTo>
                      <a:pt x="440" y="245"/>
                    </a:lnTo>
                    <a:lnTo>
                      <a:pt x="446" y="239"/>
                    </a:lnTo>
                    <a:lnTo>
                      <a:pt x="463" y="243"/>
                    </a:lnTo>
                    <a:lnTo>
                      <a:pt x="492" y="270"/>
                    </a:lnTo>
                    <a:lnTo>
                      <a:pt x="486" y="197"/>
                    </a:lnTo>
                    <a:lnTo>
                      <a:pt x="461" y="229"/>
                    </a:lnTo>
                    <a:lnTo>
                      <a:pt x="442" y="227"/>
                    </a:lnTo>
                    <a:lnTo>
                      <a:pt x="436" y="207"/>
                    </a:lnTo>
                    <a:lnTo>
                      <a:pt x="436" y="197"/>
                    </a:lnTo>
                    <a:lnTo>
                      <a:pt x="431" y="190"/>
                    </a:lnTo>
                    <a:lnTo>
                      <a:pt x="446" y="174"/>
                    </a:lnTo>
                    <a:lnTo>
                      <a:pt x="456" y="162"/>
                    </a:lnTo>
                    <a:lnTo>
                      <a:pt x="465" y="158"/>
                    </a:lnTo>
                    <a:lnTo>
                      <a:pt x="473" y="156"/>
                    </a:lnTo>
                    <a:lnTo>
                      <a:pt x="479" y="146"/>
                    </a:lnTo>
                    <a:lnTo>
                      <a:pt x="486" y="144"/>
                    </a:lnTo>
                    <a:lnTo>
                      <a:pt x="496" y="144"/>
                    </a:lnTo>
                    <a:lnTo>
                      <a:pt x="479" y="126"/>
                    </a:lnTo>
                    <a:lnTo>
                      <a:pt x="461" y="130"/>
                    </a:lnTo>
                    <a:lnTo>
                      <a:pt x="450" y="130"/>
                    </a:lnTo>
                    <a:lnTo>
                      <a:pt x="440" y="124"/>
                    </a:lnTo>
                    <a:lnTo>
                      <a:pt x="440" y="136"/>
                    </a:lnTo>
                    <a:lnTo>
                      <a:pt x="431" y="148"/>
                    </a:lnTo>
                    <a:lnTo>
                      <a:pt x="417" y="168"/>
                    </a:lnTo>
                    <a:lnTo>
                      <a:pt x="404" y="176"/>
                    </a:lnTo>
                    <a:lnTo>
                      <a:pt x="394" y="176"/>
                    </a:lnTo>
                    <a:lnTo>
                      <a:pt x="390" y="190"/>
                    </a:lnTo>
                    <a:lnTo>
                      <a:pt x="390" y="197"/>
                    </a:lnTo>
                    <a:lnTo>
                      <a:pt x="383" y="203"/>
                    </a:lnTo>
                    <a:lnTo>
                      <a:pt x="392" y="227"/>
                    </a:lnTo>
                    <a:lnTo>
                      <a:pt x="398" y="239"/>
                    </a:lnTo>
                    <a:lnTo>
                      <a:pt x="386" y="257"/>
                    </a:lnTo>
                    <a:lnTo>
                      <a:pt x="373" y="270"/>
                    </a:lnTo>
                    <a:lnTo>
                      <a:pt x="369" y="288"/>
                    </a:lnTo>
                    <a:lnTo>
                      <a:pt x="361" y="302"/>
                    </a:lnTo>
                    <a:lnTo>
                      <a:pt x="354" y="302"/>
                    </a:lnTo>
                    <a:lnTo>
                      <a:pt x="342" y="304"/>
                    </a:lnTo>
                    <a:lnTo>
                      <a:pt x="331" y="310"/>
                    </a:lnTo>
                    <a:lnTo>
                      <a:pt x="327" y="308"/>
                    </a:lnTo>
                    <a:lnTo>
                      <a:pt x="327" y="298"/>
                    </a:lnTo>
                    <a:lnTo>
                      <a:pt x="325" y="282"/>
                    </a:lnTo>
                    <a:lnTo>
                      <a:pt x="315" y="282"/>
                    </a:lnTo>
                    <a:lnTo>
                      <a:pt x="309" y="272"/>
                    </a:lnTo>
                    <a:lnTo>
                      <a:pt x="311" y="257"/>
                    </a:lnTo>
                    <a:lnTo>
                      <a:pt x="313" y="249"/>
                    </a:lnTo>
                    <a:lnTo>
                      <a:pt x="311" y="245"/>
                    </a:lnTo>
                    <a:lnTo>
                      <a:pt x="304" y="249"/>
                    </a:lnTo>
                    <a:lnTo>
                      <a:pt x="300" y="249"/>
                    </a:lnTo>
                    <a:lnTo>
                      <a:pt x="294" y="247"/>
                    </a:lnTo>
                    <a:lnTo>
                      <a:pt x="290" y="245"/>
                    </a:lnTo>
                    <a:lnTo>
                      <a:pt x="281" y="253"/>
                    </a:lnTo>
                    <a:lnTo>
                      <a:pt x="271" y="263"/>
                    </a:lnTo>
                    <a:lnTo>
                      <a:pt x="261" y="274"/>
                    </a:lnTo>
                    <a:lnTo>
                      <a:pt x="240" y="272"/>
                    </a:lnTo>
                    <a:lnTo>
                      <a:pt x="227" y="270"/>
                    </a:lnTo>
                    <a:lnTo>
                      <a:pt x="217" y="259"/>
                    </a:lnTo>
                    <a:lnTo>
                      <a:pt x="217" y="253"/>
                    </a:lnTo>
                    <a:lnTo>
                      <a:pt x="223" y="245"/>
                    </a:lnTo>
                    <a:lnTo>
                      <a:pt x="231" y="239"/>
                    </a:lnTo>
                    <a:lnTo>
                      <a:pt x="236" y="231"/>
                    </a:lnTo>
                    <a:lnTo>
                      <a:pt x="223" y="235"/>
                    </a:lnTo>
                    <a:lnTo>
                      <a:pt x="217" y="225"/>
                    </a:lnTo>
                    <a:lnTo>
                      <a:pt x="217" y="219"/>
                    </a:lnTo>
                    <a:lnTo>
                      <a:pt x="236" y="217"/>
                    </a:lnTo>
                    <a:lnTo>
                      <a:pt x="254" y="215"/>
                    </a:lnTo>
                    <a:lnTo>
                      <a:pt x="242" y="209"/>
                    </a:lnTo>
                    <a:lnTo>
                      <a:pt x="225" y="211"/>
                    </a:lnTo>
                    <a:lnTo>
                      <a:pt x="225" y="199"/>
                    </a:lnTo>
                    <a:lnTo>
                      <a:pt x="233" y="190"/>
                    </a:lnTo>
                    <a:lnTo>
                      <a:pt x="250" y="182"/>
                    </a:lnTo>
                    <a:lnTo>
                      <a:pt x="256" y="174"/>
                    </a:lnTo>
                    <a:lnTo>
                      <a:pt x="261" y="170"/>
                    </a:lnTo>
                    <a:lnTo>
                      <a:pt x="275" y="168"/>
                    </a:lnTo>
                    <a:lnTo>
                      <a:pt x="286" y="170"/>
                    </a:lnTo>
                    <a:lnTo>
                      <a:pt x="292" y="174"/>
                    </a:lnTo>
                    <a:lnTo>
                      <a:pt x="302" y="168"/>
                    </a:lnTo>
                    <a:lnTo>
                      <a:pt x="292" y="166"/>
                    </a:lnTo>
                    <a:lnTo>
                      <a:pt x="292" y="150"/>
                    </a:lnTo>
                    <a:lnTo>
                      <a:pt x="317" y="132"/>
                    </a:lnTo>
                    <a:lnTo>
                      <a:pt x="331" y="120"/>
                    </a:lnTo>
                    <a:lnTo>
                      <a:pt x="338" y="118"/>
                    </a:lnTo>
                    <a:lnTo>
                      <a:pt x="336" y="111"/>
                    </a:lnTo>
                    <a:lnTo>
                      <a:pt x="348" y="99"/>
                    </a:lnTo>
                    <a:lnTo>
                      <a:pt x="361" y="81"/>
                    </a:lnTo>
                    <a:lnTo>
                      <a:pt x="377" y="73"/>
                    </a:lnTo>
                    <a:lnTo>
                      <a:pt x="365" y="65"/>
                    </a:lnTo>
                    <a:lnTo>
                      <a:pt x="396" y="47"/>
                    </a:lnTo>
                    <a:lnTo>
                      <a:pt x="409" y="49"/>
                    </a:lnTo>
                    <a:lnTo>
                      <a:pt x="408" y="39"/>
                    </a:lnTo>
                    <a:lnTo>
                      <a:pt x="434" y="36"/>
                    </a:lnTo>
                    <a:lnTo>
                      <a:pt x="484" y="4"/>
                    </a:lnTo>
                    <a:lnTo>
                      <a:pt x="492" y="0"/>
                    </a:lnTo>
                    <a:lnTo>
                      <a:pt x="482" y="24"/>
                    </a:lnTo>
                    <a:lnTo>
                      <a:pt x="494" y="12"/>
                    </a:lnTo>
                    <a:lnTo>
                      <a:pt x="507" y="8"/>
                    </a:lnTo>
                    <a:lnTo>
                      <a:pt x="506" y="18"/>
                    </a:lnTo>
                    <a:lnTo>
                      <a:pt x="544" y="6"/>
                    </a:lnTo>
                    <a:lnTo>
                      <a:pt x="561" y="16"/>
                    </a:lnTo>
                    <a:lnTo>
                      <a:pt x="536" y="26"/>
                    </a:lnTo>
                    <a:lnTo>
                      <a:pt x="546" y="39"/>
                    </a:lnTo>
                    <a:lnTo>
                      <a:pt x="582" y="36"/>
                    </a:lnTo>
                    <a:lnTo>
                      <a:pt x="638" y="55"/>
                    </a:lnTo>
                    <a:lnTo>
                      <a:pt x="634" y="75"/>
                    </a:lnTo>
                    <a:lnTo>
                      <a:pt x="611" y="93"/>
                    </a:lnTo>
                    <a:lnTo>
                      <a:pt x="577" y="103"/>
                    </a:lnTo>
                    <a:lnTo>
                      <a:pt x="571" y="124"/>
                    </a:lnTo>
                    <a:lnTo>
                      <a:pt x="573" y="144"/>
                    </a:lnTo>
                    <a:lnTo>
                      <a:pt x="582" y="148"/>
                    </a:lnTo>
                    <a:lnTo>
                      <a:pt x="584" y="158"/>
                    </a:lnTo>
                    <a:lnTo>
                      <a:pt x="588" y="162"/>
                    </a:lnTo>
                    <a:lnTo>
                      <a:pt x="596" y="166"/>
                    </a:lnTo>
                    <a:lnTo>
                      <a:pt x="598" y="178"/>
                    </a:lnTo>
                    <a:lnTo>
                      <a:pt x="609" y="193"/>
                    </a:lnTo>
                    <a:lnTo>
                      <a:pt x="609" y="199"/>
                    </a:lnTo>
                    <a:lnTo>
                      <a:pt x="621" y="199"/>
                    </a:lnTo>
                    <a:lnTo>
                      <a:pt x="625" y="203"/>
                    </a:lnTo>
                    <a:lnTo>
                      <a:pt x="634" y="207"/>
                    </a:lnTo>
                    <a:lnTo>
                      <a:pt x="640" y="201"/>
                    </a:lnTo>
                    <a:lnTo>
                      <a:pt x="646" y="190"/>
                    </a:lnTo>
                    <a:lnTo>
                      <a:pt x="650" y="184"/>
                    </a:lnTo>
                    <a:lnTo>
                      <a:pt x="659" y="188"/>
                    </a:lnTo>
                    <a:lnTo>
                      <a:pt x="671" y="174"/>
                    </a:lnTo>
                    <a:lnTo>
                      <a:pt x="671" y="164"/>
                    </a:lnTo>
                    <a:lnTo>
                      <a:pt x="675" y="156"/>
                    </a:lnTo>
                    <a:lnTo>
                      <a:pt x="677" y="150"/>
                    </a:lnTo>
                    <a:lnTo>
                      <a:pt x="700" y="144"/>
                    </a:lnTo>
                    <a:lnTo>
                      <a:pt x="719" y="138"/>
                    </a:lnTo>
                    <a:lnTo>
                      <a:pt x="744" y="130"/>
                    </a:lnTo>
                    <a:lnTo>
                      <a:pt x="773" y="136"/>
                    </a:lnTo>
                    <a:lnTo>
                      <a:pt x="802" y="136"/>
                    </a:lnTo>
                    <a:lnTo>
                      <a:pt x="850" y="136"/>
                    </a:lnTo>
                    <a:lnTo>
                      <a:pt x="857" y="87"/>
                    </a:lnTo>
                    <a:lnTo>
                      <a:pt x="884" y="89"/>
                    </a:lnTo>
                    <a:lnTo>
                      <a:pt x="903" y="126"/>
                    </a:lnTo>
                    <a:lnTo>
                      <a:pt x="907" y="95"/>
                    </a:lnTo>
                    <a:lnTo>
                      <a:pt x="996" y="6"/>
                    </a:lnTo>
                    <a:lnTo>
                      <a:pt x="1030" y="6"/>
                    </a:lnTo>
                    <a:lnTo>
                      <a:pt x="1061" y="24"/>
                    </a:lnTo>
                    <a:lnTo>
                      <a:pt x="1101" y="22"/>
                    </a:lnTo>
                    <a:lnTo>
                      <a:pt x="1155" y="55"/>
                    </a:lnTo>
                    <a:lnTo>
                      <a:pt x="1217" y="73"/>
                    </a:lnTo>
                    <a:lnTo>
                      <a:pt x="1261" y="69"/>
                    </a:lnTo>
                    <a:lnTo>
                      <a:pt x="1319" y="89"/>
                    </a:lnTo>
                    <a:lnTo>
                      <a:pt x="1367" y="89"/>
                    </a:lnTo>
                    <a:lnTo>
                      <a:pt x="1390" y="75"/>
                    </a:lnTo>
                    <a:lnTo>
                      <a:pt x="1444" y="75"/>
                    </a:lnTo>
                    <a:lnTo>
                      <a:pt x="1472" y="91"/>
                    </a:lnTo>
                    <a:lnTo>
                      <a:pt x="1545" y="91"/>
                    </a:lnTo>
                    <a:lnTo>
                      <a:pt x="1607" y="118"/>
                    </a:lnTo>
                    <a:lnTo>
                      <a:pt x="1717" y="113"/>
                    </a:lnTo>
                    <a:lnTo>
                      <a:pt x="1895" y="126"/>
                    </a:lnTo>
                    <a:lnTo>
                      <a:pt x="1982" y="164"/>
                    </a:lnTo>
                    <a:lnTo>
                      <a:pt x="2055" y="188"/>
                    </a:lnTo>
                    <a:lnTo>
                      <a:pt x="2101" y="209"/>
                    </a:lnTo>
                    <a:lnTo>
                      <a:pt x="2088" y="215"/>
                    </a:lnTo>
                    <a:lnTo>
                      <a:pt x="2055" y="199"/>
                    </a:lnTo>
                    <a:lnTo>
                      <a:pt x="1980" y="193"/>
                    </a:lnTo>
                    <a:lnTo>
                      <a:pt x="2001" y="209"/>
                    </a:lnTo>
                    <a:lnTo>
                      <a:pt x="2034" y="217"/>
                    </a:lnTo>
                    <a:lnTo>
                      <a:pt x="2024" y="243"/>
                    </a:lnTo>
                    <a:lnTo>
                      <a:pt x="1990" y="259"/>
                    </a:lnTo>
                    <a:lnTo>
                      <a:pt x="1978" y="286"/>
                    </a:lnTo>
                    <a:lnTo>
                      <a:pt x="2024" y="310"/>
                    </a:lnTo>
                    <a:lnTo>
                      <a:pt x="2057" y="342"/>
                    </a:lnTo>
                    <a:lnTo>
                      <a:pt x="2074" y="389"/>
                    </a:lnTo>
                    <a:lnTo>
                      <a:pt x="2053" y="393"/>
                    </a:lnTo>
                    <a:lnTo>
                      <a:pt x="2007" y="379"/>
                    </a:lnTo>
                    <a:lnTo>
                      <a:pt x="1959" y="345"/>
                    </a:lnTo>
                    <a:lnTo>
                      <a:pt x="1940" y="326"/>
                    </a:lnTo>
                    <a:lnTo>
                      <a:pt x="1928" y="302"/>
                    </a:lnTo>
                    <a:lnTo>
                      <a:pt x="1916" y="265"/>
                    </a:lnTo>
                    <a:lnTo>
                      <a:pt x="1897" y="253"/>
                    </a:lnTo>
                    <a:lnTo>
                      <a:pt x="1880" y="251"/>
                    </a:lnTo>
                    <a:lnTo>
                      <a:pt x="1865" y="255"/>
                    </a:lnTo>
                    <a:lnTo>
                      <a:pt x="1882" y="284"/>
                    </a:lnTo>
                    <a:lnTo>
                      <a:pt x="1836" y="288"/>
                    </a:lnTo>
                    <a:lnTo>
                      <a:pt x="1815" y="274"/>
                    </a:lnTo>
                    <a:lnTo>
                      <a:pt x="1774" y="282"/>
                    </a:lnTo>
                    <a:lnTo>
                      <a:pt x="1743" y="304"/>
                    </a:lnTo>
                    <a:lnTo>
                      <a:pt x="1743" y="316"/>
                    </a:lnTo>
                    <a:lnTo>
                      <a:pt x="1755" y="336"/>
                    </a:lnTo>
                    <a:lnTo>
                      <a:pt x="1803" y="342"/>
                    </a:lnTo>
                    <a:lnTo>
                      <a:pt x="1841" y="367"/>
                    </a:lnTo>
                    <a:lnTo>
                      <a:pt x="1907" y="434"/>
                    </a:lnTo>
                    <a:lnTo>
                      <a:pt x="1934" y="478"/>
                    </a:lnTo>
                    <a:lnTo>
                      <a:pt x="1938" y="525"/>
                    </a:lnTo>
                    <a:lnTo>
                      <a:pt x="1932" y="563"/>
                    </a:lnTo>
                    <a:lnTo>
                      <a:pt x="1916" y="563"/>
                    </a:lnTo>
                    <a:lnTo>
                      <a:pt x="1899" y="549"/>
                    </a:lnTo>
                    <a:lnTo>
                      <a:pt x="1874" y="567"/>
                    </a:lnTo>
                    <a:lnTo>
                      <a:pt x="1849" y="584"/>
                    </a:lnTo>
                    <a:lnTo>
                      <a:pt x="1845" y="610"/>
                    </a:lnTo>
                    <a:lnTo>
                      <a:pt x="1872" y="642"/>
                    </a:lnTo>
                    <a:lnTo>
                      <a:pt x="1855" y="669"/>
                    </a:lnTo>
                    <a:lnTo>
                      <a:pt x="1849" y="713"/>
                    </a:lnTo>
                    <a:lnTo>
                      <a:pt x="1882" y="742"/>
                    </a:lnTo>
                    <a:lnTo>
                      <a:pt x="1918" y="750"/>
                    </a:lnTo>
                    <a:lnTo>
                      <a:pt x="1957" y="780"/>
                    </a:lnTo>
                    <a:lnTo>
                      <a:pt x="1990" y="821"/>
                    </a:lnTo>
                    <a:lnTo>
                      <a:pt x="1991" y="882"/>
                    </a:lnTo>
                    <a:lnTo>
                      <a:pt x="1980" y="910"/>
                    </a:lnTo>
                    <a:lnTo>
                      <a:pt x="1945" y="934"/>
                    </a:lnTo>
                    <a:lnTo>
                      <a:pt x="1903" y="946"/>
                    </a:lnTo>
                    <a:lnTo>
                      <a:pt x="1876" y="965"/>
                    </a:lnTo>
                    <a:lnTo>
                      <a:pt x="1861" y="954"/>
                    </a:lnTo>
                    <a:lnTo>
                      <a:pt x="1847" y="965"/>
                    </a:lnTo>
                    <a:lnTo>
                      <a:pt x="1843" y="1009"/>
                    </a:lnTo>
                    <a:lnTo>
                      <a:pt x="1853" y="1036"/>
                    </a:lnTo>
                    <a:lnTo>
                      <a:pt x="1895" y="1066"/>
                    </a:lnTo>
                    <a:lnTo>
                      <a:pt x="1913" y="1096"/>
                    </a:lnTo>
                    <a:lnTo>
                      <a:pt x="1926" y="1113"/>
                    </a:lnTo>
                    <a:lnTo>
                      <a:pt x="1922" y="1145"/>
                    </a:lnTo>
                    <a:lnTo>
                      <a:pt x="1895" y="1171"/>
                    </a:lnTo>
                    <a:lnTo>
                      <a:pt x="1866" y="1171"/>
                    </a:lnTo>
                    <a:lnTo>
                      <a:pt x="1820" y="1133"/>
                    </a:lnTo>
                    <a:lnTo>
                      <a:pt x="1788" y="1119"/>
                    </a:lnTo>
                    <a:lnTo>
                      <a:pt x="1774" y="1111"/>
                    </a:lnTo>
                    <a:lnTo>
                      <a:pt x="1761" y="1131"/>
                    </a:lnTo>
                    <a:lnTo>
                      <a:pt x="1765" y="1159"/>
                    </a:lnTo>
                    <a:lnTo>
                      <a:pt x="1776" y="1181"/>
                    </a:lnTo>
                    <a:lnTo>
                      <a:pt x="1784" y="1216"/>
                    </a:lnTo>
                    <a:lnTo>
                      <a:pt x="1813" y="1228"/>
                    </a:lnTo>
                    <a:lnTo>
                      <a:pt x="1803" y="1246"/>
                    </a:lnTo>
                    <a:lnTo>
                      <a:pt x="1805" y="1273"/>
                    </a:lnTo>
                    <a:lnTo>
                      <a:pt x="1815" y="1299"/>
                    </a:lnTo>
                    <a:lnTo>
                      <a:pt x="1795" y="1297"/>
                    </a:lnTo>
                    <a:lnTo>
                      <a:pt x="1774" y="1267"/>
                    </a:lnTo>
                    <a:lnTo>
                      <a:pt x="1776" y="1234"/>
                    </a:lnTo>
                    <a:lnTo>
                      <a:pt x="1768" y="1224"/>
                    </a:lnTo>
                    <a:lnTo>
                      <a:pt x="1761" y="1188"/>
                    </a:lnTo>
                    <a:lnTo>
                      <a:pt x="1751" y="1177"/>
                    </a:lnTo>
                    <a:lnTo>
                      <a:pt x="1747" y="1127"/>
                    </a:lnTo>
                    <a:lnTo>
                      <a:pt x="1734" y="1096"/>
                    </a:lnTo>
                    <a:lnTo>
                      <a:pt x="1711" y="1068"/>
                    </a:lnTo>
                    <a:lnTo>
                      <a:pt x="1668" y="1052"/>
                    </a:lnTo>
                    <a:lnTo>
                      <a:pt x="1640" y="1025"/>
                    </a:lnTo>
                    <a:lnTo>
                      <a:pt x="1628" y="1005"/>
                    </a:lnTo>
                    <a:lnTo>
                      <a:pt x="1607" y="983"/>
                    </a:lnTo>
                    <a:lnTo>
                      <a:pt x="1574" y="932"/>
                    </a:lnTo>
                    <a:lnTo>
                      <a:pt x="1545" y="936"/>
                    </a:lnTo>
                    <a:lnTo>
                      <a:pt x="1507" y="961"/>
                    </a:lnTo>
                    <a:lnTo>
                      <a:pt x="1490" y="981"/>
                    </a:lnTo>
                    <a:lnTo>
                      <a:pt x="1455" y="1019"/>
                    </a:lnTo>
                    <a:lnTo>
                      <a:pt x="1430" y="1060"/>
                    </a:lnTo>
                    <a:lnTo>
                      <a:pt x="1421" y="1074"/>
                    </a:lnTo>
                    <a:lnTo>
                      <a:pt x="1430" y="1121"/>
                    </a:lnTo>
                    <a:lnTo>
                      <a:pt x="1428" y="1167"/>
                    </a:lnTo>
                    <a:lnTo>
                      <a:pt x="1397" y="1200"/>
                    </a:lnTo>
                    <a:lnTo>
                      <a:pt x="1380" y="1202"/>
                    </a:lnTo>
                    <a:lnTo>
                      <a:pt x="1344" y="1135"/>
                    </a:lnTo>
                    <a:lnTo>
                      <a:pt x="1315" y="1088"/>
                    </a:lnTo>
                    <a:lnTo>
                      <a:pt x="1257" y="999"/>
                    </a:lnTo>
                    <a:lnTo>
                      <a:pt x="1255" y="965"/>
                    </a:lnTo>
                    <a:lnTo>
                      <a:pt x="1242" y="948"/>
                    </a:lnTo>
                    <a:lnTo>
                      <a:pt x="1232" y="971"/>
                    </a:lnTo>
                    <a:lnTo>
                      <a:pt x="1182" y="920"/>
                    </a:lnTo>
                    <a:lnTo>
                      <a:pt x="1115" y="882"/>
                    </a:lnTo>
                    <a:lnTo>
                      <a:pt x="1073" y="890"/>
                    </a:lnTo>
                    <a:lnTo>
                      <a:pt x="1011" y="886"/>
                    </a:lnTo>
                    <a:lnTo>
                      <a:pt x="982" y="857"/>
                    </a:lnTo>
                    <a:lnTo>
                      <a:pt x="950" y="861"/>
                    </a:lnTo>
                    <a:lnTo>
                      <a:pt x="903" y="849"/>
                    </a:lnTo>
                    <a:lnTo>
                      <a:pt x="807" y="754"/>
                    </a:lnTo>
                    <a:lnTo>
                      <a:pt x="813" y="792"/>
                    </a:lnTo>
                    <a:lnTo>
                      <a:pt x="842" y="847"/>
                    </a:lnTo>
                    <a:lnTo>
                      <a:pt x="875" y="886"/>
                    </a:lnTo>
                    <a:lnTo>
                      <a:pt x="909" y="906"/>
                    </a:lnTo>
                    <a:lnTo>
                      <a:pt x="948" y="890"/>
                    </a:lnTo>
                    <a:lnTo>
                      <a:pt x="978" y="890"/>
                    </a:lnTo>
                    <a:lnTo>
                      <a:pt x="1019" y="924"/>
                    </a:lnTo>
                    <a:lnTo>
                      <a:pt x="1042" y="950"/>
                    </a:lnTo>
                    <a:lnTo>
                      <a:pt x="1038" y="967"/>
                    </a:lnTo>
                    <a:lnTo>
                      <a:pt x="969" y="1042"/>
                    </a:lnTo>
                    <a:lnTo>
                      <a:pt x="923" y="1070"/>
                    </a:lnTo>
                    <a:lnTo>
                      <a:pt x="827" y="1106"/>
                    </a:lnTo>
                    <a:lnTo>
                      <a:pt x="798" y="1119"/>
                    </a:lnTo>
                    <a:lnTo>
                      <a:pt x="780" y="1106"/>
                    </a:lnTo>
                    <a:lnTo>
                      <a:pt x="775" y="1092"/>
                    </a:lnTo>
                    <a:lnTo>
                      <a:pt x="773" y="1070"/>
                    </a:lnTo>
                    <a:lnTo>
                      <a:pt x="765" y="1048"/>
                    </a:lnTo>
                    <a:lnTo>
                      <a:pt x="752" y="1029"/>
                    </a:lnTo>
                    <a:lnTo>
                      <a:pt x="740" y="1013"/>
                    </a:lnTo>
                    <a:lnTo>
                      <a:pt x="723" y="991"/>
                    </a:lnTo>
                    <a:lnTo>
                      <a:pt x="713" y="977"/>
                    </a:lnTo>
                    <a:lnTo>
                      <a:pt x="705" y="959"/>
                    </a:lnTo>
                    <a:lnTo>
                      <a:pt x="692" y="942"/>
                    </a:lnTo>
                    <a:lnTo>
                      <a:pt x="671" y="902"/>
                    </a:lnTo>
                    <a:lnTo>
                      <a:pt x="659" y="886"/>
                    </a:lnTo>
                    <a:lnTo>
                      <a:pt x="644" y="863"/>
                    </a:lnTo>
                    <a:lnTo>
                      <a:pt x="619" y="833"/>
                    </a:lnTo>
                    <a:lnTo>
                      <a:pt x="606" y="815"/>
                    </a:lnTo>
                    <a:lnTo>
                      <a:pt x="594" y="803"/>
                    </a:lnTo>
                    <a:lnTo>
                      <a:pt x="581" y="776"/>
                    </a:lnTo>
                    <a:lnTo>
                      <a:pt x="621" y="752"/>
                    </a:lnTo>
                    <a:lnTo>
                      <a:pt x="638" y="699"/>
                    </a:lnTo>
                    <a:lnTo>
                      <a:pt x="600" y="685"/>
                    </a:lnTo>
                    <a:lnTo>
                      <a:pt x="548" y="693"/>
                    </a:lnTo>
                    <a:lnTo>
                      <a:pt x="536" y="687"/>
                    </a:lnTo>
                    <a:lnTo>
                      <a:pt x="531" y="687"/>
                    </a:lnTo>
                    <a:lnTo>
                      <a:pt x="523" y="687"/>
                    </a:lnTo>
                    <a:lnTo>
                      <a:pt x="517" y="687"/>
                    </a:lnTo>
                    <a:lnTo>
                      <a:pt x="515" y="677"/>
                    </a:lnTo>
                    <a:lnTo>
                      <a:pt x="511" y="669"/>
                    </a:lnTo>
                    <a:lnTo>
                      <a:pt x="511" y="653"/>
                    </a:lnTo>
                    <a:lnTo>
                      <a:pt x="502" y="644"/>
                    </a:lnTo>
                    <a:lnTo>
                      <a:pt x="500" y="634"/>
                    </a:lnTo>
                    <a:lnTo>
                      <a:pt x="494" y="632"/>
                    </a:lnTo>
                    <a:lnTo>
                      <a:pt x="488" y="624"/>
                    </a:lnTo>
                    <a:lnTo>
                      <a:pt x="486" y="616"/>
                    </a:lnTo>
                    <a:lnTo>
                      <a:pt x="482" y="608"/>
                    </a:lnTo>
                    <a:lnTo>
                      <a:pt x="479" y="604"/>
                    </a:lnTo>
                    <a:lnTo>
                      <a:pt x="467" y="604"/>
                    </a:lnTo>
                    <a:lnTo>
                      <a:pt x="459" y="604"/>
                    </a:lnTo>
                    <a:lnTo>
                      <a:pt x="456" y="604"/>
                    </a:lnTo>
                    <a:lnTo>
                      <a:pt x="454" y="614"/>
                    </a:lnTo>
                    <a:lnTo>
                      <a:pt x="454" y="624"/>
                    </a:lnTo>
                    <a:lnTo>
                      <a:pt x="454" y="636"/>
                    </a:lnTo>
                    <a:lnTo>
                      <a:pt x="454" y="648"/>
                    </a:lnTo>
                    <a:lnTo>
                      <a:pt x="454" y="657"/>
                    </a:lnTo>
                    <a:lnTo>
                      <a:pt x="444" y="661"/>
                    </a:lnTo>
                    <a:lnTo>
                      <a:pt x="436" y="669"/>
                    </a:lnTo>
                    <a:lnTo>
                      <a:pt x="425" y="657"/>
                    </a:lnTo>
                    <a:lnTo>
                      <a:pt x="417" y="640"/>
                    </a:lnTo>
                    <a:lnTo>
                      <a:pt x="419" y="622"/>
                    </a:lnTo>
                    <a:lnTo>
                      <a:pt x="408" y="598"/>
                    </a:lnTo>
                    <a:lnTo>
                      <a:pt x="402" y="582"/>
                    </a:lnTo>
                    <a:lnTo>
                      <a:pt x="388" y="571"/>
                    </a:lnTo>
                    <a:lnTo>
                      <a:pt x="373" y="561"/>
                    </a:lnTo>
                    <a:lnTo>
                      <a:pt x="365" y="547"/>
                    </a:lnTo>
                    <a:lnTo>
                      <a:pt x="359" y="537"/>
                    </a:lnTo>
                    <a:lnTo>
                      <a:pt x="346" y="535"/>
                    </a:lnTo>
                    <a:lnTo>
                      <a:pt x="342" y="529"/>
                    </a:lnTo>
                    <a:lnTo>
                      <a:pt x="333" y="529"/>
                    </a:lnTo>
                    <a:lnTo>
                      <a:pt x="325" y="539"/>
                    </a:lnTo>
                    <a:lnTo>
                      <a:pt x="317" y="547"/>
                    </a:lnTo>
                    <a:lnTo>
                      <a:pt x="334" y="557"/>
                    </a:lnTo>
                    <a:lnTo>
                      <a:pt x="344" y="571"/>
                    </a:lnTo>
                    <a:lnTo>
                      <a:pt x="361" y="590"/>
                    </a:lnTo>
                    <a:lnTo>
                      <a:pt x="369" y="598"/>
                    </a:lnTo>
                    <a:lnTo>
                      <a:pt x="383" y="604"/>
                    </a:lnTo>
                    <a:lnTo>
                      <a:pt x="392" y="616"/>
                    </a:lnTo>
                    <a:lnTo>
                      <a:pt x="381" y="630"/>
                    </a:lnTo>
                    <a:lnTo>
                      <a:pt x="379" y="624"/>
                    </a:lnTo>
                    <a:lnTo>
                      <a:pt x="379" y="616"/>
                    </a:lnTo>
                    <a:lnTo>
                      <a:pt x="373" y="634"/>
                    </a:lnTo>
                    <a:lnTo>
                      <a:pt x="371" y="651"/>
                    </a:lnTo>
                    <a:lnTo>
                      <a:pt x="359" y="655"/>
                    </a:lnTo>
                    <a:lnTo>
                      <a:pt x="363" y="634"/>
                    </a:lnTo>
                    <a:lnTo>
                      <a:pt x="361" y="624"/>
                    </a:lnTo>
                    <a:lnTo>
                      <a:pt x="348" y="618"/>
                    </a:lnTo>
                    <a:lnTo>
                      <a:pt x="342" y="614"/>
                    </a:lnTo>
                    <a:lnTo>
                      <a:pt x="336" y="606"/>
                    </a:lnTo>
                    <a:lnTo>
                      <a:pt x="325" y="602"/>
                    </a:lnTo>
                    <a:lnTo>
                      <a:pt x="317" y="596"/>
                    </a:lnTo>
                    <a:lnTo>
                      <a:pt x="309" y="584"/>
                    </a:lnTo>
                    <a:lnTo>
                      <a:pt x="300" y="578"/>
                    </a:lnTo>
                    <a:lnTo>
                      <a:pt x="294" y="565"/>
                    </a:lnTo>
                    <a:lnTo>
                      <a:pt x="292" y="555"/>
                    </a:lnTo>
                    <a:lnTo>
                      <a:pt x="284" y="551"/>
                    </a:lnTo>
                    <a:lnTo>
                      <a:pt x="277" y="545"/>
                    </a:lnTo>
                    <a:lnTo>
                      <a:pt x="261" y="545"/>
                    </a:lnTo>
                    <a:lnTo>
                      <a:pt x="248" y="547"/>
                    </a:lnTo>
                    <a:lnTo>
                      <a:pt x="233" y="545"/>
                    </a:lnTo>
                    <a:lnTo>
                      <a:pt x="206" y="547"/>
                    </a:lnTo>
                    <a:lnTo>
                      <a:pt x="186" y="549"/>
                    </a:lnTo>
                    <a:lnTo>
                      <a:pt x="181" y="553"/>
                    </a:lnTo>
                    <a:lnTo>
                      <a:pt x="179" y="565"/>
                    </a:lnTo>
                    <a:lnTo>
                      <a:pt x="179" y="580"/>
                    </a:lnTo>
                    <a:lnTo>
                      <a:pt x="167" y="594"/>
                    </a:lnTo>
                    <a:lnTo>
                      <a:pt x="160" y="600"/>
                    </a:lnTo>
                    <a:lnTo>
                      <a:pt x="156" y="604"/>
                    </a:lnTo>
                    <a:lnTo>
                      <a:pt x="150" y="614"/>
                    </a:lnTo>
                    <a:lnTo>
                      <a:pt x="146" y="622"/>
                    </a:lnTo>
                    <a:lnTo>
                      <a:pt x="152" y="628"/>
                    </a:lnTo>
                    <a:lnTo>
                      <a:pt x="152" y="640"/>
                    </a:lnTo>
                    <a:lnTo>
                      <a:pt x="150" y="646"/>
                    </a:lnTo>
                    <a:lnTo>
                      <a:pt x="146" y="655"/>
                    </a:lnTo>
                    <a:lnTo>
                      <a:pt x="136" y="669"/>
                    </a:lnTo>
                    <a:lnTo>
                      <a:pt x="131" y="663"/>
                    </a:lnTo>
                    <a:lnTo>
                      <a:pt x="125" y="667"/>
                    </a:lnTo>
                    <a:lnTo>
                      <a:pt x="117" y="673"/>
                    </a:lnTo>
                    <a:lnTo>
                      <a:pt x="106" y="675"/>
                    </a:lnTo>
                    <a:lnTo>
                      <a:pt x="94" y="685"/>
                    </a:lnTo>
                    <a:lnTo>
                      <a:pt x="83" y="687"/>
                    </a:lnTo>
                    <a:lnTo>
                      <a:pt x="71" y="687"/>
                    </a:lnTo>
                    <a:lnTo>
                      <a:pt x="60" y="687"/>
                    </a:lnTo>
                    <a:lnTo>
                      <a:pt x="35" y="693"/>
                    </a:lnTo>
                    <a:lnTo>
                      <a:pt x="23" y="693"/>
                    </a:lnTo>
                    <a:lnTo>
                      <a:pt x="17" y="679"/>
                    </a:lnTo>
                    <a:lnTo>
                      <a:pt x="12" y="661"/>
                    </a:lnTo>
                    <a:lnTo>
                      <a:pt x="8" y="644"/>
                    </a:lnTo>
                    <a:lnTo>
                      <a:pt x="6" y="628"/>
                    </a:lnTo>
                    <a:lnTo>
                      <a:pt x="6" y="608"/>
                    </a:lnTo>
                    <a:lnTo>
                      <a:pt x="0" y="584"/>
                    </a:lnTo>
                  </a:path>
                </a:pathLst>
              </a:custGeom>
              <a:grpFill/>
              <a:ln w="12700" cap="rnd" cmpd="sng">
                <a:noFill/>
                <a:prstDash val="solid"/>
                <a:round/>
                <a:headEnd type="none" w="med" len="med"/>
                <a:tailEnd type="none" w="med" len="med"/>
              </a:ln>
              <a:effectLst/>
            </p:spPr>
            <p:txBody>
              <a:bodyPr/>
              <a:lstStyle/>
              <a:p>
                <a:pPr algn="ctr" eaLnBrk="1" hangingPunct="1">
                  <a:defRPr/>
                </a:pPr>
                <a:endParaRPr lang="en-US" sz="1400">
                  <a:solidFill>
                    <a:schemeClr val="tx1"/>
                  </a:solidFill>
                  <a:effectLst>
                    <a:outerShdw blurRad="38100" dist="38100" dir="2700000" algn="tl">
                      <a:srgbClr val="000000">
                        <a:alpha val="43137"/>
                      </a:srgbClr>
                    </a:outerShdw>
                  </a:effectLst>
                  <a:latin typeface="Calibri" panose="020F0502020204030204" pitchFamily="34" charset="0"/>
                  <a:ea typeface="+mn-ea"/>
                </a:endParaRPr>
              </a:p>
            </p:txBody>
          </p:sp>
        </p:grpSp>
      </p:grpSp>
      <p:sp>
        <p:nvSpPr>
          <p:cNvPr id="39" name="Freeform 33"/>
          <p:cNvSpPr>
            <a:spLocks/>
          </p:cNvSpPr>
          <p:nvPr/>
        </p:nvSpPr>
        <p:spPr bwMode="auto">
          <a:xfrm>
            <a:off x="611188" y="2305050"/>
            <a:ext cx="1827212" cy="1785937"/>
          </a:xfrm>
          <a:custGeom>
            <a:avLst/>
            <a:gdLst/>
            <a:ahLst/>
            <a:cxnLst>
              <a:cxn ang="0">
                <a:pos x="100" y="210"/>
              </a:cxn>
              <a:cxn ang="0">
                <a:pos x="81" y="148"/>
              </a:cxn>
              <a:cxn ang="0">
                <a:pos x="179" y="95"/>
              </a:cxn>
              <a:cxn ang="0">
                <a:pos x="223" y="55"/>
              </a:cxn>
              <a:cxn ang="0">
                <a:pos x="300" y="46"/>
              </a:cxn>
              <a:cxn ang="0">
                <a:pos x="538" y="49"/>
              </a:cxn>
              <a:cxn ang="0">
                <a:pos x="659" y="69"/>
              </a:cxn>
              <a:cxn ang="0">
                <a:pos x="612" y="67"/>
              </a:cxn>
              <a:cxn ang="0">
                <a:pos x="582" y="2"/>
              </a:cxn>
              <a:cxn ang="0">
                <a:pos x="641" y="0"/>
              </a:cxn>
              <a:cxn ang="0">
                <a:pos x="687" y="28"/>
              </a:cxn>
              <a:cxn ang="0">
                <a:pos x="758" y="75"/>
              </a:cxn>
              <a:cxn ang="0">
                <a:pos x="745" y="24"/>
              </a:cxn>
              <a:cxn ang="0">
                <a:pos x="874" y="73"/>
              </a:cxn>
              <a:cxn ang="0">
                <a:pos x="875" y="93"/>
              </a:cxn>
              <a:cxn ang="0">
                <a:pos x="837" y="144"/>
              </a:cxn>
              <a:cxn ang="0">
                <a:pos x="804" y="226"/>
              </a:cxn>
              <a:cxn ang="0">
                <a:pos x="923" y="273"/>
              </a:cxn>
              <a:cxn ang="0">
                <a:pos x="927" y="346"/>
              </a:cxn>
              <a:cxn ang="0">
                <a:pos x="945" y="289"/>
              </a:cxn>
              <a:cxn ang="0">
                <a:pos x="945" y="184"/>
              </a:cxn>
              <a:cxn ang="0">
                <a:pos x="1031" y="212"/>
              </a:cxn>
              <a:cxn ang="0">
                <a:pos x="1085" y="182"/>
              </a:cxn>
              <a:cxn ang="0">
                <a:pos x="1181" y="259"/>
              </a:cxn>
              <a:cxn ang="0">
                <a:pos x="1246" y="325"/>
              </a:cxn>
              <a:cxn ang="0">
                <a:pos x="1194" y="352"/>
              </a:cxn>
              <a:cxn ang="0">
                <a:pos x="1104" y="374"/>
              </a:cxn>
              <a:cxn ang="0">
                <a:pos x="1167" y="388"/>
              </a:cxn>
              <a:cxn ang="0">
                <a:pos x="1194" y="449"/>
              </a:cxn>
              <a:cxn ang="0">
                <a:pos x="1169" y="453"/>
              </a:cxn>
              <a:cxn ang="0">
                <a:pos x="1133" y="477"/>
              </a:cxn>
              <a:cxn ang="0">
                <a:pos x="1075" y="530"/>
              </a:cxn>
              <a:cxn ang="0">
                <a:pos x="1069" y="608"/>
              </a:cxn>
              <a:cxn ang="0">
                <a:pos x="1008" y="728"/>
              </a:cxn>
              <a:cxn ang="0">
                <a:pos x="1025" y="829"/>
              </a:cxn>
              <a:cxn ang="0">
                <a:pos x="991" y="760"/>
              </a:cxn>
              <a:cxn ang="0">
                <a:pos x="931" y="730"/>
              </a:cxn>
              <a:cxn ang="0">
                <a:pos x="879" y="750"/>
              </a:cxn>
              <a:cxn ang="0">
                <a:pos x="795" y="760"/>
              </a:cxn>
              <a:cxn ang="0">
                <a:pos x="751" y="835"/>
              </a:cxn>
              <a:cxn ang="0">
                <a:pos x="849" y="936"/>
              </a:cxn>
              <a:cxn ang="0">
                <a:pos x="864" y="879"/>
              </a:cxn>
              <a:cxn ang="0">
                <a:pos x="920" y="920"/>
              </a:cxn>
              <a:cxn ang="0">
                <a:pos x="950" y="976"/>
              </a:cxn>
              <a:cxn ang="0">
                <a:pos x="975" y="1027"/>
              </a:cxn>
              <a:cxn ang="0">
                <a:pos x="1033" y="1104"/>
              </a:cxn>
              <a:cxn ang="0">
                <a:pos x="1119" y="1102"/>
              </a:cxn>
              <a:cxn ang="0">
                <a:pos x="1067" y="1112"/>
              </a:cxn>
              <a:cxn ang="0">
                <a:pos x="966" y="1100"/>
              </a:cxn>
              <a:cxn ang="0">
                <a:pos x="895" y="1031"/>
              </a:cxn>
              <a:cxn ang="0">
                <a:pos x="843" y="1005"/>
              </a:cxn>
              <a:cxn ang="0">
                <a:pos x="760" y="972"/>
              </a:cxn>
              <a:cxn ang="0">
                <a:pos x="614" y="863"/>
              </a:cxn>
              <a:cxn ang="0">
                <a:pos x="495" y="704"/>
              </a:cxn>
              <a:cxn ang="0">
                <a:pos x="536" y="847"/>
              </a:cxn>
              <a:cxn ang="0">
                <a:pos x="459" y="748"/>
              </a:cxn>
              <a:cxn ang="0">
                <a:pos x="388" y="554"/>
              </a:cxn>
              <a:cxn ang="0">
                <a:pos x="395" y="412"/>
              </a:cxn>
              <a:cxn ang="0">
                <a:pos x="371" y="303"/>
              </a:cxn>
              <a:cxn ang="0">
                <a:pos x="349" y="239"/>
              </a:cxn>
              <a:cxn ang="0">
                <a:pos x="301" y="200"/>
              </a:cxn>
              <a:cxn ang="0">
                <a:pos x="200" y="210"/>
              </a:cxn>
              <a:cxn ang="0">
                <a:pos x="123" y="251"/>
              </a:cxn>
            </a:cxnLst>
            <a:rect l="0" t="0" r="r" b="b"/>
            <a:pathLst>
              <a:path w="1247" h="1125">
                <a:moveTo>
                  <a:pt x="0" y="289"/>
                </a:moveTo>
                <a:lnTo>
                  <a:pt x="60" y="251"/>
                </a:lnTo>
                <a:lnTo>
                  <a:pt x="94" y="235"/>
                </a:lnTo>
                <a:lnTo>
                  <a:pt x="100" y="210"/>
                </a:lnTo>
                <a:lnTo>
                  <a:pt x="73" y="196"/>
                </a:lnTo>
                <a:lnTo>
                  <a:pt x="71" y="168"/>
                </a:lnTo>
                <a:lnTo>
                  <a:pt x="83" y="160"/>
                </a:lnTo>
                <a:lnTo>
                  <a:pt x="81" y="148"/>
                </a:lnTo>
                <a:lnTo>
                  <a:pt x="127" y="144"/>
                </a:lnTo>
                <a:lnTo>
                  <a:pt x="138" y="121"/>
                </a:lnTo>
                <a:lnTo>
                  <a:pt x="140" y="101"/>
                </a:lnTo>
                <a:lnTo>
                  <a:pt x="179" y="95"/>
                </a:lnTo>
                <a:lnTo>
                  <a:pt x="182" y="75"/>
                </a:lnTo>
                <a:lnTo>
                  <a:pt x="146" y="69"/>
                </a:lnTo>
                <a:lnTo>
                  <a:pt x="163" y="55"/>
                </a:lnTo>
                <a:lnTo>
                  <a:pt x="223" y="55"/>
                </a:lnTo>
                <a:lnTo>
                  <a:pt x="240" y="38"/>
                </a:lnTo>
                <a:lnTo>
                  <a:pt x="265" y="36"/>
                </a:lnTo>
                <a:lnTo>
                  <a:pt x="280" y="24"/>
                </a:lnTo>
                <a:lnTo>
                  <a:pt x="300" y="46"/>
                </a:lnTo>
                <a:lnTo>
                  <a:pt x="374" y="42"/>
                </a:lnTo>
                <a:lnTo>
                  <a:pt x="409" y="67"/>
                </a:lnTo>
                <a:lnTo>
                  <a:pt x="520" y="61"/>
                </a:lnTo>
                <a:lnTo>
                  <a:pt x="538" y="49"/>
                </a:lnTo>
                <a:lnTo>
                  <a:pt x="580" y="69"/>
                </a:lnTo>
                <a:lnTo>
                  <a:pt x="624" y="87"/>
                </a:lnTo>
                <a:lnTo>
                  <a:pt x="645" y="79"/>
                </a:lnTo>
                <a:lnTo>
                  <a:pt x="659" y="69"/>
                </a:lnTo>
                <a:lnTo>
                  <a:pt x="695" y="75"/>
                </a:lnTo>
                <a:lnTo>
                  <a:pt x="670" y="61"/>
                </a:lnTo>
                <a:lnTo>
                  <a:pt x="647" y="63"/>
                </a:lnTo>
                <a:lnTo>
                  <a:pt x="612" y="67"/>
                </a:lnTo>
                <a:lnTo>
                  <a:pt x="595" y="46"/>
                </a:lnTo>
                <a:lnTo>
                  <a:pt x="576" y="36"/>
                </a:lnTo>
                <a:lnTo>
                  <a:pt x="576" y="20"/>
                </a:lnTo>
                <a:lnTo>
                  <a:pt x="582" y="2"/>
                </a:lnTo>
                <a:lnTo>
                  <a:pt x="597" y="0"/>
                </a:lnTo>
                <a:lnTo>
                  <a:pt x="618" y="16"/>
                </a:lnTo>
                <a:lnTo>
                  <a:pt x="624" y="8"/>
                </a:lnTo>
                <a:lnTo>
                  <a:pt x="641" y="0"/>
                </a:lnTo>
                <a:lnTo>
                  <a:pt x="662" y="12"/>
                </a:lnTo>
                <a:lnTo>
                  <a:pt x="674" y="2"/>
                </a:lnTo>
                <a:lnTo>
                  <a:pt x="685" y="18"/>
                </a:lnTo>
                <a:lnTo>
                  <a:pt x="687" y="28"/>
                </a:lnTo>
                <a:lnTo>
                  <a:pt x="718" y="42"/>
                </a:lnTo>
                <a:lnTo>
                  <a:pt x="707" y="55"/>
                </a:lnTo>
                <a:lnTo>
                  <a:pt x="707" y="71"/>
                </a:lnTo>
                <a:lnTo>
                  <a:pt x="758" y="75"/>
                </a:lnTo>
                <a:lnTo>
                  <a:pt x="772" y="55"/>
                </a:lnTo>
                <a:lnTo>
                  <a:pt x="762" y="44"/>
                </a:lnTo>
                <a:lnTo>
                  <a:pt x="739" y="46"/>
                </a:lnTo>
                <a:lnTo>
                  <a:pt x="745" y="24"/>
                </a:lnTo>
                <a:lnTo>
                  <a:pt x="791" y="36"/>
                </a:lnTo>
                <a:lnTo>
                  <a:pt x="801" y="53"/>
                </a:lnTo>
                <a:lnTo>
                  <a:pt x="839" y="53"/>
                </a:lnTo>
                <a:lnTo>
                  <a:pt x="874" y="73"/>
                </a:lnTo>
                <a:lnTo>
                  <a:pt x="893" y="69"/>
                </a:lnTo>
                <a:lnTo>
                  <a:pt x="914" y="87"/>
                </a:lnTo>
                <a:lnTo>
                  <a:pt x="893" y="111"/>
                </a:lnTo>
                <a:lnTo>
                  <a:pt x="875" y="93"/>
                </a:lnTo>
                <a:lnTo>
                  <a:pt x="864" y="99"/>
                </a:lnTo>
                <a:lnTo>
                  <a:pt x="849" y="113"/>
                </a:lnTo>
                <a:lnTo>
                  <a:pt x="824" y="125"/>
                </a:lnTo>
                <a:lnTo>
                  <a:pt x="837" y="144"/>
                </a:lnTo>
                <a:lnTo>
                  <a:pt x="814" y="146"/>
                </a:lnTo>
                <a:lnTo>
                  <a:pt x="795" y="170"/>
                </a:lnTo>
                <a:lnTo>
                  <a:pt x="776" y="200"/>
                </a:lnTo>
                <a:lnTo>
                  <a:pt x="804" y="226"/>
                </a:lnTo>
                <a:lnTo>
                  <a:pt x="827" y="257"/>
                </a:lnTo>
                <a:lnTo>
                  <a:pt x="868" y="261"/>
                </a:lnTo>
                <a:lnTo>
                  <a:pt x="906" y="257"/>
                </a:lnTo>
                <a:lnTo>
                  <a:pt x="923" y="273"/>
                </a:lnTo>
                <a:lnTo>
                  <a:pt x="916" y="281"/>
                </a:lnTo>
                <a:lnTo>
                  <a:pt x="904" y="297"/>
                </a:lnTo>
                <a:lnTo>
                  <a:pt x="922" y="325"/>
                </a:lnTo>
                <a:lnTo>
                  <a:pt x="927" y="346"/>
                </a:lnTo>
                <a:lnTo>
                  <a:pt x="948" y="356"/>
                </a:lnTo>
                <a:lnTo>
                  <a:pt x="977" y="338"/>
                </a:lnTo>
                <a:lnTo>
                  <a:pt x="970" y="311"/>
                </a:lnTo>
                <a:lnTo>
                  <a:pt x="945" y="289"/>
                </a:lnTo>
                <a:lnTo>
                  <a:pt x="973" y="263"/>
                </a:lnTo>
                <a:lnTo>
                  <a:pt x="948" y="218"/>
                </a:lnTo>
                <a:lnTo>
                  <a:pt x="925" y="200"/>
                </a:lnTo>
                <a:lnTo>
                  <a:pt x="945" y="184"/>
                </a:lnTo>
                <a:lnTo>
                  <a:pt x="941" y="160"/>
                </a:lnTo>
                <a:lnTo>
                  <a:pt x="954" y="146"/>
                </a:lnTo>
                <a:lnTo>
                  <a:pt x="977" y="160"/>
                </a:lnTo>
                <a:lnTo>
                  <a:pt x="1031" y="212"/>
                </a:lnTo>
                <a:lnTo>
                  <a:pt x="1064" y="220"/>
                </a:lnTo>
                <a:lnTo>
                  <a:pt x="1073" y="206"/>
                </a:lnTo>
                <a:lnTo>
                  <a:pt x="1066" y="178"/>
                </a:lnTo>
                <a:lnTo>
                  <a:pt x="1085" y="182"/>
                </a:lnTo>
                <a:lnTo>
                  <a:pt x="1117" y="214"/>
                </a:lnTo>
                <a:lnTo>
                  <a:pt x="1123" y="232"/>
                </a:lnTo>
                <a:lnTo>
                  <a:pt x="1142" y="245"/>
                </a:lnTo>
                <a:lnTo>
                  <a:pt x="1181" y="259"/>
                </a:lnTo>
                <a:lnTo>
                  <a:pt x="1200" y="285"/>
                </a:lnTo>
                <a:lnTo>
                  <a:pt x="1229" y="303"/>
                </a:lnTo>
                <a:lnTo>
                  <a:pt x="1244" y="309"/>
                </a:lnTo>
                <a:lnTo>
                  <a:pt x="1246" y="325"/>
                </a:lnTo>
                <a:lnTo>
                  <a:pt x="1223" y="336"/>
                </a:lnTo>
                <a:lnTo>
                  <a:pt x="1210" y="323"/>
                </a:lnTo>
                <a:lnTo>
                  <a:pt x="1198" y="325"/>
                </a:lnTo>
                <a:lnTo>
                  <a:pt x="1194" y="352"/>
                </a:lnTo>
                <a:lnTo>
                  <a:pt x="1175" y="358"/>
                </a:lnTo>
                <a:lnTo>
                  <a:pt x="1154" y="344"/>
                </a:lnTo>
                <a:lnTo>
                  <a:pt x="1110" y="344"/>
                </a:lnTo>
                <a:lnTo>
                  <a:pt x="1104" y="374"/>
                </a:lnTo>
                <a:lnTo>
                  <a:pt x="1115" y="392"/>
                </a:lnTo>
                <a:lnTo>
                  <a:pt x="1133" y="382"/>
                </a:lnTo>
                <a:lnTo>
                  <a:pt x="1150" y="378"/>
                </a:lnTo>
                <a:lnTo>
                  <a:pt x="1167" y="388"/>
                </a:lnTo>
                <a:lnTo>
                  <a:pt x="1144" y="410"/>
                </a:lnTo>
                <a:lnTo>
                  <a:pt x="1167" y="431"/>
                </a:lnTo>
                <a:lnTo>
                  <a:pt x="1198" y="437"/>
                </a:lnTo>
                <a:lnTo>
                  <a:pt x="1194" y="449"/>
                </a:lnTo>
                <a:lnTo>
                  <a:pt x="1183" y="451"/>
                </a:lnTo>
                <a:lnTo>
                  <a:pt x="1154" y="520"/>
                </a:lnTo>
                <a:lnTo>
                  <a:pt x="1156" y="475"/>
                </a:lnTo>
                <a:lnTo>
                  <a:pt x="1169" y="453"/>
                </a:lnTo>
                <a:lnTo>
                  <a:pt x="1154" y="443"/>
                </a:lnTo>
                <a:lnTo>
                  <a:pt x="1137" y="457"/>
                </a:lnTo>
                <a:lnTo>
                  <a:pt x="1146" y="469"/>
                </a:lnTo>
                <a:lnTo>
                  <a:pt x="1133" y="477"/>
                </a:lnTo>
                <a:lnTo>
                  <a:pt x="1119" y="487"/>
                </a:lnTo>
                <a:lnTo>
                  <a:pt x="1121" y="518"/>
                </a:lnTo>
                <a:lnTo>
                  <a:pt x="1102" y="528"/>
                </a:lnTo>
                <a:lnTo>
                  <a:pt x="1075" y="530"/>
                </a:lnTo>
                <a:lnTo>
                  <a:pt x="1085" y="546"/>
                </a:lnTo>
                <a:lnTo>
                  <a:pt x="1075" y="564"/>
                </a:lnTo>
                <a:lnTo>
                  <a:pt x="1085" y="578"/>
                </a:lnTo>
                <a:lnTo>
                  <a:pt x="1069" y="608"/>
                </a:lnTo>
                <a:lnTo>
                  <a:pt x="1064" y="637"/>
                </a:lnTo>
                <a:lnTo>
                  <a:pt x="1041" y="653"/>
                </a:lnTo>
                <a:lnTo>
                  <a:pt x="1012" y="697"/>
                </a:lnTo>
                <a:lnTo>
                  <a:pt x="1008" y="728"/>
                </a:lnTo>
                <a:lnTo>
                  <a:pt x="1018" y="752"/>
                </a:lnTo>
                <a:lnTo>
                  <a:pt x="1031" y="782"/>
                </a:lnTo>
                <a:lnTo>
                  <a:pt x="1039" y="815"/>
                </a:lnTo>
                <a:lnTo>
                  <a:pt x="1025" y="829"/>
                </a:lnTo>
                <a:lnTo>
                  <a:pt x="1008" y="819"/>
                </a:lnTo>
                <a:lnTo>
                  <a:pt x="1012" y="803"/>
                </a:lnTo>
                <a:lnTo>
                  <a:pt x="1002" y="766"/>
                </a:lnTo>
                <a:lnTo>
                  <a:pt x="991" y="760"/>
                </a:lnTo>
                <a:lnTo>
                  <a:pt x="983" y="738"/>
                </a:lnTo>
                <a:lnTo>
                  <a:pt x="968" y="738"/>
                </a:lnTo>
                <a:lnTo>
                  <a:pt x="950" y="726"/>
                </a:lnTo>
                <a:lnTo>
                  <a:pt x="931" y="730"/>
                </a:lnTo>
                <a:lnTo>
                  <a:pt x="914" y="722"/>
                </a:lnTo>
                <a:lnTo>
                  <a:pt x="893" y="732"/>
                </a:lnTo>
                <a:lnTo>
                  <a:pt x="854" y="724"/>
                </a:lnTo>
                <a:lnTo>
                  <a:pt x="879" y="750"/>
                </a:lnTo>
                <a:lnTo>
                  <a:pt x="849" y="748"/>
                </a:lnTo>
                <a:lnTo>
                  <a:pt x="827" y="728"/>
                </a:lnTo>
                <a:lnTo>
                  <a:pt x="789" y="728"/>
                </a:lnTo>
                <a:lnTo>
                  <a:pt x="795" y="760"/>
                </a:lnTo>
                <a:lnTo>
                  <a:pt x="766" y="750"/>
                </a:lnTo>
                <a:lnTo>
                  <a:pt x="751" y="782"/>
                </a:lnTo>
                <a:lnTo>
                  <a:pt x="762" y="797"/>
                </a:lnTo>
                <a:lnTo>
                  <a:pt x="751" y="835"/>
                </a:lnTo>
                <a:lnTo>
                  <a:pt x="764" y="879"/>
                </a:lnTo>
                <a:lnTo>
                  <a:pt x="779" y="910"/>
                </a:lnTo>
                <a:lnTo>
                  <a:pt x="797" y="938"/>
                </a:lnTo>
                <a:lnTo>
                  <a:pt x="849" y="936"/>
                </a:lnTo>
                <a:lnTo>
                  <a:pt x="870" y="930"/>
                </a:lnTo>
                <a:lnTo>
                  <a:pt x="874" y="910"/>
                </a:lnTo>
                <a:lnTo>
                  <a:pt x="862" y="894"/>
                </a:lnTo>
                <a:lnTo>
                  <a:pt x="864" y="879"/>
                </a:lnTo>
                <a:lnTo>
                  <a:pt x="897" y="883"/>
                </a:lnTo>
                <a:lnTo>
                  <a:pt x="929" y="875"/>
                </a:lnTo>
                <a:lnTo>
                  <a:pt x="929" y="894"/>
                </a:lnTo>
                <a:lnTo>
                  <a:pt x="920" y="920"/>
                </a:lnTo>
                <a:lnTo>
                  <a:pt x="904" y="940"/>
                </a:lnTo>
                <a:lnTo>
                  <a:pt x="900" y="968"/>
                </a:lnTo>
                <a:lnTo>
                  <a:pt x="922" y="980"/>
                </a:lnTo>
                <a:lnTo>
                  <a:pt x="950" y="976"/>
                </a:lnTo>
                <a:lnTo>
                  <a:pt x="968" y="987"/>
                </a:lnTo>
                <a:lnTo>
                  <a:pt x="983" y="982"/>
                </a:lnTo>
                <a:lnTo>
                  <a:pt x="989" y="1001"/>
                </a:lnTo>
                <a:lnTo>
                  <a:pt x="975" y="1027"/>
                </a:lnTo>
                <a:lnTo>
                  <a:pt x="987" y="1043"/>
                </a:lnTo>
                <a:lnTo>
                  <a:pt x="989" y="1075"/>
                </a:lnTo>
                <a:lnTo>
                  <a:pt x="1008" y="1098"/>
                </a:lnTo>
                <a:lnTo>
                  <a:pt x="1033" y="1104"/>
                </a:lnTo>
                <a:lnTo>
                  <a:pt x="1050" y="1098"/>
                </a:lnTo>
                <a:lnTo>
                  <a:pt x="1058" y="1100"/>
                </a:lnTo>
                <a:lnTo>
                  <a:pt x="1090" y="1100"/>
                </a:lnTo>
                <a:lnTo>
                  <a:pt x="1119" y="1102"/>
                </a:lnTo>
                <a:lnTo>
                  <a:pt x="1127" y="1088"/>
                </a:lnTo>
                <a:lnTo>
                  <a:pt x="1102" y="1112"/>
                </a:lnTo>
                <a:lnTo>
                  <a:pt x="1085" y="1110"/>
                </a:lnTo>
                <a:lnTo>
                  <a:pt x="1067" y="1112"/>
                </a:lnTo>
                <a:lnTo>
                  <a:pt x="1033" y="1124"/>
                </a:lnTo>
                <a:lnTo>
                  <a:pt x="1004" y="1108"/>
                </a:lnTo>
                <a:lnTo>
                  <a:pt x="977" y="1098"/>
                </a:lnTo>
                <a:lnTo>
                  <a:pt x="966" y="1100"/>
                </a:lnTo>
                <a:lnTo>
                  <a:pt x="968" y="1086"/>
                </a:lnTo>
                <a:lnTo>
                  <a:pt x="966" y="1063"/>
                </a:lnTo>
                <a:lnTo>
                  <a:pt x="943" y="1043"/>
                </a:lnTo>
                <a:lnTo>
                  <a:pt x="895" y="1031"/>
                </a:lnTo>
                <a:lnTo>
                  <a:pt x="887" y="1023"/>
                </a:lnTo>
                <a:lnTo>
                  <a:pt x="874" y="1025"/>
                </a:lnTo>
                <a:lnTo>
                  <a:pt x="860" y="1015"/>
                </a:lnTo>
                <a:lnTo>
                  <a:pt x="843" y="1005"/>
                </a:lnTo>
                <a:lnTo>
                  <a:pt x="820" y="976"/>
                </a:lnTo>
                <a:lnTo>
                  <a:pt x="793" y="968"/>
                </a:lnTo>
                <a:lnTo>
                  <a:pt x="778" y="987"/>
                </a:lnTo>
                <a:lnTo>
                  <a:pt x="760" y="972"/>
                </a:lnTo>
                <a:lnTo>
                  <a:pt x="739" y="972"/>
                </a:lnTo>
                <a:lnTo>
                  <a:pt x="697" y="962"/>
                </a:lnTo>
                <a:lnTo>
                  <a:pt x="620" y="914"/>
                </a:lnTo>
                <a:lnTo>
                  <a:pt x="614" y="863"/>
                </a:lnTo>
                <a:lnTo>
                  <a:pt x="607" y="843"/>
                </a:lnTo>
                <a:lnTo>
                  <a:pt x="593" y="829"/>
                </a:lnTo>
                <a:lnTo>
                  <a:pt x="576" y="801"/>
                </a:lnTo>
                <a:lnTo>
                  <a:pt x="495" y="704"/>
                </a:lnTo>
                <a:lnTo>
                  <a:pt x="495" y="740"/>
                </a:lnTo>
                <a:lnTo>
                  <a:pt x="545" y="805"/>
                </a:lnTo>
                <a:lnTo>
                  <a:pt x="566" y="859"/>
                </a:lnTo>
                <a:lnTo>
                  <a:pt x="536" y="847"/>
                </a:lnTo>
                <a:lnTo>
                  <a:pt x="530" y="815"/>
                </a:lnTo>
                <a:lnTo>
                  <a:pt x="490" y="794"/>
                </a:lnTo>
                <a:lnTo>
                  <a:pt x="513" y="782"/>
                </a:lnTo>
                <a:lnTo>
                  <a:pt x="459" y="748"/>
                </a:lnTo>
                <a:lnTo>
                  <a:pt x="480" y="728"/>
                </a:lnTo>
                <a:lnTo>
                  <a:pt x="461" y="687"/>
                </a:lnTo>
                <a:lnTo>
                  <a:pt x="395" y="602"/>
                </a:lnTo>
                <a:lnTo>
                  <a:pt x="388" y="554"/>
                </a:lnTo>
                <a:lnTo>
                  <a:pt x="392" y="518"/>
                </a:lnTo>
                <a:lnTo>
                  <a:pt x="409" y="477"/>
                </a:lnTo>
                <a:lnTo>
                  <a:pt x="409" y="437"/>
                </a:lnTo>
                <a:lnTo>
                  <a:pt x="395" y="412"/>
                </a:lnTo>
                <a:lnTo>
                  <a:pt x="432" y="404"/>
                </a:lnTo>
                <a:lnTo>
                  <a:pt x="388" y="356"/>
                </a:lnTo>
                <a:lnTo>
                  <a:pt x="390" y="334"/>
                </a:lnTo>
                <a:lnTo>
                  <a:pt x="371" y="303"/>
                </a:lnTo>
                <a:lnTo>
                  <a:pt x="378" y="285"/>
                </a:lnTo>
                <a:lnTo>
                  <a:pt x="365" y="275"/>
                </a:lnTo>
                <a:lnTo>
                  <a:pt x="363" y="255"/>
                </a:lnTo>
                <a:lnTo>
                  <a:pt x="349" y="239"/>
                </a:lnTo>
                <a:lnTo>
                  <a:pt x="365" y="224"/>
                </a:lnTo>
                <a:lnTo>
                  <a:pt x="344" y="214"/>
                </a:lnTo>
                <a:lnTo>
                  <a:pt x="326" y="228"/>
                </a:lnTo>
                <a:lnTo>
                  <a:pt x="301" y="200"/>
                </a:lnTo>
                <a:lnTo>
                  <a:pt x="275" y="192"/>
                </a:lnTo>
                <a:lnTo>
                  <a:pt x="236" y="192"/>
                </a:lnTo>
                <a:lnTo>
                  <a:pt x="211" y="218"/>
                </a:lnTo>
                <a:lnTo>
                  <a:pt x="200" y="210"/>
                </a:lnTo>
                <a:lnTo>
                  <a:pt x="221" y="176"/>
                </a:lnTo>
                <a:lnTo>
                  <a:pt x="202" y="182"/>
                </a:lnTo>
                <a:lnTo>
                  <a:pt x="163" y="218"/>
                </a:lnTo>
                <a:lnTo>
                  <a:pt x="123" y="251"/>
                </a:lnTo>
                <a:lnTo>
                  <a:pt x="86" y="259"/>
                </a:lnTo>
                <a:lnTo>
                  <a:pt x="25" y="291"/>
                </a:lnTo>
                <a:lnTo>
                  <a:pt x="0" y="289"/>
                </a:lnTo>
              </a:path>
            </a:pathLst>
          </a:custGeom>
          <a:solidFill>
            <a:srgbClr val="6DB7EE"/>
          </a:solidFill>
          <a:ln w="12700" cap="rnd" cmpd="sng">
            <a:noFill/>
            <a:prstDash val="solid"/>
            <a:round/>
            <a:headEnd type="none" w="med" len="med"/>
            <a:tailEnd type="none" w="med" len="med"/>
          </a:ln>
          <a:effectLst/>
        </p:spPr>
        <p:txBody>
          <a:bodyPr/>
          <a:lstStyle/>
          <a:p>
            <a:pPr algn="ctr" eaLnBrk="1" hangingPunct="1">
              <a:defRPr/>
            </a:pPr>
            <a:endParaRPr lang="en-US" sz="1400">
              <a:solidFill>
                <a:schemeClr val="tx1"/>
              </a:solidFill>
              <a:effectLst>
                <a:outerShdw blurRad="38100" dist="38100" dir="2700000" algn="tl">
                  <a:srgbClr val="000000">
                    <a:alpha val="43137"/>
                  </a:srgbClr>
                </a:outerShdw>
              </a:effectLst>
              <a:latin typeface="Calibri" panose="020F0502020204030204" pitchFamily="34" charset="0"/>
              <a:ea typeface="+mn-ea"/>
            </a:endParaRPr>
          </a:p>
        </p:txBody>
      </p:sp>
      <p:sp>
        <p:nvSpPr>
          <p:cNvPr id="40" name="Freeform 34"/>
          <p:cNvSpPr>
            <a:spLocks/>
          </p:cNvSpPr>
          <p:nvPr/>
        </p:nvSpPr>
        <p:spPr bwMode="auto">
          <a:xfrm>
            <a:off x="1793875" y="2303463"/>
            <a:ext cx="396875" cy="242887"/>
          </a:xfrm>
          <a:custGeom>
            <a:avLst/>
            <a:gdLst/>
            <a:ahLst/>
            <a:cxnLst>
              <a:cxn ang="0">
                <a:pos x="10" y="0"/>
              </a:cxn>
              <a:cxn ang="0">
                <a:pos x="0" y="12"/>
              </a:cxn>
              <a:cxn ang="0">
                <a:pos x="0" y="26"/>
              </a:cxn>
              <a:cxn ang="0">
                <a:pos x="19" y="41"/>
              </a:cxn>
              <a:cxn ang="0">
                <a:pos x="30" y="36"/>
              </a:cxn>
              <a:cxn ang="0">
                <a:pos x="34" y="43"/>
              </a:cxn>
              <a:cxn ang="0">
                <a:pos x="46" y="45"/>
              </a:cxn>
              <a:cxn ang="0">
                <a:pos x="53" y="34"/>
              </a:cxn>
              <a:cxn ang="0">
                <a:pos x="80" y="36"/>
              </a:cxn>
              <a:cxn ang="0">
                <a:pos x="84" y="47"/>
              </a:cxn>
              <a:cxn ang="0">
                <a:pos x="93" y="51"/>
              </a:cxn>
              <a:cxn ang="0">
                <a:pos x="116" y="49"/>
              </a:cxn>
              <a:cxn ang="0">
                <a:pos x="124" y="55"/>
              </a:cxn>
              <a:cxn ang="0">
                <a:pos x="135" y="61"/>
              </a:cxn>
              <a:cxn ang="0">
                <a:pos x="145" y="73"/>
              </a:cxn>
              <a:cxn ang="0">
                <a:pos x="145" y="89"/>
              </a:cxn>
              <a:cxn ang="0">
                <a:pos x="137" y="93"/>
              </a:cxn>
              <a:cxn ang="0">
                <a:pos x="141" y="99"/>
              </a:cxn>
              <a:cxn ang="0">
                <a:pos x="129" y="109"/>
              </a:cxn>
              <a:cxn ang="0">
                <a:pos x="129" y="124"/>
              </a:cxn>
              <a:cxn ang="0">
                <a:pos x="146" y="126"/>
              </a:cxn>
              <a:cxn ang="0">
                <a:pos x="156" y="122"/>
              </a:cxn>
              <a:cxn ang="0">
                <a:pos x="160" y="116"/>
              </a:cxn>
              <a:cxn ang="0">
                <a:pos x="165" y="122"/>
              </a:cxn>
              <a:cxn ang="0">
                <a:pos x="175" y="118"/>
              </a:cxn>
              <a:cxn ang="0">
                <a:pos x="196" y="126"/>
              </a:cxn>
              <a:cxn ang="0">
                <a:pos x="209" y="140"/>
              </a:cxn>
              <a:cxn ang="0">
                <a:pos x="213" y="140"/>
              </a:cxn>
              <a:cxn ang="0">
                <a:pos x="215" y="148"/>
              </a:cxn>
              <a:cxn ang="0">
                <a:pos x="228" y="152"/>
              </a:cxn>
              <a:cxn ang="0">
                <a:pos x="243" y="152"/>
              </a:cxn>
              <a:cxn ang="0">
                <a:pos x="234" y="144"/>
              </a:cxn>
              <a:cxn ang="0">
                <a:pos x="238" y="136"/>
              </a:cxn>
              <a:cxn ang="0">
                <a:pos x="249" y="144"/>
              </a:cxn>
              <a:cxn ang="0">
                <a:pos x="262" y="146"/>
              </a:cxn>
              <a:cxn ang="0">
                <a:pos x="264" y="134"/>
              </a:cxn>
              <a:cxn ang="0">
                <a:pos x="251" y="124"/>
              </a:cxn>
              <a:cxn ang="0">
                <a:pos x="241" y="124"/>
              </a:cxn>
              <a:cxn ang="0">
                <a:pos x="228" y="113"/>
              </a:cxn>
              <a:cxn ang="0">
                <a:pos x="241" y="113"/>
              </a:cxn>
              <a:cxn ang="0">
                <a:pos x="251" y="120"/>
              </a:cxn>
              <a:cxn ang="0">
                <a:pos x="270" y="120"/>
              </a:cxn>
              <a:cxn ang="0">
                <a:pos x="266" y="107"/>
              </a:cxn>
              <a:cxn ang="0">
                <a:pos x="249" y="95"/>
              </a:cxn>
              <a:cxn ang="0">
                <a:pos x="238" y="93"/>
              </a:cxn>
              <a:cxn ang="0">
                <a:pos x="221" y="79"/>
              </a:cxn>
              <a:cxn ang="0">
                <a:pos x="200" y="75"/>
              </a:cxn>
              <a:cxn ang="0">
                <a:pos x="183" y="69"/>
              </a:cxn>
              <a:cxn ang="0">
                <a:pos x="169" y="51"/>
              </a:cxn>
              <a:cxn ang="0">
                <a:pos x="160" y="28"/>
              </a:cxn>
              <a:cxn ang="0">
                <a:pos x="146" y="28"/>
              </a:cxn>
              <a:cxn ang="0">
                <a:pos x="143" y="22"/>
              </a:cxn>
              <a:cxn ang="0">
                <a:pos x="135" y="24"/>
              </a:cxn>
              <a:cxn ang="0">
                <a:pos x="122" y="14"/>
              </a:cxn>
              <a:cxn ang="0">
                <a:pos x="99" y="10"/>
              </a:cxn>
              <a:cxn ang="0">
                <a:pos x="89" y="16"/>
              </a:cxn>
              <a:cxn ang="0">
                <a:pos x="68" y="10"/>
              </a:cxn>
              <a:cxn ang="0">
                <a:pos x="55" y="10"/>
              </a:cxn>
              <a:cxn ang="0">
                <a:pos x="49" y="2"/>
              </a:cxn>
              <a:cxn ang="0">
                <a:pos x="44" y="0"/>
              </a:cxn>
              <a:cxn ang="0">
                <a:pos x="34" y="2"/>
              </a:cxn>
              <a:cxn ang="0">
                <a:pos x="10" y="0"/>
              </a:cxn>
            </a:cxnLst>
            <a:rect l="0" t="0" r="r" b="b"/>
            <a:pathLst>
              <a:path w="271" h="153">
                <a:moveTo>
                  <a:pt x="10" y="0"/>
                </a:moveTo>
                <a:lnTo>
                  <a:pt x="0" y="12"/>
                </a:lnTo>
                <a:lnTo>
                  <a:pt x="0" y="26"/>
                </a:lnTo>
                <a:lnTo>
                  <a:pt x="19" y="41"/>
                </a:lnTo>
                <a:lnTo>
                  <a:pt x="30" y="36"/>
                </a:lnTo>
                <a:lnTo>
                  <a:pt x="34" y="43"/>
                </a:lnTo>
                <a:lnTo>
                  <a:pt x="46" y="45"/>
                </a:lnTo>
                <a:lnTo>
                  <a:pt x="53" y="34"/>
                </a:lnTo>
                <a:lnTo>
                  <a:pt x="80" y="36"/>
                </a:lnTo>
                <a:lnTo>
                  <a:pt x="84" y="47"/>
                </a:lnTo>
                <a:lnTo>
                  <a:pt x="93" y="51"/>
                </a:lnTo>
                <a:lnTo>
                  <a:pt x="116" y="49"/>
                </a:lnTo>
                <a:lnTo>
                  <a:pt x="124" y="55"/>
                </a:lnTo>
                <a:lnTo>
                  <a:pt x="135" y="61"/>
                </a:lnTo>
                <a:lnTo>
                  <a:pt x="145" y="73"/>
                </a:lnTo>
                <a:lnTo>
                  <a:pt x="145" y="89"/>
                </a:lnTo>
                <a:lnTo>
                  <a:pt x="137" y="93"/>
                </a:lnTo>
                <a:lnTo>
                  <a:pt x="141" y="99"/>
                </a:lnTo>
                <a:lnTo>
                  <a:pt x="129" y="109"/>
                </a:lnTo>
                <a:lnTo>
                  <a:pt x="129" y="124"/>
                </a:lnTo>
                <a:lnTo>
                  <a:pt x="146" y="126"/>
                </a:lnTo>
                <a:lnTo>
                  <a:pt x="156" y="122"/>
                </a:lnTo>
                <a:lnTo>
                  <a:pt x="160" y="116"/>
                </a:lnTo>
                <a:lnTo>
                  <a:pt x="165" y="122"/>
                </a:lnTo>
                <a:lnTo>
                  <a:pt x="175" y="118"/>
                </a:lnTo>
                <a:lnTo>
                  <a:pt x="196" y="126"/>
                </a:lnTo>
                <a:lnTo>
                  <a:pt x="209" y="140"/>
                </a:lnTo>
                <a:lnTo>
                  <a:pt x="213" y="140"/>
                </a:lnTo>
                <a:lnTo>
                  <a:pt x="215" y="148"/>
                </a:lnTo>
                <a:lnTo>
                  <a:pt x="228" y="152"/>
                </a:lnTo>
                <a:lnTo>
                  <a:pt x="243" y="152"/>
                </a:lnTo>
                <a:lnTo>
                  <a:pt x="234" y="144"/>
                </a:lnTo>
                <a:lnTo>
                  <a:pt x="238" y="136"/>
                </a:lnTo>
                <a:lnTo>
                  <a:pt x="249" y="144"/>
                </a:lnTo>
                <a:lnTo>
                  <a:pt x="262" y="146"/>
                </a:lnTo>
                <a:lnTo>
                  <a:pt x="264" y="134"/>
                </a:lnTo>
                <a:lnTo>
                  <a:pt x="251" y="124"/>
                </a:lnTo>
                <a:lnTo>
                  <a:pt x="241" y="124"/>
                </a:lnTo>
                <a:lnTo>
                  <a:pt x="228" y="113"/>
                </a:lnTo>
                <a:lnTo>
                  <a:pt x="241" y="113"/>
                </a:lnTo>
                <a:lnTo>
                  <a:pt x="251" y="120"/>
                </a:lnTo>
                <a:lnTo>
                  <a:pt x="270" y="120"/>
                </a:lnTo>
                <a:lnTo>
                  <a:pt x="266" y="107"/>
                </a:lnTo>
                <a:lnTo>
                  <a:pt x="249" y="95"/>
                </a:lnTo>
                <a:lnTo>
                  <a:pt x="238" y="93"/>
                </a:lnTo>
                <a:lnTo>
                  <a:pt x="221" y="79"/>
                </a:lnTo>
                <a:lnTo>
                  <a:pt x="200" y="75"/>
                </a:lnTo>
                <a:lnTo>
                  <a:pt x="183" y="69"/>
                </a:lnTo>
                <a:lnTo>
                  <a:pt x="169" y="51"/>
                </a:lnTo>
                <a:lnTo>
                  <a:pt x="160" y="28"/>
                </a:lnTo>
                <a:lnTo>
                  <a:pt x="146" y="28"/>
                </a:lnTo>
                <a:lnTo>
                  <a:pt x="143" y="22"/>
                </a:lnTo>
                <a:lnTo>
                  <a:pt x="135" y="24"/>
                </a:lnTo>
                <a:lnTo>
                  <a:pt x="122" y="14"/>
                </a:lnTo>
                <a:lnTo>
                  <a:pt x="99" y="10"/>
                </a:lnTo>
                <a:lnTo>
                  <a:pt x="89" y="16"/>
                </a:lnTo>
                <a:lnTo>
                  <a:pt x="68" y="10"/>
                </a:lnTo>
                <a:lnTo>
                  <a:pt x="55" y="10"/>
                </a:lnTo>
                <a:lnTo>
                  <a:pt x="49" y="2"/>
                </a:lnTo>
                <a:lnTo>
                  <a:pt x="44" y="0"/>
                </a:lnTo>
                <a:lnTo>
                  <a:pt x="34" y="2"/>
                </a:lnTo>
                <a:lnTo>
                  <a:pt x="10" y="0"/>
                </a:lnTo>
              </a:path>
            </a:pathLst>
          </a:custGeom>
          <a:gradFill rotWithShape="0">
            <a:gsLst>
              <a:gs pos="0">
                <a:srgbClr val="009999"/>
              </a:gs>
              <a:gs pos="50000">
                <a:srgbClr val="009999">
                  <a:gamma/>
                  <a:tint val="60000"/>
                  <a:invGamma/>
                </a:srgbClr>
              </a:gs>
              <a:gs pos="100000">
                <a:srgbClr val="009999"/>
              </a:gs>
            </a:gsLst>
            <a:lin ang="5400000" scaled="1"/>
          </a:gradFill>
          <a:ln w="12700" cap="rnd" cmpd="sng">
            <a:noFill/>
            <a:prstDash val="solid"/>
            <a:round/>
            <a:headEnd type="none" w="med" len="med"/>
            <a:tailEnd type="none" w="med" len="med"/>
          </a:ln>
          <a:effectLst/>
        </p:spPr>
        <p:txBody>
          <a:bodyPr/>
          <a:lstStyle/>
          <a:p>
            <a:pPr algn="ctr" eaLnBrk="1" hangingPunct="1">
              <a:defRPr/>
            </a:pPr>
            <a:endParaRPr lang="en-US" sz="1400">
              <a:solidFill>
                <a:schemeClr val="tx1"/>
              </a:solidFill>
              <a:effectLst>
                <a:outerShdw blurRad="38100" dist="38100" dir="2700000" algn="tl">
                  <a:srgbClr val="000000">
                    <a:alpha val="43137"/>
                  </a:srgbClr>
                </a:outerShdw>
              </a:effectLst>
              <a:latin typeface="Calibri" panose="020F0502020204030204" pitchFamily="34" charset="0"/>
              <a:ea typeface="+mn-ea"/>
            </a:endParaRPr>
          </a:p>
        </p:txBody>
      </p:sp>
      <p:sp>
        <p:nvSpPr>
          <p:cNvPr id="41" name="Freeform 35"/>
          <p:cNvSpPr>
            <a:spLocks/>
          </p:cNvSpPr>
          <p:nvPr/>
        </p:nvSpPr>
        <p:spPr bwMode="auto">
          <a:xfrm>
            <a:off x="2019300" y="3648075"/>
            <a:ext cx="280988" cy="111125"/>
          </a:xfrm>
          <a:custGeom>
            <a:avLst/>
            <a:gdLst/>
            <a:ahLst/>
            <a:cxnLst>
              <a:cxn ang="0">
                <a:pos x="0" y="35"/>
              </a:cxn>
              <a:cxn ang="0">
                <a:pos x="17" y="14"/>
              </a:cxn>
              <a:cxn ang="0">
                <a:pos x="25" y="14"/>
              </a:cxn>
              <a:cxn ang="0">
                <a:pos x="38" y="4"/>
              </a:cxn>
              <a:cxn ang="0">
                <a:pos x="53" y="4"/>
              </a:cxn>
              <a:cxn ang="0">
                <a:pos x="57" y="2"/>
              </a:cxn>
              <a:cxn ang="0">
                <a:pos x="62" y="0"/>
              </a:cxn>
              <a:cxn ang="0">
                <a:pos x="81" y="12"/>
              </a:cxn>
              <a:cxn ang="0">
                <a:pos x="87" y="20"/>
              </a:cxn>
              <a:cxn ang="0">
                <a:pos x="91" y="16"/>
              </a:cxn>
              <a:cxn ang="0">
                <a:pos x="106" y="24"/>
              </a:cxn>
              <a:cxn ang="0">
                <a:pos x="115" y="24"/>
              </a:cxn>
              <a:cxn ang="0">
                <a:pos x="123" y="30"/>
              </a:cxn>
              <a:cxn ang="0">
                <a:pos x="136" y="35"/>
              </a:cxn>
              <a:cxn ang="0">
                <a:pos x="136" y="45"/>
              </a:cxn>
              <a:cxn ang="0">
                <a:pos x="161" y="45"/>
              </a:cxn>
              <a:cxn ang="0">
                <a:pos x="166" y="55"/>
              </a:cxn>
              <a:cxn ang="0">
                <a:pos x="182" y="55"/>
              </a:cxn>
              <a:cxn ang="0">
                <a:pos x="191" y="67"/>
              </a:cxn>
              <a:cxn ang="0">
                <a:pos x="185" y="69"/>
              </a:cxn>
              <a:cxn ang="0">
                <a:pos x="182" y="65"/>
              </a:cxn>
              <a:cxn ang="0">
                <a:pos x="180" y="63"/>
              </a:cxn>
              <a:cxn ang="0">
                <a:pos x="166" y="65"/>
              </a:cxn>
              <a:cxn ang="0">
                <a:pos x="163" y="67"/>
              </a:cxn>
              <a:cxn ang="0">
                <a:pos x="151" y="69"/>
              </a:cxn>
              <a:cxn ang="0">
                <a:pos x="134" y="69"/>
              </a:cxn>
              <a:cxn ang="0">
                <a:pos x="123" y="69"/>
              </a:cxn>
              <a:cxn ang="0">
                <a:pos x="123" y="63"/>
              </a:cxn>
              <a:cxn ang="0">
                <a:pos x="106" y="47"/>
              </a:cxn>
              <a:cxn ang="0">
                <a:pos x="106" y="37"/>
              </a:cxn>
              <a:cxn ang="0">
                <a:pos x="87" y="37"/>
              </a:cxn>
              <a:cxn ang="0">
                <a:pos x="79" y="30"/>
              </a:cxn>
              <a:cxn ang="0">
                <a:pos x="74" y="37"/>
              </a:cxn>
              <a:cxn ang="0">
                <a:pos x="68" y="28"/>
              </a:cxn>
              <a:cxn ang="0">
                <a:pos x="62" y="28"/>
              </a:cxn>
              <a:cxn ang="0">
                <a:pos x="62" y="18"/>
              </a:cxn>
              <a:cxn ang="0">
                <a:pos x="57" y="14"/>
              </a:cxn>
              <a:cxn ang="0">
                <a:pos x="40" y="16"/>
              </a:cxn>
              <a:cxn ang="0">
                <a:pos x="28" y="28"/>
              </a:cxn>
              <a:cxn ang="0">
                <a:pos x="15" y="30"/>
              </a:cxn>
              <a:cxn ang="0">
                <a:pos x="0" y="35"/>
              </a:cxn>
            </a:cxnLst>
            <a:rect l="0" t="0" r="r" b="b"/>
            <a:pathLst>
              <a:path w="192" h="70">
                <a:moveTo>
                  <a:pt x="0" y="35"/>
                </a:moveTo>
                <a:lnTo>
                  <a:pt x="17" y="14"/>
                </a:lnTo>
                <a:lnTo>
                  <a:pt x="25" y="14"/>
                </a:lnTo>
                <a:lnTo>
                  <a:pt x="38" y="4"/>
                </a:lnTo>
                <a:lnTo>
                  <a:pt x="53" y="4"/>
                </a:lnTo>
                <a:lnTo>
                  <a:pt x="57" y="2"/>
                </a:lnTo>
                <a:lnTo>
                  <a:pt x="62" y="0"/>
                </a:lnTo>
                <a:lnTo>
                  <a:pt x="81" y="12"/>
                </a:lnTo>
                <a:lnTo>
                  <a:pt x="87" y="20"/>
                </a:lnTo>
                <a:lnTo>
                  <a:pt x="91" y="16"/>
                </a:lnTo>
                <a:lnTo>
                  <a:pt x="106" y="24"/>
                </a:lnTo>
                <a:lnTo>
                  <a:pt x="115" y="24"/>
                </a:lnTo>
                <a:lnTo>
                  <a:pt x="123" y="30"/>
                </a:lnTo>
                <a:lnTo>
                  <a:pt x="136" y="35"/>
                </a:lnTo>
                <a:lnTo>
                  <a:pt x="136" y="45"/>
                </a:lnTo>
                <a:lnTo>
                  <a:pt x="161" y="45"/>
                </a:lnTo>
                <a:lnTo>
                  <a:pt x="166" y="55"/>
                </a:lnTo>
                <a:lnTo>
                  <a:pt x="182" y="55"/>
                </a:lnTo>
                <a:lnTo>
                  <a:pt x="191" y="67"/>
                </a:lnTo>
                <a:lnTo>
                  <a:pt x="185" y="69"/>
                </a:lnTo>
                <a:lnTo>
                  <a:pt x="182" y="65"/>
                </a:lnTo>
                <a:lnTo>
                  <a:pt x="180" y="63"/>
                </a:lnTo>
                <a:lnTo>
                  <a:pt x="166" y="65"/>
                </a:lnTo>
                <a:lnTo>
                  <a:pt x="163" y="67"/>
                </a:lnTo>
                <a:lnTo>
                  <a:pt x="151" y="69"/>
                </a:lnTo>
                <a:lnTo>
                  <a:pt x="134" y="69"/>
                </a:lnTo>
                <a:lnTo>
                  <a:pt x="123" y="69"/>
                </a:lnTo>
                <a:lnTo>
                  <a:pt x="123" y="63"/>
                </a:lnTo>
                <a:lnTo>
                  <a:pt x="106" y="47"/>
                </a:lnTo>
                <a:lnTo>
                  <a:pt x="106" y="37"/>
                </a:lnTo>
                <a:lnTo>
                  <a:pt x="87" y="37"/>
                </a:lnTo>
                <a:lnTo>
                  <a:pt x="79" y="30"/>
                </a:lnTo>
                <a:lnTo>
                  <a:pt x="74" y="37"/>
                </a:lnTo>
                <a:lnTo>
                  <a:pt x="68" y="28"/>
                </a:lnTo>
                <a:lnTo>
                  <a:pt x="62" y="28"/>
                </a:lnTo>
                <a:lnTo>
                  <a:pt x="62" y="18"/>
                </a:lnTo>
                <a:lnTo>
                  <a:pt x="57" y="14"/>
                </a:lnTo>
                <a:lnTo>
                  <a:pt x="40" y="16"/>
                </a:lnTo>
                <a:lnTo>
                  <a:pt x="28" y="28"/>
                </a:lnTo>
                <a:lnTo>
                  <a:pt x="15" y="30"/>
                </a:lnTo>
                <a:lnTo>
                  <a:pt x="0" y="35"/>
                </a:lnTo>
              </a:path>
            </a:pathLst>
          </a:custGeom>
          <a:gradFill rotWithShape="0">
            <a:gsLst>
              <a:gs pos="0">
                <a:srgbClr val="009999"/>
              </a:gs>
              <a:gs pos="50000">
                <a:srgbClr val="009999">
                  <a:gamma/>
                  <a:tint val="60000"/>
                  <a:invGamma/>
                </a:srgbClr>
              </a:gs>
              <a:gs pos="100000">
                <a:srgbClr val="009999"/>
              </a:gs>
            </a:gsLst>
            <a:lin ang="5400000" scaled="1"/>
          </a:gradFill>
          <a:ln w="12700" cap="rnd" cmpd="sng">
            <a:noFill/>
            <a:prstDash val="solid"/>
            <a:round/>
            <a:headEnd type="none" w="med" len="med"/>
            <a:tailEnd type="none" w="med" len="med"/>
          </a:ln>
          <a:effectLst/>
        </p:spPr>
        <p:txBody>
          <a:bodyPr/>
          <a:lstStyle/>
          <a:p>
            <a:pPr algn="ctr" eaLnBrk="1" hangingPunct="1">
              <a:defRPr/>
            </a:pPr>
            <a:endParaRPr lang="en-US" sz="1400">
              <a:solidFill>
                <a:schemeClr val="tx1"/>
              </a:solidFill>
              <a:effectLst>
                <a:outerShdw blurRad="38100" dist="38100" dir="2700000" algn="tl">
                  <a:srgbClr val="000000">
                    <a:alpha val="43137"/>
                  </a:srgbClr>
                </a:outerShdw>
              </a:effectLst>
              <a:latin typeface="Calibri" panose="020F0502020204030204" pitchFamily="34" charset="0"/>
              <a:ea typeface="+mn-ea"/>
            </a:endParaRPr>
          </a:p>
        </p:txBody>
      </p:sp>
      <p:sp>
        <p:nvSpPr>
          <p:cNvPr id="42" name="Freeform 36"/>
          <p:cNvSpPr>
            <a:spLocks/>
          </p:cNvSpPr>
          <p:nvPr/>
        </p:nvSpPr>
        <p:spPr bwMode="auto">
          <a:xfrm>
            <a:off x="2266950" y="3727450"/>
            <a:ext cx="187325" cy="96838"/>
          </a:xfrm>
          <a:custGeom>
            <a:avLst/>
            <a:gdLst/>
            <a:ahLst/>
            <a:cxnLst>
              <a:cxn ang="0">
                <a:pos x="0" y="46"/>
              </a:cxn>
              <a:cxn ang="0">
                <a:pos x="12" y="48"/>
              </a:cxn>
              <a:cxn ang="0">
                <a:pos x="40" y="46"/>
              </a:cxn>
              <a:cxn ang="0">
                <a:pos x="52" y="58"/>
              </a:cxn>
              <a:cxn ang="0">
                <a:pos x="67" y="60"/>
              </a:cxn>
              <a:cxn ang="0">
                <a:pos x="75" y="46"/>
              </a:cxn>
              <a:cxn ang="0">
                <a:pos x="71" y="41"/>
              </a:cxn>
              <a:cxn ang="0">
                <a:pos x="79" y="35"/>
              </a:cxn>
              <a:cxn ang="0">
                <a:pos x="95" y="46"/>
              </a:cxn>
              <a:cxn ang="0">
                <a:pos x="107" y="46"/>
              </a:cxn>
              <a:cxn ang="0">
                <a:pos x="107" y="39"/>
              </a:cxn>
              <a:cxn ang="0">
                <a:pos x="115" y="39"/>
              </a:cxn>
              <a:cxn ang="0">
                <a:pos x="127" y="29"/>
              </a:cxn>
              <a:cxn ang="0">
                <a:pos x="119" y="27"/>
              </a:cxn>
              <a:cxn ang="0">
                <a:pos x="119" y="17"/>
              </a:cxn>
              <a:cxn ang="0">
                <a:pos x="119" y="8"/>
              </a:cxn>
              <a:cxn ang="0">
                <a:pos x="101" y="6"/>
              </a:cxn>
              <a:cxn ang="0">
                <a:pos x="87" y="8"/>
              </a:cxn>
              <a:cxn ang="0">
                <a:pos x="75" y="8"/>
              </a:cxn>
              <a:cxn ang="0">
                <a:pos x="58" y="6"/>
              </a:cxn>
              <a:cxn ang="0">
                <a:pos x="44" y="0"/>
              </a:cxn>
              <a:cxn ang="0">
                <a:pos x="40" y="6"/>
              </a:cxn>
              <a:cxn ang="0">
                <a:pos x="38" y="19"/>
              </a:cxn>
              <a:cxn ang="0">
                <a:pos x="24" y="19"/>
              </a:cxn>
              <a:cxn ang="0">
                <a:pos x="20" y="29"/>
              </a:cxn>
              <a:cxn ang="0">
                <a:pos x="12" y="33"/>
              </a:cxn>
              <a:cxn ang="0">
                <a:pos x="0" y="46"/>
              </a:cxn>
            </a:cxnLst>
            <a:rect l="0" t="0" r="r" b="b"/>
            <a:pathLst>
              <a:path w="128" h="61">
                <a:moveTo>
                  <a:pt x="0" y="46"/>
                </a:moveTo>
                <a:lnTo>
                  <a:pt x="12" y="48"/>
                </a:lnTo>
                <a:lnTo>
                  <a:pt x="40" y="46"/>
                </a:lnTo>
                <a:lnTo>
                  <a:pt x="52" y="58"/>
                </a:lnTo>
                <a:lnTo>
                  <a:pt x="67" y="60"/>
                </a:lnTo>
                <a:lnTo>
                  <a:pt x="75" y="46"/>
                </a:lnTo>
                <a:lnTo>
                  <a:pt x="71" y="41"/>
                </a:lnTo>
                <a:lnTo>
                  <a:pt x="79" y="35"/>
                </a:lnTo>
                <a:lnTo>
                  <a:pt x="95" y="46"/>
                </a:lnTo>
                <a:lnTo>
                  <a:pt x="107" y="46"/>
                </a:lnTo>
                <a:lnTo>
                  <a:pt x="107" y="39"/>
                </a:lnTo>
                <a:lnTo>
                  <a:pt x="115" y="39"/>
                </a:lnTo>
                <a:lnTo>
                  <a:pt x="127" y="29"/>
                </a:lnTo>
                <a:lnTo>
                  <a:pt x="119" y="27"/>
                </a:lnTo>
                <a:lnTo>
                  <a:pt x="119" y="17"/>
                </a:lnTo>
                <a:lnTo>
                  <a:pt x="119" y="8"/>
                </a:lnTo>
                <a:lnTo>
                  <a:pt x="101" y="6"/>
                </a:lnTo>
                <a:lnTo>
                  <a:pt x="87" y="8"/>
                </a:lnTo>
                <a:lnTo>
                  <a:pt x="75" y="8"/>
                </a:lnTo>
                <a:lnTo>
                  <a:pt x="58" y="6"/>
                </a:lnTo>
                <a:lnTo>
                  <a:pt x="44" y="0"/>
                </a:lnTo>
                <a:lnTo>
                  <a:pt x="40" y="6"/>
                </a:lnTo>
                <a:lnTo>
                  <a:pt x="38" y="19"/>
                </a:lnTo>
                <a:lnTo>
                  <a:pt x="24" y="19"/>
                </a:lnTo>
                <a:lnTo>
                  <a:pt x="20" y="29"/>
                </a:lnTo>
                <a:lnTo>
                  <a:pt x="12" y="33"/>
                </a:lnTo>
                <a:lnTo>
                  <a:pt x="0" y="46"/>
                </a:lnTo>
              </a:path>
            </a:pathLst>
          </a:custGeom>
          <a:gradFill rotWithShape="0">
            <a:gsLst>
              <a:gs pos="0">
                <a:srgbClr val="009999"/>
              </a:gs>
              <a:gs pos="50000">
                <a:srgbClr val="009999">
                  <a:gamma/>
                  <a:tint val="60000"/>
                  <a:invGamma/>
                </a:srgbClr>
              </a:gs>
              <a:gs pos="100000">
                <a:srgbClr val="009999"/>
              </a:gs>
            </a:gsLst>
            <a:lin ang="5400000" scaled="1"/>
          </a:gradFill>
          <a:ln w="12700" cap="rnd" cmpd="sng">
            <a:noFill/>
            <a:prstDash val="solid"/>
            <a:round/>
            <a:headEnd type="none" w="med" len="med"/>
            <a:tailEnd type="none" w="med" len="med"/>
          </a:ln>
          <a:effectLst/>
        </p:spPr>
        <p:txBody>
          <a:bodyPr/>
          <a:lstStyle/>
          <a:p>
            <a:pPr algn="ctr" eaLnBrk="1" hangingPunct="1">
              <a:defRPr/>
            </a:pPr>
            <a:endParaRPr lang="en-US" sz="1400">
              <a:solidFill>
                <a:schemeClr val="tx1"/>
              </a:solidFill>
              <a:effectLst>
                <a:outerShdw blurRad="38100" dist="38100" dir="2700000" algn="tl">
                  <a:srgbClr val="000000">
                    <a:alpha val="43137"/>
                  </a:srgbClr>
                </a:outerShdw>
              </a:effectLst>
              <a:latin typeface="Calibri" panose="020F0502020204030204" pitchFamily="34" charset="0"/>
              <a:ea typeface="+mn-ea"/>
            </a:endParaRPr>
          </a:p>
        </p:txBody>
      </p:sp>
      <p:sp>
        <p:nvSpPr>
          <p:cNvPr id="43" name="Freeform 37"/>
          <p:cNvSpPr>
            <a:spLocks/>
          </p:cNvSpPr>
          <p:nvPr/>
        </p:nvSpPr>
        <p:spPr bwMode="auto">
          <a:xfrm>
            <a:off x="2152650" y="3995737"/>
            <a:ext cx="1160463" cy="1954213"/>
          </a:xfrm>
          <a:custGeom>
            <a:avLst/>
            <a:gdLst/>
            <a:ahLst/>
            <a:cxnLst>
              <a:cxn ang="0">
                <a:pos x="90" y="20"/>
              </a:cxn>
              <a:cxn ang="0">
                <a:pos x="150" y="2"/>
              </a:cxn>
              <a:cxn ang="0">
                <a:pos x="125" y="42"/>
              </a:cxn>
              <a:cxn ang="0">
                <a:pos x="150" y="40"/>
              </a:cxn>
              <a:cxn ang="0">
                <a:pos x="175" y="38"/>
              </a:cxn>
              <a:cxn ang="0">
                <a:pos x="210" y="53"/>
              </a:cxn>
              <a:cxn ang="0">
                <a:pos x="318" y="75"/>
              </a:cxn>
              <a:cxn ang="0">
                <a:pos x="368" y="97"/>
              </a:cxn>
              <a:cxn ang="0">
                <a:pos x="431" y="109"/>
              </a:cxn>
              <a:cxn ang="0">
                <a:pos x="523" y="170"/>
              </a:cxn>
              <a:cxn ang="0">
                <a:pos x="574" y="245"/>
              </a:cxn>
              <a:cxn ang="0">
                <a:pos x="770" y="308"/>
              </a:cxn>
              <a:cxn ang="0">
                <a:pos x="772" y="411"/>
              </a:cxn>
              <a:cxn ang="0">
                <a:pos x="722" y="465"/>
              </a:cxn>
              <a:cxn ang="0">
                <a:pos x="714" y="544"/>
              </a:cxn>
              <a:cxn ang="0">
                <a:pos x="685" y="579"/>
              </a:cxn>
              <a:cxn ang="0">
                <a:pos x="639" y="637"/>
              </a:cxn>
              <a:cxn ang="0">
                <a:pos x="572" y="657"/>
              </a:cxn>
              <a:cxn ang="0">
                <a:pos x="537" y="718"/>
              </a:cxn>
              <a:cxn ang="0">
                <a:pos x="529" y="769"/>
              </a:cxn>
              <a:cxn ang="0">
                <a:pos x="475" y="815"/>
              </a:cxn>
              <a:cxn ang="0">
                <a:pos x="443" y="852"/>
              </a:cxn>
              <a:cxn ang="0">
                <a:pos x="421" y="870"/>
              </a:cxn>
              <a:cxn ang="0">
                <a:pos x="410" y="918"/>
              </a:cxn>
              <a:cxn ang="0">
                <a:pos x="356" y="939"/>
              </a:cxn>
              <a:cxn ang="0">
                <a:pos x="314" y="959"/>
              </a:cxn>
              <a:cxn ang="0">
                <a:pos x="312" y="1005"/>
              </a:cxn>
              <a:cxn ang="0">
                <a:pos x="271" y="1042"/>
              </a:cxn>
              <a:cxn ang="0">
                <a:pos x="296" y="1074"/>
              </a:cxn>
              <a:cxn ang="0">
                <a:pos x="256" y="1105"/>
              </a:cxn>
              <a:cxn ang="0">
                <a:pos x="235" y="1157"/>
              </a:cxn>
              <a:cxn ang="0">
                <a:pos x="289" y="1230"/>
              </a:cxn>
              <a:cxn ang="0">
                <a:pos x="225" y="1194"/>
              </a:cxn>
              <a:cxn ang="0">
                <a:pos x="185" y="1129"/>
              </a:cxn>
              <a:cxn ang="0">
                <a:pos x="181" y="959"/>
              </a:cxn>
              <a:cxn ang="0">
                <a:pos x="175" y="886"/>
              </a:cxn>
              <a:cxn ang="0">
                <a:pos x="179" y="807"/>
              </a:cxn>
              <a:cxn ang="0">
                <a:pos x="187" y="744"/>
              </a:cxn>
              <a:cxn ang="0">
                <a:pos x="183" y="643"/>
              </a:cxn>
              <a:cxn ang="0">
                <a:pos x="189" y="560"/>
              </a:cxn>
              <a:cxn ang="0">
                <a:pos x="142" y="504"/>
              </a:cxn>
              <a:cxn ang="0">
                <a:pos x="71" y="459"/>
              </a:cxn>
              <a:cxn ang="0">
                <a:pos x="46" y="390"/>
              </a:cxn>
              <a:cxn ang="0">
                <a:pos x="13" y="352"/>
              </a:cxn>
              <a:cxn ang="0">
                <a:pos x="15" y="287"/>
              </a:cxn>
              <a:cxn ang="0">
                <a:pos x="8" y="225"/>
              </a:cxn>
              <a:cxn ang="0">
                <a:pos x="58" y="101"/>
              </a:cxn>
            </a:cxnLst>
            <a:rect l="0" t="0" r="r" b="b"/>
            <a:pathLst>
              <a:path w="792" h="1231">
                <a:moveTo>
                  <a:pt x="62" y="55"/>
                </a:moveTo>
                <a:lnTo>
                  <a:pt x="71" y="40"/>
                </a:lnTo>
                <a:lnTo>
                  <a:pt x="90" y="20"/>
                </a:lnTo>
                <a:lnTo>
                  <a:pt x="119" y="8"/>
                </a:lnTo>
                <a:lnTo>
                  <a:pt x="135" y="0"/>
                </a:lnTo>
                <a:lnTo>
                  <a:pt x="150" y="2"/>
                </a:lnTo>
                <a:lnTo>
                  <a:pt x="146" y="12"/>
                </a:lnTo>
                <a:lnTo>
                  <a:pt x="129" y="22"/>
                </a:lnTo>
                <a:lnTo>
                  <a:pt x="125" y="42"/>
                </a:lnTo>
                <a:lnTo>
                  <a:pt x="129" y="59"/>
                </a:lnTo>
                <a:lnTo>
                  <a:pt x="144" y="59"/>
                </a:lnTo>
                <a:lnTo>
                  <a:pt x="150" y="40"/>
                </a:lnTo>
                <a:lnTo>
                  <a:pt x="154" y="22"/>
                </a:lnTo>
                <a:lnTo>
                  <a:pt x="164" y="28"/>
                </a:lnTo>
                <a:lnTo>
                  <a:pt x="175" y="38"/>
                </a:lnTo>
                <a:lnTo>
                  <a:pt x="194" y="34"/>
                </a:lnTo>
                <a:lnTo>
                  <a:pt x="206" y="42"/>
                </a:lnTo>
                <a:lnTo>
                  <a:pt x="210" y="53"/>
                </a:lnTo>
                <a:lnTo>
                  <a:pt x="239" y="49"/>
                </a:lnTo>
                <a:lnTo>
                  <a:pt x="296" y="42"/>
                </a:lnTo>
                <a:lnTo>
                  <a:pt x="318" y="75"/>
                </a:lnTo>
                <a:lnTo>
                  <a:pt x="354" y="91"/>
                </a:lnTo>
                <a:lnTo>
                  <a:pt x="352" y="105"/>
                </a:lnTo>
                <a:lnTo>
                  <a:pt x="368" y="97"/>
                </a:lnTo>
                <a:lnTo>
                  <a:pt x="385" y="97"/>
                </a:lnTo>
                <a:lnTo>
                  <a:pt x="406" y="111"/>
                </a:lnTo>
                <a:lnTo>
                  <a:pt x="431" y="109"/>
                </a:lnTo>
                <a:lnTo>
                  <a:pt x="452" y="111"/>
                </a:lnTo>
                <a:lnTo>
                  <a:pt x="487" y="138"/>
                </a:lnTo>
                <a:lnTo>
                  <a:pt x="523" y="170"/>
                </a:lnTo>
                <a:lnTo>
                  <a:pt x="539" y="206"/>
                </a:lnTo>
                <a:lnTo>
                  <a:pt x="529" y="235"/>
                </a:lnTo>
                <a:lnTo>
                  <a:pt x="574" y="245"/>
                </a:lnTo>
                <a:lnTo>
                  <a:pt x="647" y="259"/>
                </a:lnTo>
                <a:lnTo>
                  <a:pt x="722" y="275"/>
                </a:lnTo>
                <a:lnTo>
                  <a:pt x="770" y="308"/>
                </a:lnTo>
                <a:lnTo>
                  <a:pt x="791" y="338"/>
                </a:lnTo>
                <a:lnTo>
                  <a:pt x="791" y="376"/>
                </a:lnTo>
                <a:lnTo>
                  <a:pt x="772" y="411"/>
                </a:lnTo>
                <a:lnTo>
                  <a:pt x="751" y="429"/>
                </a:lnTo>
                <a:lnTo>
                  <a:pt x="737" y="441"/>
                </a:lnTo>
                <a:lnTo>
                  <a:pt x="722" y="465"/>
                </a:lnTo>
                <a:lnTo>
                  <a:pt x="720" y="488"/>
                </a:lnTo>
                <a:lnTo>
                  <a:pt x="722" y="516"/>
                </a:lnTo>
                <a:lnTo>
                  <a:pt x="714" y="544"/>
                </a:lnTo>
                <a:lnTo>
                  <a:pt x="702" y="550"/>
                </a:lnTo>
                <a:lnTo>
                  <a:pt x="699" y="566"/>
                </a:lnTo>
                <a:lnTo>
                  <a:pt x="685" y="579"/>
                </a:lnTo>
                <a:lnTo>
                  <a:pt x="683" y="593"/>
                </a:lnTo>
                <a:lnTo>
                  <a:pt x="666" y="609"/>
                </a:lnTo>
                <a:lnTo>
                  <a:pt x="639" y="637"/>
                </a:lnTo>
                <a:lnTo>
                  <a:pt x="616" y="645"/>
                </a:lnTo>
                <a:lnTo>
                  <a:pt x="600" y="643"/>
                </a:lnTo>
                <a:lnTo>
                  <a:pt x="572" y="657"/>
                </a:lnTo>
                <a:lnTo>
                  <a:pt x="543" y="690"/>
                </a:lnTo>
                <a:lnTo>
                  <a:pt x="537" y="702"/>
                </a:lnTo>
                <a:lnTo>
                  <a:pt x="537" y="718"/>
                </a:lnTo>
                <a:lnTo>
                  <a:pt x="543" y="736"/>
                </a:lnTo>
                <a:lnTo>
                  <a:pt x="529" y="755"/>
                </a:lnTo>
                <a:lnTo>
                  <a:pt x="529" y="769"/>
                </a:lnTo>
                <a:lnTo>
                  <a:pt x="506" y="785"/>
                </a:lnTo>
                <a:lnTo>
                  <a:pt x="489" y="797"/>
                </a:lnTo>
                <a:lnTo>
                  <a:pt x="475" y="815"/>
                </a:lnTo>
                <a:lnTo>
                  <a:pt x="470" y="833"/>
                </a:lnTo>
                <a:lnTo>
                  <a:pt x="450" y="856"/>
                </a:lnTo>
                <a:lnTo>
                  <a:pt x="443" y="852"/>
                </a:lnTo>
                <a:lnTo>
                  <a:pt x="427" y="852"/>
                </a:lnTo>
                <a:lnTo>
                  <a:pt x="408" y="860"/>
                </a:lnTo>
                <a:lnTo>
                  <a:pt x="421" y="870"/>
                </a:lnTo>
                <a:lnTo>
                  <a:pt x="421" y="890"/>
                </a:lnTo>
                <a:lnTo>
                  <a:pt x="420" y="906"/>
                </a:lnTo>
                <a:lnTo>
                  <a:pt x="410" y="918"/>
                </a:lnTo>
                <a:lnTo>
                  <a:pt x="385" y="920"/>
                </a:lnTo>
                <a:lnTo>
                  <a:pt x="366" y="927"/>
                </a:lnTo>
                <a:lnTo>
                  <a:pt x="356" y="939"/>
                </a:lnTo>
                <a:lnTo>
                  <a:pt x="356" y="959"/>
                </a:lnTo>
                <a:lnTo>
                  <a:pt x="333" y="961"/>
                </a:lnTo>
                <a:lnTo>
                  <a:pt x="314" y="959"/>
                </a:lnTo>
                <a:lnTo>
                  <a:pt x="308" y="967"/>
                </a:lnTo>
                <a:lnTo>
                  <a:pt x="318" y="975"/>
                </a:lnTo>
                <a:lnTo>
                  <a:pt x="312" y="1005"/>
                </a:lnTo>
                <a:lnTo>
                  <a:pt x="304" y="1032"/>
                </a:lnTo>
                <a:lnTo>
                  <a:pt x="279" y="1032"/>
                </a:lnTo>
                <a:lnTo>
                  <a:pt x="271" y="1042"/>
                </a:lnTo>
                <a:lnTo>
                  <a:pt x="273" y="1062"/>
                </a:lnTo>
                <a:lnTo>
                  <a:pt x="287" y="1062"/>
                </a:lnTo>
                <a:lnTo>
                  <a:pt x="296" y="1074"/>
                </a:lnTo>
                <a:lnTo>
                  <a:pt x="291" y="1094"/>
                </a:lnTo>
                <a:lnTo>
                  <a:pt x="277" y="1096"/>
                </a:lnTo>
                <a:lnTo>
                  <a:pt x="256" y="1105"/>
                </a:lnTo>
                <a:lnTo>
                  <a:pt x="250" y="1121"/>
                </a:lnTo>
                <a:lnTo>
                  <a:pt x="248" y="1145"/>
                </a:lnTo>
                <a:lnTo>
                  <a:pt x="235" y="1157"/>
                </a:lnTo>
                <a:lnTo>
                  <a:pt x="283" y="1198"/>
                </a:lnTo>
                <a:lnTo>
                  <a:pt x="296" y="1218"/>
                </a:lnTo>
                <a:lnTo>
                  <a:pt x="289" y="1230"/>
                </a:lnTo>
                <a:lnTo>
                  <a:pt x="268" y="1222"/>
                </a:lnTo>
                <a:lnTo>
                  <a:pt x="250" y="1206"/>
                </a:lnTo>
                <a:lnTo>
                  <a:pt x="225" y="1194"/>
                </a:lnTo>
                <a:lnTo>
                  <a:pt x="202" y="1173"/>
                </a:lnTo>
                <a:lnTo>
                  <a:pt x="187" y="1149"/>
                </a:lnTo>
                <a:lnTo>
                  <a:pt x="185" y="1129"/>
                </a:lnTo>
                <a:lnTo>
                  <a:pt x="189" y="1113"/>
                </a:lnTo>
                <a:lnTo>
                  <a:pt x="187" y="981"/>
                </a:lnTo>
                <a:lnTo>
                  <a:pt x="181" y="959"/>
                </a:lnTo>
                <a:lnTo>
                  <a:pt x="164" y="935"/>
                </a:lnTo>
                <a:lnTo>
                  <a:pt x="164" y="912"/>
                </a:lnTo>
                <a:lnTo>
                  <a:pt x="175" y="886"/>
                </a:lnTo>
                <a:lnTo>
                  <a:pt x="185" y="854"/>
                </a:lnTo>
                <a:lnTo>
                  <a:pt x="181" y="821"/>
                </a:lnTo>
                <a:lnTo>
                  <a:pt x="179" y="807"/>
                </a:lnTo>
                <a:lnTo>
                  <a:pt x="177" y="789"/>
                </a:lnTo>
                <a:lnTo>
                  <a:pt x="183" y="781"/>
                </a:lnTo>
                <a:lnTo>
                  <a:pt x="187" y="744"/>
                </a:lnTo>
                <a:lnTo>
                  <a:pt x="183" y="726"/>
                </a:lnTo>
                <a:lnTo>
                  <a:pt x="191" y="682"/>
                </a:lnTo>
                <a:lnTo>
                  <a:pt x="183" y="643"/>
                </a:lnTo>
                <a:lnTo>
                  <a:pt x="189" y="623"/>
                </a:lnTo>
                <a:lnTo>
                  <a:pt x="198" y="585"/>
                </a:lnTo>
                <a:lnTo>
                  <a:pt x="189" y="560"/>
                </a:lnTo>
                <a:lnTo>
                  <a:pt x="169" y="542"/>
                </a:lnTo>
                <a:lnTo>
                  <a:pt x="164" y="522"/>
                </a:lnTo>
                <a:lnTo>
                  <a:pt x="142" y="504"/>
                </a:lnTo>
                <a:lnTo>
                  <a:pt x="119" y="492"/>
                </a:lnTo>
                <a:lnTo>
                  <a:pt x="87" y="486"/>
                </a:lnTo>
                <a:lnTo>
                  <a:pt x="71" y="459"/>
                </a:lnTo>
                <a:lnTo>
                  <a:pt x="50" y="433"/>
                </a:lnTo>
                <a:lnTo>
                  <a:pt x="48" y="411"/>
                </a:lnTo>
                <a:lnTo>
                  <a:pt x="46" y="390"/>
                </a:lnTo>
                <a:lnTo>
                  <a:pt x="40" y="376"/>
                </a:lnTo>
                <a:lnTo>
                  <a:pt x="29" y="360"/>
                </a:lnTo>
                <a:lnTo>
                  <a:pt x="13" y="352"/>
                </a:lnTo>
                <a:lnTo>
                  <a:pt x="2" y="336"/>
                </a:lnTo>
                <a:lnTo>
                  <a:pt x="15" y="322"/>
                </a:lnTo>
                <a:lnTo>
                  <a:pt x="15" y="287"/>
                </a:lnTo>
                <a:lnTo>
                  <a:pt x="8" y="269"/>
                </a:lnTo>
                <a:lnTo>
                  <a:pt x="0" y="251"/>
                </a:lnTo>
                <a:lnTo>
                  <a:pt x="8" y="225"/>
                </a:lnTo>
                <a:lnTo>
                  <a:pt x="38" y="160"/>
                </a:lnTo>
                <a:lnTo>
                  <a:pt x="40" y="131"/>
                </a:lnTo>
                <a:lnTo>
                  <a:pt x="58" y="101"/>
                </a:lnTo>
                <a:lnTo>
                  <a:pt x="58" y="85"/>
                </a:lnTo>
                <a:lnTo>
                  <a:pt x="62" y="55"/>
                </a:lnTo>
              </a:path>
            </a:pathLst>
          </a:custGeom>
          <a:solidFill>
            <a:srgbClr val="6DB7EE"/>
          </a:solidFill>
          <a:ln w="12700" cap="rnd" cmpd="sng">
            <a:noFill/>
            <a:prstDash val="solid"/>
            <a:round/>
            <a:headEnd type="none" w="med" len="med"/>
            <a:tailEnd type="none" w="med" len="med"/>
          </a:ln>
          <a:effectLst/>
        </p:spPr>
        <p:txBody>
          <a:bodyPr/>
          <a:lstStyle/>
          <a:p>
            <a:pPr algn="ctr" eaLnBrk="1" hangingPunct="1">
              <a:defRPr/>
            </a:pPr>
            <a:endParaRPr lang="en-US" sz="1400">
              <a:solidFill>
                <a:schemeClr val="tx1"/>
              </a:solidFill>
              <a:effectLst>
                <a:outerShdw blurRad="38100" dist="38100" dir="2700000" algn="tl">
                  <a:srgbClr val="000000">
                    <a:alpha val="43137"/>
                  </a:srgbClr>
                </a:outerShdw>
              </a:effectLst>
              <a:latin typeface="Calibri" panose="020F0502020204030204" pitchFamily="34" charset="0"/>
              <a:ea typeface="+mn-ea"/>
            </a:endParaRPr>
          </a:p>
        </p:txBody>
      </p:sp>
      <p:sp>
        <p:nvSpPr>
          <p:cNvPr id="44" name="Oval 42"/>
          <p:cNvSpPr>
            <a:spLocks noChangeArrowheads="1"/>
          </p:cNvSpPr>
          <p:nvPr/>
        </p:nvSpPr>
        <p:spPr bwMode="auto">
          <a:xfrm>
            <a:off x="5257800" y="3573463"/>
            <a:ext cx="177800" cy="190500"/>
          </a:xfrm>
          <a:prstGeom prst="ellipse">
            <a:avLst/>
          </a:prstGeom>
          <a:solidFill>
            <a:srgbClr val="FF0000"/>
          </a:solidFill>
          <a:ln>
            <a:noFill/>
          </a:ln>
          <a:effectLst>
            <a:outerShdw dist="28398" dir="1593903" algn="ctr" rotWithShape="0">
              <a:srgbClr val="767900"/>
            </a:outerShdw>
          </a:effectLst>
        </p:spPr>
        <p:txBody>
          <a:bodyPr wrap="none"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endParaRPr lang="x-none" altLang="x-none" sz="1400">
              <a:solidFill>
                <a:schemeClr val="tx1"/>
              </a:solidFill>
              <a:effectLst>
                <a:outerShdw blurRad="38100" dist="38100" dir="2700000" algn="tl">
                  <a:srgbClr val="FFFFFF"/>
                </a:outerShdw>
              </a:effectLst>
              <a:latin typeface="Calibri" charset="0"/>
            </a:endParaRPr>
          </a:p>
        </p:txBody>
      </p:sp>
      <p:sp>
        <p:nvSpPr>
          <p:cNvPr id="45" name="Rectangle 43"/>
          <p:cNvSpPr>
            <a:spLocks noChangeArrowheads="1"/>
          </p:cNvSpPr>
          <p:nvPr/>
        </p:nvSpPr>
        <p:spPr bwMode="auto">
          <a:xfrm>
            <a:off x="5095875" y="3792538"/>
            <a:ext cx="1544638"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eaLnBrk="1" hangingPunct="1">
              <a:lnSpc>
                <a:spcPct val="90000"/>
              </a:lnSpc>
            </a:pPr>
            <a:r>
              <a:rPr kumimoji="1" lang="en-US" altLang="ja-JP" sz="1400">
                <a:solidFill>
                  <a:schemeClr val="tx1"/>
                </a:solidFill>
                <a:latin typeface="Calibri" charset="0"/>
              </a:rPr>
              <a:t>BAHRAIN</a:t>
            </a:r>
          </a:p>
        </p:txBody>
      </p:sp>
      <p:sp>
        <p:nvSpPr>
          <p:cNvPr id="46" name="Rectangle 46"/>
          <p:cNvSpPr>
            <a:spLocks noChangeArrowheads="1"/>
          </p:cNvSpPr>
          <p:nvPr/>
        </p:nvSpPr>
        <p:spPr bwMode="auto">
          <a:xfrm>
            <a:off x="7264400" y="3241675"/>
            <a:ext cx="154463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eaLnBrk="1" hangingPunct="1">
              <a:lnSpc>
                <a:spcPct val="90000"/>
              </a:lnSpc>
            </a:pPr>
            <a:r>
              <a:rPr kumimoji="1" lang="en-US" altLang="ja-JP" sz="1400">
                <a:solidFill>
                  <a:srgbClr val="000000"/>
                </a:solidFill>
                <a:latin typeface="Calibri" charset="0"/>
              </a:rPr>
              <a:t>JAPAN-Tokyo</a:t>
            </a:r>
          </a:p>
        </p:txBody>
      </p:sp>
      <p:sp>
        <p:nvSpPr>
          <p:cNvPr id="47" name="Oval 47"/>
          <p:cNvSpPr>
            <a:spLocks noChangeArrowheads="1"/>
          </p:cNvSpPr>
          <p:nvPr/>
        </p:nvSpPr>
        <p:spPr bwMode="auto">
          <a:xfrm>
            <a:off x="6732588" y="3717925"/>
            <a:ext cx="176212" cy="192088"/>
          </a:xfrm>
          <a:prstGeom prst="ellipse">
            <a:avLst/>
          </a:prstGeom>
          <a:solidFill>
            <a:schemeClr val="tx1"/>
          </a:solidFill>
          <a:ln>
            <a:noFill/>
          </a:ln>
          <a:effectLst>
            <a:outerShdw dist="28398" dir="1593903" algn="ctr" rotWithShape="0">
              <a:srgbClr val="767900"/>
            </a:outerShdw>
          </a:effectLst>
        </p:spPr>
        <p:txBody>
          <a:bodyPr wrap="none"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endParaRPr lang="x-none" altLang="x-none" sz="1400">
              <a:solidFill>
                <a:schemeClr val="tx1"/>
              </a:solidFill>
              <a:effectLst>
                <a:outerShdw blurRad="38100" dist="38100" dir="2700000" algn="tl">
                  <a:srgbClr val="FFFFFF"/>
                </a:outerShdw>
              </a:effectLst>
              <a:latin typeface="Calibri" charset="0"/>
            </a:endParaRPr>
          </a:p>
        </p:txBody>
      </p:sp>
      <p:sp>
        <p:nvSpPr>
          <p:cNvPr id="48" name="Oval 49"/>
          <p:cNvSpPr>
            <a:spLocks noChangeArrowheads="1"/>
          </p:cNvSpPr>
          <p:nvPr/>
        </p:nvSpPr>
        <p:spPr bwMode="auto">
          <a:xfrm>
            <a:off x="6553200" y="3276600"/>
            <a:ext cx="176213" cy="192088"/>
          </a:xfrm>
          <a:prstGeom prst="ellipse">
            <a:avLst/>
          </a:prstGeom>
          <a:solidFill>
            <a:schemeClr val="tx1"/>
          </a:solidFill>
          <a:ln>
            <a:noFill/>
          </a:ln>
          <a:effectLst>
            <a:outerShdw dist="28398" dir="1593903" algn="ctr" rotWithShape="0">
              <a:srgbClr val="767900"/>
            </a:outerShdw>
          </a:effectLst>
        </p:spPr>
        <p:txBody>
          <a:bodyPr wrap="none"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endParaRPr lang="x-none" altLang="x-none" sz="1400">
              <a:solidFill>
                <a:schemeClr val="tx1"/>
              </a:solidFill>
              <a:effectLst>
                <a:outerShdw blurRad="38100" dist="38100" dir="2700000" algn="tl">
                  <a:srgbClr val="FFFFFF"/>
                </a:outerShdw>
              </a:effectLst>
              <a:latin typeface="Calibri" charset="0"/>
            </a:endParaRPr>
          </a:p>
        </p:txBody>
      </p:sp>
      <p:sp>
        <p:nvSpPr>
          <p:cNvPr id="49" name="Oval 50"/>
          <p:cNvSpPr>
            <a:spLocks noChangeArrowheads="1"/>
          </p:cNvSpPr>
          <p:nvPr/>
        </p:nvSpPr>
        <p:spPr bwMode="auto">
          <a:xfrm>
            <a:off x="6804025" y="3286125"/>
            <a:ext cx="176213" cy="190500"/>
          </a:xfrm>
          <a:prstGeom prst="ellipse">
            <a:avLst/>
          </a:prstGeom>
          <a:solidFill>
            <a:schemeClr val="tx1"/>
          </a:solidFill>
          <a:ln>
            <a:noFill/>
          </a:ln>
          <a:effectLst>
            <a:outerShdw dist="28398" dir="1593903" algn="ctr" rotWithShape="0">
              <a:srgbClr val="767900"/>
            </a:outerShdw>
          </a:effectLst>
        </p:spPr>
        <p:txBody>
          <a:bodyPr wrap="none"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endParaRPr lang="x-none" altLang="x-none" sz="1400">
              <a:solidFill>
                <a:schemeClr val="tx1"/>
              </a:solidFill>
              <a:effectLst>
                <a:outerShdw blurRad="38100" dist="38100" dir="2700000" algn="tl">
                  <a:srgbClr val="FFFFFF"/>
                </a:outerShdw>
              </a:effectLst>
              <a:latin typeface="Calibri" charset="0"/>
            </a:endParaRPr>
          </a:p>
        </p:txBody>
      </p:sp>
      <p:sp>
        <p:nvSpPr>
          <p:cNvPr id="50" name="Oval 51"/>
          <p:cNvSpPr>
            <a:spLocks noChangeArrowheads="1"/>
          </p:cNvSpPr>
          <p:nvPr/>
        </p:nvSpPr>
        <p:spPr bwMode="auto">
          <a:xfrm>
            <a:off x="7091363" y="3357563"/>
            <a:ext cx="177800" cy="190500"/>
          </a:xfrm>
          <a:prstGeom prst="ellipse">
            <a:avLst/>
          </a:prstGeom>
          <a:solidFill>
            <a:schemeClr val="tx1"/>
          </a:solidFill>
          <a:ln>
            <a:noFill/>
          </a:ln>
          <a:effectLst>
            <a:outerShdw dist="28398" dir="1593903" algn="ctr" rotWithShape="0">
              <a:srgbClr val="767900"/>
            </a:outerShdw>
          </a:effectLst>
        </p:spPr>
        <p:txBody>
          <a:bodyPr wrap="none"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endParaRPr lang="x-none" altLang="x-none" sz="1400">
              <a:solidFill>
                <a:schemeClr val="tx1"/>
              </a:solidFill>
              <a:effectLst>
                <a:outerShdw blurRad="38100" dist="38100" dir="2700000" algn="tl">
                  <a:srgbClr val="FFFFFF"/>
                </a:outerShdw>
              </a:effectLst>
              <a:latin typeface="Calibri" charset="0"/>
            </a:endParaRPr>
          </a:p>
        </p:txBody>
      </p:sp>
      <p:sp>
        <p:nvSpPr>
          <p:cNvPr id="51" name="Rectangle 52"/>
          <p:cNvSpPr>
            <a:spLocks noChangeArrowheads="1"/>
          </p:cNvSpPr>
          <p:nvPr/>
        </p:nvSpPr>
        <p:spPr bwMode="auto">
          <a:xfrm>
            <a:off x="5419725" y="3289300"/>
            <a:ext cx="1198563"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eaLnBrk="1" hangingPunct="1">
              <a:lnSpc>
                <a:spcPct val="90000"/>
              </a:lnSpc>
            </a:pPr>
            <a:r>
              <a:rPr kumimoji="1" lang="en-US" altLang="ja-JP" sz="1400">
                <a:solidFill>
                  <a:srgbClr val="000000"/>
                </a:solidFill>
                <a:latin typeface="Calibri" charset="0"/>
              </a:rPr>
              <a:t>CHINA- Beijing </a:t>
            </a:r>
          </a:p>
        </p:txBody>
      </p:sp>
      <p:sp>
        <p:nvSpPr>
          <p:cNvPr id="52" name="Line 55"/>
          <p:cNvSpPr>
            <a:spLocks noChangeShapeType="1"/>
          </p:cNvSpPr>
          <p:nvPr/>
        </p:nvSpPr>
        <p:spPr bwMode="auto">
          <a:xfrm flipH="1" flipV="1">
            <a:off x="6877050" y="2565400"/>
            <a:ext cx="1588" cy="720725"/>
          </a:xfrm>
          <a:prstGeom prst="line">
            <a:avLst/>
          </a:prstGeom>
          <a:noFill/>
          <a:ln w="12700">
            <a:solidFill>
              <a:schemeClr val="bg2"/>
            </a:solidFill>
            <a:round/>
            <a:headEnd/>
            <a:tailEnd/>
          </a:ln>
          <a:effectLst/>
        </p:spPr>
        <p:txBody>
          <a:bodyPr wrap="none" anchor="ctr"/>
          <a:lstStyle/>
          <a:p>
            <a:pPr algn="ctr" eaLnBrk="1" hangingPunct="1">
              <a:defRPr/>
            </a:pPr>
            <a:endParaRPr lang="en-US" sz="1400">
              <a:solidFill>
                <a:schemeClr val="tx1"/>
              </a:solidFill>
              <a:effectLst>
                <a:outerShdw blurRad="38100" dist="38100" dir="2700000" algn="tl">
                  <a:srgbClr val="000000">
                    <a:alpha val="43137"/>
                  </a:srgbClr>
                </a:outerShdw>
              </a:effectLst>
              <a:latin typeface="Calibri" panose="020F0502020204030204" pitchFamily="34" charset="0"/>
              <a:ea typeface="+mn-ea"/>
            </a:endParaRPr>
          </a:p>
        </p:txBody>
      </p:sp>
      <p:sp>
        <p:nvSpPr>
          <p:cNvPr id="53" name="Line 56"/>
          <p:cNvSpPr>
            <a:spLocks noChangeShapeType="1"/>
          </p:cNvSpPr>
          <p:nvPr/>
        </p:nvSpPr>
        <p:spPr bwMode="auto">
          <a:xfrm>
            <a:off x="6877050" y="2565400"/>
            <a:ext cx="287338" cy="1588"/>
          </a:xfrm>
          <a:prstGeom prst="line">
            <a:avLst/>
          </a:prstGeom>
          <a:noFill/>
          <a:ln w="12700">
            <a:solidFill>
              <a:schemeClr val="bg2"/>
            </a:solidFill>
            <a:round/>
            <a:headEnd/>
            <a:tailEnd/>
          </a:ln>
          <a:effectLst/>
        </p:spPr>
        <p:txBody>
          <a:bodyPr wrap="none" anchor="ctr"/>
          <a:lstStyle/>
          <a:p>
            <a:pPr algn="ctr" eaLnBrk="1" hangingPunct="1">
              <a:defRPr/>
            </a:pPr>
            <a:endParaRPr lang="en-US" sz="1400">
              <a:solidFill>
                <a:schemeClr val="tx1"/>
              </a:solidFill>
              <a:effectLst>
                <a:outerShdw blurRad="38100" dist="38100" dir="2700000" algn="tl">
                  <a:srgbClr val="000000">
                    <a:alpha val="43137"/>
                  </a:srgbClr>
                </a:outerShdw>
              </a:effectLst>
              <a:latin typeface="Calibri" panose="020F0502020204030204" pitchFamily="34" charset="0"/>
              <a:ea typeface="+mn-ea"/>
            </a:endParaRPr>
          </a:p>
        </p:txBody>
      </p:sp>
      <p:sp>
        <p:nvSpPr>
          <p:cNvPr id="54" name="Oval 60"/>
          <p:cNvSpPr>
            <a:spLocks noChangeArrowheads="1"/>
          </p:cNvSpPr>
          <p:nvPr/>
        </p:nvSpPr>
        <p:spPr bwMode="auto">
          <a:xfrm>
            <a:off x="4876800" y="2819400"/>
            <a:ext cx="176213" cy="190500"/>
          </a:xfrm>
          <a:prstGeom prst="ellipse">
            <a:avLst/>
          </a:prstGeom>
          <a:solidFill>
            <a:schemeClr val="tx1"/>
          </a:solidFill>
          <a:ln>
            <a:noFill/>
          </a:ln>
          <a:effectLst>
            <a:outerShdw dist="28398" dir="1593903" algn="ctr" rotWithShape="0">
              <a:srgbClr val="767900"/>
            </a:outerShdw>
          </a:effectLst>
        </p:spPr>
        <p:txBody>
          <a:bodyPr wrap="none"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endParaRPr lang="x-none" altLang="x-none" sz="1400">
              <a:solidFill>
                <a:schemeClr val="tx1"/>
              </a:solidFill>
              <a:effectLst>
                <a:outerShdw blurRad="38100" dist="38100" dir="2700000" algn="tl">
                  <a:srgbClr val="FFFFFF"/>
                </a:outerShdw>
              </a:effectLst>
              <a:latin typeface="Calibri" charset="0"/>
            </a:endParaRPr>
          </a:p>
        </p:txBody>
      </p:sp>
      <p:sp>
        <p:nvSpPr>
          <p:cNvPr id="55" name="Oval 61"/>
          <p:cNvSpPr>
            <a:spLocks noChangeArrowheads="1"/>
          </p:cNvSpPr>
          <p:nvPr/>
        </p:nvSpPr>
        <p:spPr bwMode="auto">
          <a:xfrm>
            <a:off x="4556125" y="2797175"/>
            <a:ext cx="177800" cy="192088"/>
          </a:xfrm>
          <a:prstGeom prst="ellipse">
            <a:avLst/>
          </a:prstGeom>
          <a:solidFill>
            <a:schemeClr val="tx1"/>
          </a:solidFill>
          <a:ln>
            <a:noFill/>
          </a:ln>
          <a:effectLst>
            <a:outerShdw dist="28398" dir="1593903" algn="ctr" rotWithShape="0">
              <a:srgbClr val="767900"/>
            </a:outerShdw>
          </a:effectLst>
        </p:spPr>
        <p:txBody>
          <a:bodyPr wrap="none"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endParaRPr lang="x-none" altLang="x-none" sz="1400">
              <a:solidFill>
                <a:schemeClr val="tx1"/>
              </a:solidFill>
              <a:effectLst>
                <a:outerShdw blurRad="38100" dist="38100" dir="2700000" algn="tl">
                  <a:srgbClr val="FFFFFF"/>
                </a:outerShdw>
              </a:effectLst>
              <a:latin typeface="Calibri" charset="0"/>
            </a:endParaRPr>
          </a:p>
        </p:txBody>
      </p:sp>
      <p:sp>
        <p:nvSpPr>
          <p:cNvPr id="56" name="Rectangle 62"/>
          <p:cNvSpPr>
            <a:spLocks noChangeArrowheads="1"/>
          </p:cNvSpPr>
          <p:nvPr/>
        </p:nvSpPr>
        <p:spPr bwMode="auto">
          <a:xfrm>
            <a:off x="3803650" y="2670175"/>
            <a:ext cx="252412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eaLnBrk="1" hangingPunct="1">
              <a:lnSpc>
                <a:spcPct val="90000"/>
              </a:lnSpc>
            </a:pPr>
            <a:r>
              <a:rPr kumimoji="1" lang="en-US" altLang="ja-JP" sz="1400">
                <a:solidFill>
                  <a:schemeClr val="tx1"/>
                </a:solidFill>
                <a:latin typeface="Calibri" charset="0"/>
              </a:rPr>
              <a:t>GERMANY</a:t>
            </a:r>
          </a:p>
        </p:txBody>
      </p:sp>
      <p:sp>
        <p:nvSpPr>
          <p:cNvPr id="57" name="Oval 63"/>
          <p:cNvSpPr>
            <a:spLocks noChangeArrowheads="1"/>
          </p:cNvSpPr>
          <p:nvPr/>
        </p:nvSpPr>
        <p:spPr bwMode="auto">
          <a:xfrm>
            <a:off x="4419600" y="3200400"/>
            <a:ext cx="176213" cy="190500"/>
          </a:xfrm>
          <a:prstGeom prst="ellipse">
            <a:avLst/>
          </a:prstGeom>
          <a:solidFill>
            <a:schemeClr val="tx1"/>
          </a:solidFill>
          <a:ln>
            <a:noFill/>
          </a:ln>
          <a:effectLst>
            <a:outerShdw dist="28398" dir="1593903" algn="ctr" rotWithShape="0">
              <a:srgbClr val="767900"/>
            </a:outerShdw>
          </a:effectLst>
        </p:spPr>
        <p:txBody>
          <a:bodyPr wrap="none"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endParaRPr lang="x-none" altLang="x-none" sz="1400">
              <a:solidFill>
                <a:schemeClr val="tx1"/>
              </a:solidFill>
              <a:effectLst>
                <a:outerShdw blurRad="38100" dist="38100" dir="2700000" algn="tl">
                  <a:srgbClr val="FFFFFF"/>
                </a:outerShdw>
              </a:effectLst>
              <a:latin typeface="Calibri" charset="0"/>
            </a:endParaRPr>
          </a:p>
        </p:txBody>
      </p:sp>
      <p:sp>
        <p:nvSpPr>
          <p:cNvPr id="58" name="Rectangle 64"/>
          <p:cNvSpPr>
            <a:spLocks noChangeArrowheads="1"/>
          </p:cNvSpPr>
          <p:nvPr/>
        </p:nvSpPr>
        <p:spPr bwMode="auto">
          <a:xfrm>
            <a:off x="5035550" y="2519363"/>
            <a:ext cx="221773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eaLnBrk="1" hangingPunct="1">
              <a:lnSpc>
                <a:spcPct val="90000"/>
              </a:lnSpc>
            </a:pPr>
            <a:r>
              <a:rPr kumimoji="1" lang="en-US" altLang="ja-JP" sz="1400">
                <a:solidFill>
                  <a:schemeClr val="tx1"/>
                </a:solidFill>
                <a:latin typeface="Calibri" charset="0"/>
              </a:rPr>
              <a:t>RUSSIAN FEDERATION- Moscow</a:t>
            </a:r>
          </a:p>
        </p:txBody>
      </p:sp>
      <p:sp>
        <p:nvSpPr>
          <p:cNvPr id="59" name="Rectangle 67"/>
          <p:cNvSpPr>
            <a:spLocks noChangeArrowheads="1"/>
          </p:cNvSpPr>
          <p:nvPr/>
        </p:nvSpPr>
        <p:spPr bwMode="auto">
          <a:xfrm>
            <a:off x="3457575" y="3197225"/>
            <a:ext cx="194468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eaLnBrk="1" hangingPunct="1">
              <a:lnSpc>
                <a:spcPct val="90000"/>
              </a:lnSpc>
            </a:pPr>
            <a:r>
              <a:rPr kumimoji="1" lang="en-US" altLang="ja-JP" sz="1400">
                <a:solidFill>
                  <a:schemeClr val="tx1"/>
                </a:solidFill>
                <a:latin typeface="Calibri" charset="0"/>
              </a:rPr>
              <a:t>ITALY-Rome</a:t>
            </a:r>
          </a:p>
        </p:txBody>
      </p:sp>
      <p:sp>
        <p:nvSpPr>
          <p:cNvPr id="60" name="Oval 60"/>
          <p:cNvSpPr>
            <a:spLocks noChangeArrowheads="1"/>
          </p:cNvSpPr>
          <p:nvPr/>
        </p:nvSpPr>
        <p:spPr bwMode="auto">
          <a:xfrm>
            <a:off x="4217988" y="4232275"/>
            <a:ext cx="177800" cy="190500"/>
          </a:xfrm>
          <a:prstGeom prst="ellipse">
            <a:avLst/>
          </a:prstGeom>
          <a:solidFill>
            <a:schemeClr val="tx1"/>
          </a:solidFill>
          <a:ln>
            <a:noFill/>
          </a:ln>
          <a:effectLst>
            <a:outerShdw dist="28398" dir="1593903" algn="ctr" rotWithShape="0">
              <a:srgbClr val="767900"/>
            </a:outerShdw>
          </a:effectLst>
        </p:spPr>
        <p:txBody>
          <a:bodyPr wrap="none"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endParaRPr lang="x-none" altLang="x-none" sz="1400">
              <a:solidFill>
                <a:schemeClr val="tx1"/>
              </a:solidFill>
              <a:effectLst>
                <a:outerShdw blurRad="38100" dist="38100" dir="2700000" algn="tl">
                  <a:srgbClr val="FFFFFF"/>
                </a:outerShdw>
              </a:effectLst>
              <a:latin typeface="Calibri" charset="0"/>
            </a:endParaRPr>
          </a:p>
        </p:txBody>
      </p:sp>
      <p:sp>
        <p:nvSpPr>
          <p:cNvPr id="61" name="TextBox 1"/>
          <p:cNvSpPr txBox="1">
            <a:spLocks noChangeArrowheads="1"/>
          </p:cNvSpPr>
          <p:nvPr/>
        </p:nvSpPr>
        <p:spPr bwMode="auto">
          <a:xfrm>
            <a:off x="4021138" y="4376738"/>
            <a:ext cx="1765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r>
              <a:rPr lang="en-US" altLang="x-none" sz="1400">
                <a:solidFill>
                  <a:schemeClr val="tx1"/>
                </a:solidFill>
                <a:latin typeface="Calibri" charset="0"/>
              </a:rPr>
              <a:t>NIGERIA</a:t>
            </a:r>
          </a:p>
        </p:txBody>
      </p:sp>
    </p:spTree>
    <p:extLst>
      <p:ext uri="{BB962C8B-B14F-4D97-AF65-F5344CB8AC3E}">
        <p14:creationId xmlns:p14="http://schemas.microsoft.com/office/powerpoint/2010/main" val="1583451751"/>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ITPO Services</a:t>
            </a:r>
          </a:p>
        </p:txBody>
      </p:sp>
      <p:sp>
        <p:nvSpPr>
          <p:cNvPr id="3" name="Inhaltsplatzhalter 2"/>
          <p:cNvSpPr>
            <a:spLocks noGrp="1"/>
          </p:cNvSpPr>
          <p:nvPr>
            <p:ph idx="1"/>
          </p:nvPr>
        </p:nvSpPr>
        <p:spPr/>
        <p:txBody>
          <a:bodyPr>
            <a:normAutofit fontScale="92500"/>
          </a:bodyPr>
          <a:lstStyle/>
          <a:p>
            <a:pPr marL="0" indent="0">
              <a:buNone/>
            </a:pPr>
            <a:r>
              <a:rPr lang="en-US" sz="1700" dirty="0"/>
              <a:t>Providing professional support to enterprises for partnership and business negotiations</a:t>
            </a:r>
          </a:p>
          <a:p>
            <a:pPr algn="just">
              <a:lnSpc>
                <a:spcPct val="125000"/>
              </a:lnSpc>
            </a:pPr>
            <a:r>
              <a:rPr lang="en-US" sz="1600" dirty="0">
                <a:solidFill>
                  <a:schemeClr val="tx1">
                    <a:lumMod val="50000"/>
                    <a:lumOff val="50000"/>
                  </a:schemeClr>
                </a:solidFill>
              </a:rPr>
              <a:t>ITPOs guide potential investors from their host countries and from developing countries at each stage of the investment cycle, from project identification through appraisal to implementation. </a:t>
            </a:r>
          </a:p>
          <a:p>
            <a:pPr algn="just">
              <a:lnSpc>
                <a:spcPct val="125000"/>
              </a:lnSpc>
            </a:pPr>
            <a:r>
              <a:rPr lang="en-US" sz="1600" dirty="0">
                <a:solidFill>
                  <a:schemeClr val="tx1">
                    <a:lumMod val="50000"/>
                    <a:lumOff val="50000"/>
                  </a:schemeClr>
                </a:solidFill>
              </a:rPr>
              <a:t>ITPOs offer validated investment opportunities, including manufacturing facilities, and technology supply sources. </a:t>
            </a:r>
          </a:p>
          <a:p>
            <a:pPr algn="just">
              <a:lnSpc>
                <a:spcPct val="125000"/>
              </a:lnSpc>
            </a:pPr>
            <a:r>
              <a:rPr lang="en-US" sz="1600" dirty="0">
                <a:solidFill>
                  <a:schemeClr val="tx1">
                    <a:lumMod val="50000"/>
                    <a:lumOff val="50000"/>
                  </a:schemeClr>
                </a:solidFill>
              </a:rPr>
              <a:t>ITPOs provide first-hand knowledge on how to do business in local environments.</a:t>
            </a:r>
          </a:p>
          <a:p>
            <a:pPr algn="just"/>
            <a:endParaRPr lang="en-US" sz="1800" dirty="0">
              <a:solidFill>
                <a:schemeClr val="tx1">
                  <a:lumMod val="50000"/>
                  <a:lumOff val="50000"/>
                </a:schemeClr>
              </a:solidFill>
            </a:endParaRPr>
          </a:p>
          <a:p>
            <a:pPr marL="0" indent="0" algn="just">
              <a:buNone/>
            </a:pPr>
            <a:r>
              <a:rPr lang="en-US" sz="1700" dirty="0"/>
              <a:t>Operating the Delegate </a:t>
            </a:r>
            <a:r>
              <a:rPr lang="en-US" sz="1700" dirty="0" err="1"/>
              <a:t>programme</a:t>
            </a:r>
            <a:r>
              <a:rPr lang="en-US" sz="1700" dirty="0"/>
              <a:t> for investment and technology promotion</a:t>
            </a:r>
          </a:p>
          <a:p>
            <a:pPr algn="just">
              <a:lnSpc>
                <a:spcPct val="125000"/>
              </a:lnSpc>
            </a:pPr>
            <a:r>
              <a:rPr lang="en-US" sz="1600" dirty="0">
                <a:solidFill>
                  <a:schemeClr val="tx1">
                    <a:lumMod val="50000"/>
                    <a:lumOff val="50000"/>
                  </a:schemeClr>
                </a:solidFill>
              </a:rPr>
              <a:t>ITPOs host officials from developing countries and economies in transition to give them hands-on training in investment promotion techniques so that delegates are able to promote portfolios of screened investment and technology opportunities from their own countries. </a:t>
            </a:r>
            <a:endParaRPr lang="de-DE" dirty="0">
              <a:solidFill>
                <a:schemeClr val="tx1">
                  <a:lumMod val="50000"/>
                  <a:lumOff val="50000"/>
                </a:schemeClr>
              </a:solidFill>
            </a:endParaRPr>
          </a:p>
        </p:txBody>
      </p:sp>
    </p:spTree>
    <p:extLst>
      <p:ext uri="{BB962C8B-B14F-4D97-AF65-F5344CB8AC3E}">
        <p14:creationId xmlns:p14="http://schemas.microsoft.com/office/powerpoint/2010/main" val="1123398036"/>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200" dirty="0" err="1"/>
              <a:t>Arab</a:t>
            </a:r>
            <a:r>
              <a:rPr lang="de-DE" sz="2200" dirty="0"/>
              <a:t> International Center </a:t>
            </a:r>
            <a:br>
              <a:rPr lang="de-DE" sz="2200" dirty="0"/>
            </a:br>
            <a:r>
              <a:rPr lang="de-DE" sz="2200" dirty="0" err="1"/>
              <a:t>for</a:t>
            </a:r>
            <a:r>
              <a:rPr lang="de-DE" sz="2200" dirty="0"/>
              <a:t> Entrepreneurship &amp; Investment</a:t>
            </a:r>
          </a:p>
        </p:txBody>
      </p:sp>
      <p:sp>
        <p:nvSpPr>
          <p:cNvPr id="3" name="Inhaltsplatzhalter 2"/>
          <p:cNvSpPr>
            <a:spLocks noGrp="1"/>
          </p:cNvSpPr>
          <p:nvPr>
            <p:ph idx="1"/>
          </p:nvPr>
        </p:nvSpPr>
        <p:spPr>
          <a:xfrm>
            <a:off x="628650" y="2578861"/>
            <a:ext cx="7903790" cy="3821939"/>
          </a:xfrm>
        </p:spPr>
        <p:txBody>
          <a:bodyPr/>
          <a:lstStyle/>
          <a:p>
            <a:pPr marL="0" indent="0" algn="just">
              <a:buNone/>
            </a:pPr>
            <a:r>
              <a:rPr lang="en-US" altLang="x-none" dirty="0">
                <a:solidFill>
                  <a:srgbClr val="0199E0"/>
                </a:solidFill>
                <a:latin typeface="Calibri" charset="0"/>
              </a:rPr>
              <a:t>Services: </a:t>
            </a:r>
          </a:p>
          <a:p>
            <a:pPr algn="just"/>
            <a:r>
              <a:rPr lang="en-US" altLang="x-none" sz="1800" dirty="0">
                <a:solidFill>
                  <a:schemeClr val="tx1">
                    <a:lumMod val="50000"/>
                    <a:lumOff val="50000"/>
                  </a:schemeClr>
                </a:solidFill>
                <a:latin typeface="Calibri" charset="0"/>
              </a:rPr>
              <a:t>Facilitate new enterprise creation / Assist in starting your own business</a:t>
            </a:r>
          </a:p>
          <a:p>
            <a:pPr algn="just"/>
            <a:r>
              <a:rPr lang="en-US" altLang="x-none" sz="1800" dirty="0">
                <a:solidFill>
                  <a:schemeClr val="tx1">
                    <a:lumMod val="50000"/>
                    <a:lumOff val="50000"/>
                  </a:schemeClr>
                </a:solidFill>
                <a:latin typeface="Calibri" charset="0"/>
              </a:rPr>
              <a:t>Develop / assist you in attracting partners &amp; establishing joint ventures</a:t>
            </a:r>
          </a:p>
          <a:p>
            <a:pPr algn="just"/>
            <a:r>
              <a:rPr lang="en-US" altLang="x-none" sz="1800" dirty="0">
                <a:solidFill>
                  <a:schemeClr val="tx1">
                    <a:lumMod val="50000"/>
                    <a:lumOff val="50000"/>
                  </a:schemeClr>
                </a:solidFill>
                <a:latin typeface="Calibri" charset="0"/>
              </a:rPr>
              <a:t>Providing specialized programs for growth &amp; reaching export markets</a:t>
            </a:r>
          </a:p>
          <a:p>
            <a:pPr algn="just"/>
            <a:r>
              <a:rPr lang="en-US" altLang="x-none" sz="1800" dirty="0">
                <a:solidFill>
                  <a:schemeClr val="tx1">
                    <a:lumMod val="50000"/>
                    <a:lumOff val="50000"/>
                  </a:schemeClr>
                </a:solidFill>
                <a:latin typeface="Calibri" charset="0"/>
              </a:rPr>
              <a:t>Enhance the competitiveness of existing enterprises / Enterprise Upgrading</a:t>
            </a:r>
          </a:p>
          <a:p>
            <a:pPr algn="just"/>
            <a:r>
              <a:rPr lang="en-US" altLang="x-none" sz="1800" dirty="0">
                <a:solidFill>
                  <a:schemeClr val="tx1">
                    <a:lumMod val="50000"/>
                    <a:lumOff val="50000"/>
                  </a:schemeClr>
                </a:solidFill>
                <a:latin typeface="Calibri" charset="0"/>
              </a:rPr>
              <a:t>Facilitate the creation of a conducive business environment for the emergence, sustainability and growth of SMEs</a:t>
            </a:r>
          </a:p>
          <a:p>
            <a:pPr lvl="1"/>
            <a:endParaRPr lang="de-DE" dirty="0"/>
          </a:p>
          <a:p>
            <a:pPr lvl="1"/>
            <a:endParaRPr lang="de-DE" dirty="0"/>
          </a:p>
        </p:txBody>
      </p:sp>
      <p:pic>
        <p:nvPicPr>
          <p:cNvPr id="14" name="Picture 3" descr="Screen Shot 2016-04-27 at 2.15.45 PM copy.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3629" y="1151286"/>
            <a:ext cx="1283708" cy="12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490033"/>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4644" y="1647013"/>
            <a:ext cx="7903790" cy="1085056"/>
          </a:xfrm>
        </p:spPr>
        <p:txBody>
          <a:bodyPr>
            <a:normAutofit/>
          </a:bodyPr>
          <a:lstStyle/>
          <a:p>
            <a:br>
              <a:rPr lang="de-DE" sz="1100" dirty="0"/>
            </a:br>
            <a:r>
              <a:rPr lang="en-US" altLang="x-none" sz="1700" dirty="0">
                <a:solidFill>
                  <a:schemeClr val="bg2">
                    <a:lumMod val="50000"/>
                  </a:schemeClr>
                </a:solidFill>
                <a:latin typeface="Calibri" charset="0"/>
              </a:rPr>
              <a:t>Programs towards Entrepreneurship &amp; Capacity Development</a:t>
            </a:r>
            <a:br>
              <a:rPr lang="en-US" altLang="x-none" sz="1700" dirty="0">
                <a:solidFill>
                  <a:schemeClr val="tx1"/>
                </a:solidFill>
                <a:latin typeface="Calibri" charset="0"/>
              </a:rPr>
            </a:br>
            <a:endParaRPr lang="de-DE" sz="1700" dirty="0">
              <a:solidFill>
                <a:schemeClr val="tx1"/>
              </a:solidFill>
            </a:endParaRPr>
          </a:p>
        </p:txBody>
      </p:sp>
      <p:sp>
        <p:nvSpPr>
          <p:cNvPr id="3" name="Inhaltsplatzhalter 2"/>
          <p:cNvSpPr>
            <a:spLocks noGrp="1"/>
          </p:cNvSpPr>
          <p:nvPr>
            <p:ph idx="1"/>
          </p:nvPr>
        </p:nvSpPr>
        <p:spPr>
          <a:xfrm>
            <a:off x="593547" y="2449532"/>
            <a:ext cx="7903790" cy="3821939"/>
          </a:xfrm>
        </p:spPr>
        <p:txBody>
          <a:bodyPr>
            <a:normAutofit fontScale="85000" lnSpcReduction="10000"/>
          </a:bodyPr>
          <a:lstStyle/>
          <a:p>
            <a:pPr>
              <a:lnSpc>
                <a:spcPct val="120000"/>
              </a:lnSpc>
              <a:buNone/>
            </a:pPr>
            <a:r>
              <a:rPr lang="en-US" altLang="x-none" dirty="0">
                <a:solidFill>
                  <a:srgbClr val="2B85D2"/>
                </a:solidFill>
                <a:ea typeface="ＭＳ Ｐゴシック" charset="-128"/>
              </a:rPr>
              <a:t>Institutional Level</a:t>
            </a:r>
          </a:p>
          <a:p>
            <a:pPr>
              <a:lnSpc>
                <a:spcPct val="120000"/>
              </a:lnSpc>
            </a:pPr>
            <a:r>
              <a:rPr lang="en-US" altLang="x-none" sz="1800" dirty="0">
                <a:solidFill>
                  <a:schemeClr val="bg2">
                    <a:lumMod val="50000"/>
                  </a:schemeClr>
                </a:solidFill>
                <a:ea typeface="ＭＳ Ｐゴシック" charset="-128"/>
              </a:rPr>
              <a:t>Training of trainers for </a:t>
            </a:r>
            <a:r>
              <a:rPr lang="ja-JP" altLang="en-US" sz="1800" dirty="0">
                <a:solidFill>
                  <a:schemeClr val="bg2">
                    <a:lumMod val="50000"/>
                  </a:schemeClr>
                </a:solidFill>
              </a:rPr>
              <a:t>“</a:t>
            </a:r>
            <a:r>
              <a:rPr lang="en-US" altLang="ja-JP" sz="1800" dirty="0">
                <a:solidFill>
                  <a:schemeClr val="bg2">
                    <a:lumMod val="50000"/>
                  </a:schemeClr>
                </a:solidFill>
              </a:rPr>
              <a:t>Entrepreneurship Development &amp; Enterprise Creation Program</a:t>
            </a:r>
            <a:r>
              <a:rPr lang="ja-JP" altLang="en-US" sz="1800" dirty="0">
                <a:solidFill>
                  <a:schemeClr val="bg2">
                    <a:lumMod val="50000"/>
                  </a:schemeClr>
                </a:solidFill>
              </a:rPr>
              <a:t>”</a:t>
            </a:r>
            <a:endParaRPr lang="en-US" altLang="ja-JP" sz="1800" dirty="0">
              <a:solidFill>
                <a:schemeClr val="bg2">
                  <a:lumMod val="50000"/>
                </a:schemeClr>
              </a:solidFill>
            </a:endParaRPr>
          </a:p>
          <a:p>
            <a:pPr>
              <a:lnSpc>
                <a:spcPct val="120000"/>
              </a:lnSpc>
            </a:pPr>
            <a:r>
              <a:rPr lang="en-US" altLang="x-none" sz="1800" dirty="0">
                <a:solidFill>
                  <a:schemeClr val="bg2">
                    <a:lumMod val="50000"/>
                  </a:schemeClr>
                </a:solidFill>
                <a:ea typeface="ＭＳ Ｐゴシック" charset="-128"/>
              </a:rPr>
              <a:t>Developing Resource Persons for Enterprise Growth</a:t>
            </a:r>
          </a:p>
          <a:p>
            <a:pPr>
              <a:lnSpc>
                <a:spcPct val="120000"/>
              </a:lnSpc>
            </a:pPr>
            <a:r>
              <a:rPr lang="en-US" altLang="x-none" sz="1800" dirty="0">
                <a:solidFill>
                  <a:schemeClr val="bg2">
                    <a:lumMod val="50000"/>
                  </a:schemeClr>
                </a:solidFill>
                <a:ea typeface="ＭＳ Ｐゴシック" charset="-128"/>
              </a:rPr>
              <a:t>Strategic and Production Management of Industrial Enterprises</a:t>
            </a:r>
          </a:p>
          <a:p>
            <a:pPr>
              <a:lnSpc>
                <a:spcPct val="120000"/>
              </a:lnSpc>
            </a:pPr>
            <a:r>
              <a:rPr lang="en-US" altLang="x-none" sz="1800" dirty="0">
                <a:solidFill>
                  <a:schemeClr val="bg2">
                    <a:lumMod val="50000"/>
                  </a:schemeClr>
                </a:solidFill>
                <a:ea typeface="ＭＳ Ｐゴシック" charset="-128"/>
              </a:rPr>
              <a:t>Industrial Project Identification, Preparation and Appraisal</a:t>
            </a:r>
          </a:p>
          <a:p>
            <a:pPr>
              <a:lnSpc>
                <a:spcPct val="120000"/>
              </a:lnSpc>
              <a:buNone/>
            </a:pPr>
            <a:r>
              <a:rPr lang="en-US" altLang="x-none" dirty="0">
                <a:solidFill>
                  <a:srgbClr val="2B85D2"/>
                </a:solidFill>
                <a:ea typeface="ＭＳ Ｐゴシック" charset="-128"/>
              </a:rPr>
              <a:t>Entrepreneurial Level</a:t>
            </a:r>
          </a:p>
          <a:p>
            <a:pPr>
              <a:lnSpc>
                <a:spcPct val="120000"/>
              </a:lnSpc>
            </a:pPr>
            <a:r>
              <a:rPr lang="en-US" altLang="x-none" sz="1800" dirty="0">
                <a:solidFill>
                  <a:schemeClr val="bg2">
                    <a:lumMod val="50000"/>
                  </a:schemeClr>
                </a:solidFill>
                <a:ea typeface="ＭＳ Ｐゴシック" charset="-128"/>
              </a:rPr>
              <a:t>Enterprise Creation Program</a:t>
            </a:r>
          </a:p>
          <a:p>
            <a:pPr>
              <a:lnSpc>
                <a:spcPct val="120000"/>
              </a:lnSpc>
            </a:pPr>
            <a:r>
              <a:rPr lang="en-US" altLang="x-none" sz="1800" dirty="0">
                <a:solidFill>
                  <a:schemeClr val="bg2">
                    <a:lumMod val="50000"/>
                  </a:schemeClr>
                </a:solidFill>
                <a:ea typeface="ＭＳ Ｐゴシック" charset="-128"/>
              </a:rPr>
              <a:t>Technology Management</a:t>
            </a:r>
          </a:p>
          <a:p>
            <a:pPr>
              <a:lnSpc>
                <a:spcPct val="120000"/>
              </a:lnSpc>
            </a:pPr>
            <a:r>
              <a:rPr lang="en-US" altLang="x-none" sz="1800" dirty="0">
                <a:solidFill>
                  <a:schemeClr val="bg2">
                    <a:lumMod val="50000"/>
                  </a:schemeClr>
                </a:solidFill>
                <a:ea typeface="ＭＳ Ｐゴシック" charset="-128"/>
              </a:rPr>
              <a:t>Quality Management </a:t>
            </a:r>
          </a:p>
          <a:p>
            <a:pPr>
              <a:lnSpc>
                <a:spcPct val="120000"/>
              </a:lnSpc>
            </a:pPr>
            <a:r>
              <a:rPr lang="en-US" altLang="x-none" sz="1800" dirty="0">
                <a:solidFill>
                  <a:schemeClr val="bg2">
                    <a:lumMod val="50000"/>
                  </a:schemeClr>
                </a:solidFill>
                <a:ea typeface="ＭＳ Ｐゴシック" charset="-128"/>
              </a:rPr>
              <a:t>Control Management Systems</a:t>
            </a:r>
          </a:p>
          <a:p>
            <a:pPr lvl="1"/>
            <a:endParaRPr lang="de-DE" dirty="0"/>
          </a:p>
          <a:p>
            <a:pPr lvl="1"/>
            <a:endParaRPr lang="de-DE" dirty="0"/>
          </a:p>
        </p:txBody>
      </p:sp>
      <p:pic>
        <p:nvPicPr>
          <p:cNvPr id="14" name="Picture 3" descr="Screen Shot 2016-04-27 at 2.15.45 PM copy.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3629" y="1151286"/>
            <a:ext cx="1283708" cy="12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p:cNvSpPr txBox="1">
            <a:spLocks/>
          </p:cNvSpPr>
          <p:nvPr/>
        </p:nvSpPr>
        <p:spPr>
          <a:xfrm>
            <a:off x="628650" y="1124744"/>
            <a:ext cx="7903790" cy="109848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rgbClr val="0698DF"/>
                </a:solidFill>
                <a:latin typeface="+mn-lt"/>
                <a:ea typeface="+mj-ea"/>
                <a:cs typeface="Arial" panose="020B0604020202020204" pitchFamily="34" charset="0"/>
              </a:defRPr>
            </a:lvl1pPr>
          </a:lstStyle>
          <a:p>
            <a:r>
              <a:rPr lang="de-DE" sz="2200"/>
              <a:t>Arab International Center </a:t>
            </a:r>
            <a:br>
              <a:rPr lang="de-DE" sz="2200"/>
            </a:br>
            <a:r>
              <a:rPr lang="de-DE" sz="2200"/>
              <a:t>for Entrepreneurship &amp; Investment</a:t>
            </a:r>
            <a:endParaRPr lang="de-DE" sz="2200" dirty="0"/>
          </a:p>
        </p:txBody>
      </p:sp>
    </p:spTree>
    <p:extLst>
      <p:ext uri="{BB962C8B-B14F-4D97-AF65-F5344CB8AC3E}">
        <p14:creationId xmlns:p14="http://schemas.microsoft.com/office/powerpoint/2010/main" val="1525294974"/>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2667000"/>
            <a:ext cx="8362950" cy="1098482"/>
          </a:xfrm>
        </p:spPr>
        <p:txBody>
          <a:bodyPr>
            <a:normAutofit/>
          </a:bodyPr>
          <a:lstStyle/>
          <a:p>
            <a:pPr algn="ctr"/>
            <a:r>
              <a:rPr lang="de-DE" sz="2500" dirty="0"/>
              <a:t>Enterprise Development &amp; Investment Promotion </a:t>
            </a:r>
            <a:r>
              <a:rPr lang="de-DE" sz="2500" dirty="0" err="1"/>
              <a:t>Program</a:t>
            </a:r>
            <a:br>
              <a:rPr lang="de-DE" sz="2500" dirty="0"/>
            </a:br>
            <a:r>
              <a:rPr lang="de-DE" sz="2000" dirty="0">
                <a:solidFill>
                  <a:schemeClr val="tx1">
                    <a:lumMod val="50000"/>
                    <a:lumOff val="50000"/>
                  </a:schemeClr>
                </a:solidFill>
              </a:rPr>
              <a:t>“Bahrain Model </a:t>
            </a:r>
            <a:r>
              <a:rPr lang="de-DE" sz="2000" dirty="0" err="1">
                <a:solidFill>
                  <a:schemeClr val="tx1">
                    <a:lumMod val="50000"/>
                    <a:lumOff val="50000"/>
                  </a:schemeClr>
                </a:solidFill>
              </a:rPr>
              <a:t>of</a:t>
            </a:r>
            <a:r>
              <a:rPr lang="de-DE" sz="2000" dirty="0">
                <a:solidFill>
                  <a:schemeClr val="tx1">
                    <a:lumMod val="50000"/>
                    <a:lumOff val="50000"/>
                  </a:schemeClr>
                </a:solidFill>
              </a:rPr>
              <a:t> Entrepreneurship“</a:t>
            </a:r>
          </a:p>
        </p:txBody>
      </p:sp>
    </p:spTree>
    <p:extLst>
      <p:ext uri="{BB962C8B-B14F-4D97-AF65-F5344CB8AC3E}">
        <p14:creationId xmlns:p14="http://schemas.microsoft.com/office/powerpoint/2010/main" val="858308028"/>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EDIP Summary</a:t>
            </a:r>
          </a:p>
        </p:txBody>
      </p:sp>
      <p:sp>
        <p:nvSpPr>
          <p:cNvPr id="3" name="Inhaltsplatzhalter 2"/>
          <p:cNvSpPr>
            <a:spLocks noGrp="1"/>
          </p:cNvSpPr>
          <p:nvPr>
            <p:ph idx="1"/>
          </p:nvPr>
        </p:nvSpPr>
        <p:spPr>
          <a:xfrm>
            <a:off x="628650" y="2014832"/>
            <a:ext cx="7903790" cy="3821939"/>
          </a:xfrm>
        </p:spPr>
        <p:txBody>
          <a:bodyPr>
            <a:normAutofit/>
          </a:bodyPr>
          <a:lstStyle/>
          <a:p>
            <a:pPr marL="0" indent="0">
              <a:lnSpc>
                <a:spcPct val="120000"/>
              </a:lnSpc>
              <a:spcBef>
                <a:spcPts val="400"/>
              </a:spcBef>
              <a:buNone/>
            </a:pPr>
            <a:r>
              <a:rPr lang="de-DE" sz="1900" dirty="0"/>
              <a:t>EDIP </a:t>
            </a:r>
            <a:r>
              <a:rPr lang="de-DE" sz="1900" dirty="0" err="1"/>
              <a:t>Program</a:t>
            </a:r>
            <a:r>
              <a:rPr lang="de-DE" sz="1900" dirty="0"/>
              <a:t>:</a:t>
            </a:r>
          </a:p>
          <a:p>
            <a:pPr>
              <a:lnSpc>
                <a:spcPct val="120000"/>
              </a:lnSpc>
              <a:spcBef>
                <a:spcPts val="400"/>
              </a:spcBef>
            </a:pPr>
            <a:r>
              <a:rPr lang="en-US" sz="1800" dirty="0">
                <a:solidFill>
                  <a:schemeClr val="bg2">
                    <a:lumMod val="50000"/>
                  </a:schemeClr>
                </a:solidFill>
              </a:rPr>
              <a:t>Developmental program to support the start-up and growth of Micro, Small, and Medium Sized Enterprises (MSMEs) through financial and non-financial services. </a:t>
            </a:r>
          </a:p>
          <a:p>
            <a:pPr>
              <a:lnSpc>
                <a:spcPct val="120000"/>
              </a:lnSpc>
              <a:spcBef>
                <a:spcPts val="400"/>
              </a:spcBef>
            </a:pPr>
            <a:r>
              <a:rPr lang="en-US" sz="1800" dirty="0">
                <a:solidFill>
                  <a:schemeClr val="bg2">
                    <a:lumMod val="50000"/>
                  </a:schemeClr>
                </a:solidFill>
              </a:rPr>
              <a:t>Conceptualized in Bahrain in 1999</a:t>
            </a:r>
          </a:p>
          <a:p>
            <a:pPr>
              <a:lnSpc>
                <a:spcPct val="120000"/>
              </a:lnSpc>
              <a:spcBef>
                <a:spcPts val="400"/>
              </a:spcBef>
            </a:pPr>
            <a:r>
              <a:rPr lang="en-US" sz="1800" dirty="0">
                <a:solidFill>
                  <a:schemeClr val="bg2">
                    <a:lumMod val="50000"/>
                  </a:schemeClr>
                </a:solidFill>
              </a:rPr>
              <a:t>Currently implemented in 52 countries </a:t>
            </a:r>
          </a:p>
          <a:p>
            <a:pPr>
              <a:lnSpc>
                <a:spcPct val="120000"/>
              </a:lnSpc>
              <a:spcBef>
                <a:spcPts val="400"/>
              </a:spcBef>
            </a:pPr>
            <a:r>
              <a:rPr lang="en-US" sz="1800" dirty="0">
                <a:solidFill>
                  <a:schemeClr val="bg2">
                    <a:lumMod val="50000"/>
                  </a:schemeClr>
                </a:solidFill>
              </a:rPr>
              <a:t>Package approach encompassing 3 key stages aimed at developing the capacities of potential investors/entrepreneurs </a:t>
            </a:r>
          </a:p>
          <a:p>
            <a:pPr>
              <a:lnSpc>
                <a:spcPct val="120000"/>
              </a:lnSpc>
              <a:spcBef>
                <a:spcPts val="400"/>
              </a:spcBef>
            </a:pPr>
            <a:r>
              <a:rPr lang="en-US" sz="1800" dirty="0">
                <a:solidFill>
                  <a:schemeClr val="bg2">
                    <a:lumMod val="50000"/>
                  </a:schemeClr>
                </a:solidFill>
              </a:rPr>
              <a:t>Holistic approach that deals with building entrepreneurial capabilities in addition to enterprise planning, implementation and management. </a:t>
            </a:r>
          </a:p>
          <a:p>
            <a:pPr>
              <a:lnSpc>
                <a:spcPct val="120000"/>
              </a:lnSpc>
              <a:spcBef>
                <a:spcPts val="400"/>
              </a:spcBef>
            </a:pPr>
            <a:endParaRPr lang="en-US" sz="1600" dirty="0">
              <a:solidFill>
                <a:schemeClr val="bg2">
                  <a:lumMod val="50000"/>
                </a:schemeClr>
              </a:solidFill>
            </a:endParaRPr>
          </a:p>
          <a:p>
            <a:pPr>
              <a:lnSpc>
                <a:spcPct val="120000"/>
              </a:lnSpc>
              <a:spcBef>
                <a:spcPts val="400"/>
              </a:spcBef>
            </a:pPr>
            <a:endParaRPr lang="en-US" sz="1900" dirty="0">
              <a:solidFill>
                <a:schemeClr val="bg2">
                  <a:lumMod val="50000"/>
                </a:schemeClr>
              </a:solidFill>
            </a:endParaRPr>
          </a:p>
        </p:txBody>
      </p:sp>
    </p:spTree>
    <p:extLst>
      <p:ext uri="{BB962C8B-B14F-4D97-AF65-F5344CB8AC3E}">
        <p14:creationId xmlns:p14="http://schemas.microsoft.com/office/powerpoint/2010/main" val="1984219194"/>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EDIP Summary (</a:t>
            </a:r>
            <a:r>
              <a:rPr lang="de-DE" dirty="0" err="1"/>
              <a:t>cont‘d</a:t>
            </a:r>
            <a:r>
              <a:rPr lang="de-DE" dirty="0"/>
              <a:t>)</a:t>
            </a:r>
          </a:p>
        </p:txBody>
      </p:sp>
      <p:sp>
        <p:nvSpPr>
          <p:cNvPr id="4" name="Rectangle 3"/>
          <p:cNvSpPr/>
          <p:nvPr/>
        </p:nvSpPr>
        <p:spPr>
          <a:xfrm>
            <a:off x="628650" y="2057400"/>
            <a:ext cx="7903790" cy="3481979"/>
          </a:xfrm>
          <a:prstGeom prst="rect">
            <a:avLst/>
          </a:prstGeom>
        </p:spPr>
        <p:txBody>
          <a:bodyPr wrap="square">
            <a:spAutoFit/>
          </a:bodyPr>
          <a:lstStyle/>
          <a:p>
            <a:pPr>
              <a:lnSpc>
                <a:spcPct val="120000"/>
              </a:lnSpc>
              <a:spcBef>
                <a:spcPts val="400"/>
              </a:spcBef>
            </a:pPr>
            <a:r>
              <a:rPr lang="en-US" dirty="0">
                <a:solidFill>
                  <a:srgbClr val="0199E0"/>
                </a:solidFill>
              </a:rPr>
              <a:t>EDIP Accolades: </a:t>
            </a:r>
          </a:p>
          <a:p>
            <a:pPr marL="285750" indent="-285750">
              <a:spcBef>
                <a:spcPts val="400"/>
              </a:spcBef>
              <a:buFont typeface="Arial" charset="0"/>
              <a:buChar char="•"/>
            </a:pPr>
            <a:r>
              <a:rPr lang="en-US" dirty="0">
                <a:solidFill>
                  <a:schemeClr val="bg2">
                    <a:lumMod val="50000"/>
                  </a:schemeClr>
                </a:solidFill>
              </a:rPr>
              <a:t>The model has achieved major successes which led in 2007 the United Nations Industrial Development Organization (UNIDO)  to adopt it officially.</a:t>
            </a:r>
          </a:p>
          <a:p>
            <a:pPr marL="285750" indent="-285750">
              <a:spcBef>
                <a:spcPts val="400"/>
              </a:spcBef>
              <a:buFont typeface="Arial" charset="0"/>
              <a:buChar char="•"/>
            </a:pPr>
            <a:endParaRPr lang="en-US" sz="1000" dirty="0">
              <a:solidFill>
                <a:schemeClr val="bg2">
                  <a:lumMod val="50000"/>
                </a:schemeClr>
              </a:solidFill>
            </a:endParaRPr>
          </a:p>
          <a:p>
            <a:pPr marL="285750" indent="-285750">
              <a:spcBef>
                <a:spcPts val="400"/>
              </a:spcBef>
              <a:buFont typeface="Arial" charset="0"/>
              <a:buChar char="•"/>
            </a:pPr>
            <a:r>
              <a:rPr lang="en-US" dirty="0">
                <a:solidFill>
                  <a:schemeClr val="bg2">
                    <a:lumMod val="50000"/>
                  </a:schemeClr>
                </a:solidFill>
              </a:rPr>
              <a:t>In 2009, it was  named as the  best program towards the economic empowerment of youth and women with in the United Nations System. </a:t>
            </a:r>
          </a:p>
          <a:p>
            <a:pPr marL="285750" indent="-285750">
              <a:spcBef>
                <a:spcPts val="400"/>
              </a:spcBef>
              <a:buFont typeface="Arial" charset="0"/>
              <a:buChar char="•"/>
            </a:pPr>
            <a:endParaRPr lang="en-US" sz="1000" dirty="0">
              <a:solidFill>
                <a:schemeClr val="bg2">
                  <a:lumMod val="50000"/>
                </a:schemeClr>
              </a:solidFill>
            </a:endParaRPr>
          </a:p>
          <a:p>
            <a:pPr marL="285750" indent="-285750">
              <a:spcBef>
                <a:spcPts val="400"/>
              </a:spcBef>
              <a:buFont typeface="Arial" charset="0"/>
              <a:buChar char="•"/>
            </a:pPr>
            <a:r>
              <a:rPr lang="en-US" dirty="0">
                <a:solidFill>
                  <a:schemeClr val="bg2">
                    <a:lumMod val="50000"/>
                  </a:schemeClr>
                </a:solidFill>
              </a:rPr>
              <a:t>In 2017, His Excellency Mr. Antonio </a:t>
            </a:r>
            <a:r>
              <a:rPr lang="en-US" dirty="0" err="1">
                <a:solidFill>
                  <a:schemeClr val="bg2">
                    <a:lumMod val="50000"/>
                  </a:schemeClr>
                </a:solidFill>
              </a:rPr>
              <a:t>Guterres</a:t>
            </a:r>
            <a:r>
              <a:rPr lang="en-US" dirty="0">
                <a:solidFill>
                  <a:schemeClr val="bg2">
                    <a:lumMod val="50000"/>
                  </a:schemeClr>
                </a:solidFill>
              </a:rPr>
              <a:t>, the Secretary General of the United Nations, acknowledged and applauded the program, stating that </a:t>
            </a:r>
            <a:r>
              <a:rPr lang="en-US" b="1" dirty="0">
                <a:solidFill>
                  <a:schemeClr val="bg2">
                    <a:lumMod val="50000"/>
                  </a:schemeClr>
                </a:solidFill>
              </a:rPr>
              <a:t>“the so-called Bahrain model has created more than 16,000 jobs and raised more than $2 billion in investment. Today, in 52 countries, it continues to advance entrepreneurship and change lives for the better.”</a:t>
            </a:r>
            <a:endParaRPr lang="en-US" dirty="0">
              <a:solidFill>
                <a:schemeClr val="bg2">
                  <a:lumMod val="50000"/>
                </a:schemeClr>
              </a:solidFill>
            </a:endParaRPr>
          </a:p>
        </p:txBody>
      </p:sp>
    </p:spTree>
    <p:extLst>
      <p:ext uri="{BB962C8B-B14F-4D97-AF65-F5344CB8AC3E}">
        <p14:creationId xmlns:p14="http://schemas.microsoft.com/office/powerpoint/2010/main" val="1231396369"/>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EDIP </a:t>
            </a:r>
            <a:r>
              <a:rPr lang="de-DE" dirty="0" err="1"/>
              <a:t>Premise</a:t>
            </a:r>
            <a:endParaRPr lang="de-DE" dirty="0"/>
          </a:p>
        </p:txBody>
      </p:sp>
      <p:sp>
        <p:nvSpPr>
          <p:cNvPr id="4" name="Inhaltsplatzhalter 2"/>
          <p:cNvSpPr txBox="1">
            <a:spLocks/>
          </p:cNvSpPr>
          <p:nvPr/>
        </p:nvSpPr>
        <p:spPr>
          <a:xfrm>
            <a:off x="608958" y="2223226"/>
            <a:ext cx="7903790" cy="382193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78AC5"/>
                </a:solidFill>
                <a:latin typeface="+mn-lt"/>
                <a:ea typeface="+mn-ea"/>
                <a:cs typeface="Arial" panose="020B0604020202020204" pitchFamily="34" charset="0"/>
              </a:defRPr>
            </a:lvl1pPr>
            <a:lvl2pPr marL="514350" indent="-182880" algn="l" defTabSz="6858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Arial" panose="020B0604020202020204" pitchFamily="34" charset="0"/>
              </a:defRPr>
            </a:lvl2pPr>
            <a:lvl3pPr marL="857250" indent="-182880" algn="l" defTabSz="685800" rtl="0" eaLnBrk="1" latinLnBrk="0" hangingPunct="1">
              <a:lnSpc>
                <a:spcPct val="100000"/>
              </a:lnSpc>
              <a:spcBef>
                <a:spcPts val="1200"/>
              </a:spcBef>
              <a:buClr>
                <a:schemeClr val="accent1"/>
              </a:buClr>
              <a:buFont typeface="Arial" panose="020B0604020202020204" pitchFamily="34" charset="0"/>
              <a:buChar char="•"/>
              <a:defRPr sz="1500" kern="1200">
                <a:solidFill>
                  <a:schemeClr val="tx1">
                    <a:lumMod val="75000"/>
                    <a:lumOff val="25000"/>
                  </a:schemeClr>
                </a:solidFill>
                <a:latin typeface="+mn-lt"/>
                <a:ea typeface="+mn-ea"/>
                <a:cs typeface="Arial" panose="020B0604020202020204" pitchFamily="34" charset="0"/>
              </a:defRPr>
            </a:lvl3pPr>
            <a:lvl4pPr marL="1200150" indent="-182880" algn="l" defTabSz="685800" rtl="0" eaLnBrk="1" latinLnBrk="0" hangingPunct="1">
              <a:lnSpc>
                <a:spcPct val="100000"/>
              </a:lnSpc>
              <a:spcBef>
                <a:spcPts val="1200"/>
              </a:spcBef>
              <a:buClr>
                <a:schemeClr val="accent1"/>
              </a:buClr>
              <a:buFont typeface="Arial" panose="020B0604020202020204" pitchFamily="34" charset="0"/>
              <a:buChar char="•"/>
              <a:defRPr sz="1350" kern="1200">
                <a:solidFill>
                  <a:schemeClr val="tx1">
                    <a:lumMod val="75000"/>
                    <a:lumOff val="25000"/>
                  </a:schemeClr>
                </a:solidFill>
                <a:latin typeface="+mn-lt"/>
                <a:ea typeface="+mn-ea"/>
                <a:cs typeface="Arial" panose="020B0604020202020204" pitchFamily="34" charset="0"/>
              </a:defRPr>
            </a:lvl4pPr>
            <a:lvl5pPr marL="1543050" indent="-182880" algn="l" defTabSz="685800" rtl="0" eaLnBrk="1" latinLnBrk="0" hangingPunct="1">
              <a:lnSpc>
                <a:spcPct val="100000"/>
              </a:lnSpc>
              <a:spcBef>
                <a:spcPts val="1200"/>
              </a:spcBef>
              <a:buClr>
                <a:schemeClr val="accent1"/>
              </a:buClr>
              <a:buFont typeface="Arial" panose="020B0604020202020204" pitchFamily="34" charset="0"/>
              <a:buChar char="•"/>
              <a:defRPr sz="1350" kern="1200">
                <a:solidFill>
                  <a:schemeClr val="tx1">
                    <a:lumMod val="75000"/>
                    <a:lumOff val="25000"/>
                  </a:schemeClr>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defRPr/>
            </a:pPr>
            <a:r>
              <a:rPr lang="en-US" altLang="x-none" sz="1800" dirty="0">
                <a:solidFill>
                  <a:srgbClr val="0199E0"/>
                </a:solidFill>
                <a:latin typeface="Calibri" charset="0"/>
                <a:ea typeface="ＭＳ Ｐゴシック" charset="-128"/>
              </a:rPr>
              <a:t>Regional Obstacles </a:t>
            </a:r>
            <a:r>
              <a:rPr lang="mr-IN" altLang="x-none" sz="1800" dirty="0">
                <a:solidFill>
                  <a:srgbClr val="0199E0"/>
                </a:solidFill>
                <a:latin typeface="Calibri" charset="0"/>
                <a:ea typeface="ＭＳ Ｐゴシック" charset="-128"/>
              </a:rPr>
              <a:t>–</a:t>
            </a:r>
            <a:r>
              <a:rPr lang="en-US" altLang="x-none" sz="1800" dirty="0">
                <a:solidFill>
                  <a:srgbClr val="0199E0"/>
                </a:solidFill>
                <a:latin typeface="Calibri" charset="0"/>
                <a:ea typeface="ＭＳ Ｐゴシック" charset="-128"/>
              </a:rPr>
              <a:t> indicated by economic research:  </a:t>
            </a:r>
            <a:endParaRPr lang="en-US" sz="1500" dirty="0">
              <a:solidFill>
                <a:schemeClr val="bg2">
                  <a:lumMod val="50000"/>
                </a:schemeClr>
              </a:solidFill>
              <a:cs typeface="Calibri"/>
            </a:endParaRPr>
          </a:p>
          <a:p>
            <a:pPr>
              <a:defRPr/>
            </a:pPr>
            <a:r>
              <a:rPr lang="en-US" sz="1500" dirty="0">
                <a:solidFill>
                  <a:schemeClr val="bg2">
                    <a:lumMod val="50000"/>
                  </a:schemeClr>
                </a:solidFill>
              </a:rPr>
              <a:t>Job seekers in the Arab world is projected to soar to 95 million by 2030</a:t>
            </a:r>
          </a:p>
          <a:p>
            <a:pPr>
              <a:defRPr/>
            </a:pPr>
            <a:r>
              <a:rPr lang="en-US" sz="1500" dirty="0">
                <a:solidFill>
                  <a:schemeClr val="bg2">
                    <a:lumMod val="50000"/>
                  </a:schemeClr>
                </a:solidFill>
                <a:cs typeface="Calibri"/>
              </a:rPr>
              <a:t>“Youth Bulge” - </a:t>
            </a:r>
            <a:r>
              <a:rPr lang="en-US" sz="1500" dirty="0">
                <a:solidFill>
                  <a:schemeClr val="bg2">
                    <a:lumMod val="50000"/>
                  </a:schemeClr>
                </a:solidFill>
              </a:rPr>
              <a:t>more than half of population under 25 years old</a:t>
            </a:r>
          </a:p>
          <a:p>
            <a:pPr>
              <a:defRPr/>
            </a:pPr>
            <a:r>
              <a:rPr lang="en-US" sz="1600" dirty="0">
                <a:solidFill>
                  <a:schemeClr val="bg2">
                    <a:lumMod val="50000"/>
                  </a:schemeClr>
                </a:solidFill>
              </a:rPr>
              <a:t>World’s highest regional youth unemployment rate</a:t>
            </a:r>
          </a:p>
          <a:p>
            <a:pPr>
              <a:defRPr/>
            </a:pPr>
            <a:r>
              <a:rPr lang="en-US" sz="1600" dirty="0">
                <a:solidFill>
                  <a:schemeClr val="bg2">
                    <a:lumMod val="50000"/>
                  </a:schemeClr>
                </a:solidFill>
              </a:rPr>
              <a:t>High rates of unemployment and under-employment</a:t>
            </a:r>
          </a:p>
          <a:p>
            <a:pPr>
              <a:defRPr/>
            </a:pPr>
            <a:r>
              <a:rPr lang="en-US" sz="1600" dirty="0">
                <a:solidFill>
                  <a:schemeClr val="bg2">
                    <a:lumMod val="50000"/>
                  </a:schemeClr>
                </a:solidFill>
              </a:rPr>
              <a:t>Decreasing shares of public sector employment</a:t>
            </a:r>
          </a:p>
          <a:p>
            <a:pPr>
              <a:defRPr/>
            </a:pPr>
            <a:r>
              <a:rPr lang="en-US" sz="1500" dirty="0">
                <a:solidFill>
                  <a:schemeClr val="bg2">
                    <a:lumMod val="50000"/>
                  </a:schemeClr>
                </a:solidFill>
                <a:cs typeface="Calibri"/>
              </a:rPr>
              <a:t>Weak Entrepreneurship culture</a:t>
            </a:r>
          </a:p>
          <a:p>
            <a:pPr>
              <a:defRPr/>
            </a:pPr>
            <a:r>
              <a:rPr lang="en-US" sz="1500" dirty="0">
                <a:solidFill>
                  <a:schemeClr val="bg2">
                    <a:lumMod val="50000"/>
                  </a:schemeClr>
                </a:solidFill>
                <a:cs typeface="Calibri"/>
              </a:rPr>
              <a:t>The in-existence of specialized programs on entrepreneurship development, and support for micro, small &amp; medium enterprises (MSMEs)</a:t>
            </a:r>
          </a:p>
          <a:p>
            <a:pPr>
              <a:defRPr/>
            </a:pPr>
            <a:r>
              <a:rPr lang="en-US" sz="1500" dirty="0">
                <a:solidFill>
                  <a:schemeClr val="bg2">
                    <a:lumMod val="50000"/>
                  </a:schemeClr>
                </a:solidFill>
                <a:cs typeface="Calibri"/>
              </a:rPr>
              <a:t>Limited support institutions targeting entrepreneurs in the areas of training, technology, finance and incubation</a:t>
            </a:r>
          </a:p>
          <a:p>
            <a:pPr>
              <a:spcBef>
                <a:spcPts val="500"/>
              </a:spcBef>
            </a:pPr>
            <a:endParaRPr lang="en-US" altLang="x-none" sz="1500" dirty="0">
              <a:solidFill>
                <a:schemeClr val="bg2">
                  <a:lumMod val="50000"/>
                </a:schemeClr>
              </a:solidFill>
              <a:latin typeface="Calibri" charset="0"/>
              <a:ea typeface="ＭＳ Ｐゴシック" charset="-128"/>
            </a:endParaRPr>
          </a:p>
        </p:txBody>
      </p:sp>
    </p:spTree>
    <p:extLst>
      <p:ext uri="{BB962C8B-B14F-4D97-AF65-F5344CB8AC3E}">
        <p14:creationId xmlns:p14="http://schemas.microsoft.com/office/powerpoint/2010/main" val="1489352195"/>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EDIP </a:t>
            </a:r>
            <a:r>
              <a:rPr lang="de-DE" dirty="0" err="1"/>
              <a:t>Premise</a:t>
            </a:r>
            <a:r>
              <a:rPr lang="de-DE" dirty="0"/>
              <a:t> (</a:t>
            </a:r>
            <a:r>
              <a:rPr lang="de-DE" dirty="0" err="1"/>
              <a:t>cont‘d</a:t>
            </a:r>
            <a:r>
              <a:rPr lang="de-DE" dirty="0"/>
              <a:t>)</a:t>
            </a:r>
          </a:p>
        </p:txBody>
      </p:sp>
      <p:sp>
        <p:nvSpPr>
          <p:cNvPr id="3" name="Inhaltsplatzhalter 2"/>
          <p:cNvSpPr>
            <a:spLocks noGrp="1"/>
          </p:cNvSpPr>
          <p:nvPr>
            <p:ph idx="1"/>
          </p:nvPr>
        </p:nvSpPr>
        <p:spPr>
          <a:xfrm>
            <a:off x="628650" y="2223226"/>
            <a:ext cx="7903790" cy="3821939"/>
          </a:xfrm>
        </p:spPr>
        <p:txBody>
          <a:bodyPr>
            <a:normAutofit/>
          </a:bodyPr>
          <a:lstStyle/>
          <a:p>
            <a:pPr marL="0" indent="0">
              <a:buNone/>
            </a:pPr>
            <a:r>
              <a:rPr lang="en-US" altLang="x-none" sz="1800" dirty="0">
                <a:solidFill>
                  <a:srgbClr val="0199E0"/>
                </a:solidFill>
                <a:latin typeface="Calibri" charset="0"/>
                <a:ea typeface="ＭＳ Ｐゴシック" charset="-128"/>
              </a:rPr>
              <a:t>Regional need for:  </a:t>
            </a:r>
          </a:p>
          <a:p>
            <a:r>
              <a:rPr lang="en-US" altLang="x-none" sz="1500" dirty="0">
                <a:solidFill>
                  <a:schemeClr val="bg2">
                    <a:lumMod val="50000"/>
                  </a:schemeClr>
                </a:solidFill>
                <a:latin typeface="Calibri" charset="0"/>
                <a:ea typeface="ＭＳ Ｐゴシック" charset="-128"/>
              </a:rPr>
              <a:t>The development of national specialized programs aimed at creating awareness and stimulating economic empowerment for Arab entrepreneurs  </a:t>
            </a:r>
          </a:p>
          <a:p>
            <a:r>
              <a:rPr lang="en-US" altLang="x-none" sz="1500" dirty="0">
                <a:solidFill>
                  <a:schemeClr val="bg2">
                    <a:lumMod val="50000"/>
                  </a:schemeClr>
                </a:solidFill>
                <a:latin typeface="Calibri" charset="0"/>
                <a:ea typeface="ＭＳ Ｐゴシック" charset="-128"/>
              </a:rPr>
              <a:t>The adoption of programs geared towards entrepreneurship and MSME development and that have proven their effectiveness  </a:t>
            </a:r>
          </a:p>
          <a:p>
            <a:r>
              <a:rPr lang="en-US" altLang="x-none" sz="1500" dirty="0">
                <a:solidFill>
                  <a:schemeClr val="bg2">
                    <a:lumMod val="50000"/>
                  </a:schemeClr>
                </a:solidFill>
                <a:latin typeface="Calibri" charset="0"/>
                <a:ea typeface="ＭＳ Ｐゴシック" charset="-128"/>
              </a:rPr>
              <a:t>Provide counseling programs aimed at facilitating enterprises growth </a:t>
            </a:r>
          </a:p>
          <a:p>
            <a:r>
              <a:rPr lang="en-US" altLang="x-none" sz="1500" dirty="0">
                <a:solidFill>
                  <a:schemeClr val="bg2">
                    <a:lumMod val="50000"/>
                  </a:schemeClr>
                </a:solidFill>
                <a:latin typeface="Calibri" charset="0"/>
                <a:ea typeface="ＭＳ Ｐゴシック" charset="-128"/>
              </a:rPr>
              <a:t>Developing linkages between financial institutions and entrepreneurship programs </a:t>
            </a:r>
          </a:p>
          <a:p>
            <a:r>
              <a:rPr lang="en-US" altLang="x-none" sz="1500" dirty="0">
                <a:solidFill>
                  <a:schemeClr val="bg2">
                    <a:lumMod val="50000"/>
                  </a:schemeClr>
                </a:solidFill>
                <a:latin typeface="Calibri" charset="0"/>
                <a:ea typeface="ＭＳ Ｐゴシック" charset="-128"/>
              </a:rPr>
              <a:t>The establishment of business incubators as they play a key role in the development and growth of MSMEs through a range of services offered</a:t>
            </a:r>
          </a:p>
          <a:p>
            <a:pPr lvl="1"/>
            <a:endParaRPr lang="de-DE" sz="1500" dirty="0">
              <a:solidFill>
                <a:schemeClr val="bg2">
                  <a:lumMod val="50000"/>
                </a:schemeClr>
              </a:solidFill>
            </a:endParaRPr>
          </a:p>
          <a:p>
            <a:pPr lvl="1"/>
            <a:endParaRPr lang="de-DE" sz="1500" dirty="0">
              <a:solidFill>
                <a:schemeClr val="bg2">
                  <a:lumMod val="50000"/>
                </a:schemeClr>
              </a:solidFill>
            </a:endParaRPr>
          </a:p>
        </p:txBody>
      </p:sp>
    </p:spTree>
    <p:extLst>
      <p:ext uri="{BB962C8B-B14F-4D97-AF65-F5344CB8AC3E}">
        <p14:creationId xmlns:p14="http://schemas.microsoft.com/office/powerpoint/2010/main" val="753206013"/>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EDIP </a:t>
            </a:r>
            <a:r>
              <a:rPr lang="de-DE" dirty="0" err="1"/>
              <a:t>Program</a:t>
            </a:r>
            <a:r>
              <a:rPr lang="de-DE" dirty="0"/>
              <a:t> </a:t>
            </a:r>
            <a:r>
              <a:rPr lang="de-DE" dirty="0" err="1"/>
              <a:t>Methodology</a:t>
            </a:r>
            <a:endParaRPr lang="de-DE"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32418" b="34445"/>
          <a:stretch/>
        </p:blipFill>
        <p:spPr>
          <a:xfrm>
            <a:off x="-174357" y="2636883"/>
            <a:ext cx="9509804" cy="2925717"/>
          </a:xfrm>
          <a:prstGeom prst="rect">
            <a:avLst/>
          </a:prstGeom>
        </p:spPr>
      </p:pic>
    </p:spTree>
    <p:extLst>
      <p:ext uri="{BB962C8B-B14F-4D97-AF65-F5344CB8AC3E}">
        <p14:creationId xmlns:p14="http://schemas.microsoft.com/office/powerpoint/2010/main" val="617571236"/>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UNIDO Summary</a:t>
            </a:r>
          </a:p>
        </p:txBody>
      </p:sp>
      <p:sp>
        <p:nvSpPr>
          <p:cNvPr id="3" name="Inhaltsplatzhalter 2"/>
          <p:cNvSpPr>
            <a:spLocks noGrp="1"/>
          </p:cNvSpPr>
          <p:nvPr>
            <p:ph idx="1"/>
          </p:nvPr>
        </p:nvSpPr>
        <p:spPr>
          <a:xfrm>
            <a:off x="628650" y="2121661"/>
            <a:ext cx="7903790" cy="3821939"/>
          </a:xfrm>
        </p:spPr>
        <p:txBody>
          <a:bodyPr/>
          <a:lstStyle/>
          <a:p>
            <a:pPr marL="0" indent="0">
              <a:buNone/>
            </a:pPr>
            <a:r>
              <a:rPr lang="de-DE" dirty="0"/>
              <a:t>UNIDO</a:t>
            </a:r>
          </a:p>
          <a:p>
            <a:pPr lvl="1"/>
            <a:r>
              <a:rPr lang="de-DE" sz="1600" dirty="0" err="1">
                <a:solidFill>
                  <a:schemeClr val="tx1">
                    <a:lumMod val="50000"/>
                    <a:lumOff val="50000"/>
                  </a:schemeClr>
                </a:solidFill>
              </a:rPr>
              <a:t>Established</a:t>
            </a:r>
            <a:r>
              <a:rPr lang="de-DE" sz="1600" dirty="0">
                <a:solidFill>
                  <a:schemeClr val="tx1">
                    <a:lumMod val="50000"/>
                    <a:lumOff val="50000"/>
                  </a:schemeClr>
                </a:solidFill>
              </a:rPr>
              <a:t> in 1966</a:t>
            </a:r>
          </a:p>
          <a:p>
            <a:pPr lvl="1"/>
            <a:r>
              <a:rPr lang="de-DE" sz="1600" dirty="0" err="1">
                <a:solidFill>
                  <a:schemeClr val="tx1">
                    <a:lumMod val="50000"/>
                    <a:lumOff val="50000"/>
                  </a:schemeClr>
                </a:solidFill>
              </a:rPr>
              <a:t>Specialized</a:t>
            </a:r>
            <a:r>
              <a:rPr lang="de-DE" sz="1600" dirty="0">
                <a:solidFill>
                  <a:schemeClr val="tx1">
                    <a:lumMod val="50000"/>
                    <a:lumOff val="50000"/>
                  </a:schemeClr>
                </a:solidFill>
              </a:rPr>
              <a:t> </a:t>
            </a:r>
            <a:r>
              <a:rPr lang="de-DE" sz="1600" dirty="0" err="1">
                <a:solidFill>
                  <a:schemeClr val="tx1">
                    <a:lumMod val="50000"/>
                    <a:lumOff val="50000"/>
                  </a:schemeClr>
                </a:solidFill>
              </a:rPr>
              <a:t>agency</a:t>
            </a:r>
            <a:r>
              <a:rPr lang="de-DE" sz="1600" dirty="0">
                <a:solidFill>
                  <a:schemeClr val="tx1">
                    <a:lumMod val="50000"/>
                    <a:lumOff val="50000"/>
                  </a:schemeClr>
                </a:solidFill>
              </a:rPr>
              <a:t> </a:t>
            </a:r>
            <a:r>
              <a:rPr lang="de-DE" sz="1600" dirty="0" err="1">
                <a:solidFill>
                  <a:schemeClr val="tx1">
                    <a:lumMod val="50000"/>
                    <a:lumOff val="50000"/>
                  </a:schemeClr>
                </a:solidFill>
              </a:rPr>
              <a:t>since</a:t>
            </a:r>
            <a:r>
              <a:rPr lang="de-DE" sz="1600" dirty="0">
                <a:solidFill>
                  <a:schemeClr val="tx1">
                    <a:lumMod val="50000"/>
                    <a:lumOff val="50000"/>
                  </a:schemeClr>
                </a:solidFill>
              </a:rPr>
              <a:t> 1985</a:t>
            </a:r>
          </a:p>
          <a:p>
            <a:pPr lvl="1"/>
            <a:r>
              <a:rPr lang="de-DE" sz="1600" dirty="0" err="1">
                <a:solidFill>
                  <a:schemeClr val="tx1">
                    <a:lumMod val="50000"/>
                    <a:lumOff val="50000"/>
                  </a:schemeClr>
                </a:solidFill>
              </a:rPr>
              <a:t>Includes</a:t>
            </a:r>
            <a:r>
              <a:rPr lang="de-DE" sz="1600" dirty="0">
                <a:solidFill>
                  <a:schemeClr val="tx1">
                    <a:lumMod val="50000"/>
                    <a:lumOff val="50000"/>
                  </a:schemeClr>
                </a:solidFill>
              </a:rPr>
              <a:t> 169 </a:t>
            </a:r>
            <a:r>
              <a:rPr lang="de-DE" sz="1600" dirty="0" err="1">
                <a:solidFill>
                  <a:schemeClr val="tx1">
                    <a:lumMod val="50000"/>
                    <a:lumOff val="50000"/>
                  </a:schemeClr>
                </a:solidFill>
              </a:rPr>
              <a:t>member</a:t>
            </a:r>
            <a:r>
              <a:rPr lang="de-DE" sz="1600" dirty="0">
                <a:solidFill>
                  <a:schemeClr val="tx1">
                    <a:lumMod val="50000"/>
                    <a:lumOff val="50000"/>
                  </a:schemeClr>
                </a:solidFill>
              </a:rPr>
              <a:t> countries</a:t>
            </a:r>
          </a:p>
          <a:p>
            <a:pPr lvl="1"/>
            <a:endParaRPr lang="de-DE" sz="900" dirty="0"/>
          </a:p>
          <a:p>
            <a:r>
              <a:rPr lang="de-DE" dirty="0"/>
              <a:t>ITPO Bahrain</a:t>
            </a:r>
          </a:p>
          <a:p>
            <a:pPr lvl="1"/>
            <a:r>
              <a:rPr lang="de-DE" sz="1600" dirty="0" err="1">
                <a:solidFill>
                  <a:schemeClr val="tx1">
                    <a:lumMod val="50000"/>
                    <a:lumOff val="50000"/>
                  </a:schemeClr>
                </a:solidFill>
              </a:rPr>
              <a:t>Established</a:t>
            </a:r>
            <a:r>
              <a:rPr lang="de-DE" sz="1600" dirty="0">
                <a:solidFill>
                  <a:schemeClr val="tx1">
                    <a:lumMod val="50000"/>
                    <a:lumOff val="50000"/>
                  </a:schemeClr>
                </a:solidFill>
              </a:rPr>
              <a:t> in 1996</a:t>
            </a:r>
          </a:p>
          <a:p>
            <a:pPr lvl="1"/>
            <a:endParaRPr lang="de-DE" dirty="0"/>
          </a:p>
          <a:p>
            <a:pPr lvl="1"/>
            <a:endParaRPr lang="de-DE" dirty="0"/>
          </a:p>
        </p:txBody>
      </p:sp>
      <p:sp>
        <p:nvSpPr>
          <p:cNvPr id="17" name="Oval 16"/>
          <p:cNvSpPr/>
          <p:nvPr/>
        </p:nvSpPr>
        <p:spPr>
          <a:xfrm>
            <a:off x="6479057" y="1470245"/>
            <a:ext cx="2220344" cy="2165273"/>
          </a:xfrm>
          <a:prstGeom prst="ellipse">
            <a:avLst/>
          </a:prstGeom>
          <a:solidFill>
            <a:srgbClr val="6DB7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UNIDO</a:t>
            </a:r>
          </a:p>
        </p:txBody>
      </p:sp>
      <p:sp>
        <p:nvSpPr>
          <p:cNvPr id="18" name="Oval 17"/>
          <p:cNvSpPr/>
          <p:nvPr/>
        </p:nvSpPr>
        <p:spPr>
          <a:xfrm>
            <a:off x="4401303" y="3189545"/>
            <a:ext cx="1509963" cy="1472512"/>
          </a:xfrm>
          <a:prstGeom prst="ellipse">
            <a:avLst/>
          </a:prstGeom>
          <a:solidFill>
            <a:srgbClr val="6CB6EF">
              <a:alpha val="8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Representative</a:t>
            </a:r>
          </a:p>
          <a:p>
            <a:pPr algn="ctr"/>
            <a:r>
              <a:rPr lang="en-US" sz="1100" dirty="0"/>
              <a:t>Offices</a:t>
            </a:r>
          </a:p>
          <a:p>
            <a:pPr algn="ctr"/>
            <a:endParaRPr lang="en-US" sz="1100" dirty="0"/>
          </a:p>
          <a:p>
            <a:pPr algn="ctr"/>
            <a:r>
              <a:rPr lang="en-US" sz="2000" dirty="0"/>
              <a:t>35</a:t>
            </a:r>
          </a:p>
        </p:txBody>
      </p:sp>
      <p:sp>
        <p:nvSpPr>
          <p:cNvPr id="19" name="Oval 18"/>
          <p:cNvSpPr/>
          <p:nvPr/>
        </p:nvSpPr>
        <p:spPr>
          <a:xfrm>
            <a:off x="3178537" y="4625998"/>
            <a:ext cx="1509963" cy="1472512"/>
          </a:xfrm>
          <a:prstGeom prst="ellipse">
            <a:avLst/>
          </a:prstGeom>
          <a:solidFill>
            <a:srgbClr val="6CB6EF">
              <a:alpha val="8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ITPOs</a:t>
            </a:r>
          </a:p>
          <a:p>
            <a:pPr algn="ctr"/>
            <a:endParaRPr lang="en-US" sz="1100" dirty="0"/>
          </a:p>
          <a:p>
            <a:pPr algn="ctr"/>
            <a:r>
              <a:rPr lang="en-US" sz="2000" dirty="0"/>
              <a:t>12</a:t>
            </a:r>
          </a:p>
        </p:txBody>
      </p:sp>
      <p:sp>
        <p:nvSpPr>
          <p:cNvPr id="20" name="Oval 19"/>
          <p:cNvSpPr/>
          <p:nvPr/>
        </p:nvSpPr>
        <p:spPr>
          <a:xfrm>
            <a:off x="5709881" y="4662057"/>
            <a:ext cx="1509963" cy="1472512"/>
          </a:xfrm>
          <a:prstGeom prst="ellipse">
            <a:avLst/>
          </a:prstGeom>
          <a:solidFill>
            <a:srgbClr val="6CB6EF">
              <a:alpha val="8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Cleaner</a:t>
            </a:r>
          </a:p>
          <a:p>
            <a:pPr algn="ctr"/>
            <a:r>
              <a:rPr lang="en-US" sz="1100" dirty="0"/>
              <a:t>Production</a:t>
            </a:r>
            <a:br>
              <a:rPr lang="en-US" sz="1100" dirty="0"/>
            </a:br>
            <a:r>
              <a:rPr lang="en-US" sz="1100" dirty="0"/>
              <a:t>Centers</a:t>
            </a:r>
          </a:p>
          <a:p>
            <a:pPr algn="ctr"/>
            <a:r>
              <a:rPr lang="en-US" sz="2000" dirty="0"/>
              <a:t>30</a:t>
            </a:r>
          </a:p>
        </p:txBody>
      </p:sp>
      <p:sp>
        <p:nvSpPr>
          <p:cNvPr id="21" name="Oval 20"/>
          <p:cNvSpPr/>
          <p:nvPr/>
        </p:nvSpPr>
        <p:spPr>
          <a:xfrm>
            <a:off x="7442351" y="4648300"/>
            <a:ext cx="1509963" cy="1472512"/>
          </a:xfrm>
          <a:prstGeom prst="ellipse">
            <a:avLst/>
          </a:prstGeom>
          <a:solidFill>
            <a:srgbClr val="6CB6EF">
              <a:alpha val="8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Technology</a:t>
            </a:r>
          </a:p>
          <a:p>
            <a:pPr algn="ctr"/>
            <a:r>
              <a:rPr lang="en-US" sz="1100" dirty="0"/>
              <a:t>Centers</a:t>
            </a:r>
          </a:p>
          <a:p>
            <a:pPr algn="ctr"/>
            <a:endParaRPr lang="en-US" sz="1100" dirty="0"/>
          </a:p>
          <a:p>
            <a:pPr algn="ctr"/>
            <a:r>
              <a:rPr lang="en-US" sz="2000" dirty="0"/>
              <a:t>15</a:t>
            </a:r>
          </a:p>
        </p:txBody>
      </p:sp>
      <p:cxnSp>
        <p:nvCxnSpPr>
          <p:cNvPr id="32" name="Straight Connector 31"/>
          <p:cNvCxnSpPr>
            <a:stCxn id="17" idx="4"/>
            <a:endCxn id="19" idx="6"/>
          </p:cNvCxnSpPr>
          <p:nvPr/>
        </p:nvCxnSpPr>
        <p:spPr>
          <a:xfrm flipH="1">
            <a:off x="4688500" y="3635518"/>
            <a:ext cx="2900729" cy="17267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7" idx="4"/>
            <a:endCxn id="18" idx="6"/>
          </p:cNvCxnSpPr>
          <p:nvPr/>
        </p:nvCxnSpPr>
        <p:spPr>
          <a:xfrm flipH="1">
            <a:off x="5911266" y="3635518"/>
            <a:ext cx="1677963" cy="2902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0" idx="0"/>
            <a:endCxn id="17" idx="4"/>
          </p:cNvCxnSpPr>
          <p:nvPr/>
        </p:nvCxnSpPr>
        <p:spPr>
          <a:xfrm flipV="1">
            <a:off x="6464863" y="3635518"/>
            <a:ext cx="1124366" cy="1026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7" idx="4"/>
            <a:endCxn id="21" idx="0"/>
          </p:cNvCxnSpPr>
          <p:nvPr/>
        </p:nvCxnSpPr>
        <p:spPr>
          <a:xfrm>
            <a:off x="7589229" y="3635518"/>
            <a:ext cx="608104" cy="101278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855902"/>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map 5"/>
          <p:cNvPicPr>
            <a:picLocks noChangeAspect="1" noChangeArrowheads="1"/>
          </p:cNvPicPr>
          <p:nvPr/>
        </p:nvPicPr>
        <p:blipFill rotWithShape="1">
          <a:blip r:embed="rId3">
            <a:extLst>
              <a:ext uri="{28A0092B-C50C-407E-A947-70E740481C1C}">
                <a14:useLocalDpi xmlns:a14="http://schemas.microsoft.com/office/drawing/2010/main" val="0"/>
              </a:ext>
            </a:extLst>
          </a:blip>
          <a:srcRect l="8411" t="10464" r="9848" b="14081"/>
          <a:stretch/>
        </p:blipFill>
        <p:spPr bwMode="auto">
          <a:xfrm>
            <a:off x="696913" y="1012825"/>
            <a:ext cx="8066087" cy="53117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0053" name="Oval 5"/>
          <p:cNvSpPr>
            <a:spLocks noChangeArrowheads="1"/>
          </p:cNvSpPr>
          <p:nvPr/>
        </p:nvSpPr>
        <p:spPr bwMode="auto">
          <a:xfrm>
            <a:off x="5378450" y="3744913"/>
            <a:ext cx="73025" cy="73025"/>
          </a:xfrm>
          <a:prstGeom prst="ellipse">
            <a:avLst/>
          </a:prstGeom>
          <a:solidFill>
            <a:srgbClr val="FF3300"/>
          </a:solidFill>
          <a:ln w="9525" algn="ctr">
            <a:solidFill>
              <a:srgbClr val="FF3300"/>
            </a:solid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324" name="Text Box 6"/>
          <p:cNvSpPr txBox="1">
            <a:spLocks noChangeArrowheads="1"/>
          </p:cNvSpPr>
          <p:nvPr/>
        </p:nvSpPr>
        <p:spPr bwMode="auto">
          <a:xfrm>
            <a:off x="5416550" y="3633788"/>
            <a:ext cx="5635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eaLnBrk="1" hangingPunct="1">
              <a:spcBef>
                <a:spcPct val="50000"/>
              </a:spcBef>
            </a:pPr>
            <a:r>
              <a:rPr lang="en-US" altLang="x-none" sz="800">
                <a:solidFill>
                  <a:srgbClr val="FF0000"/>
                </a:solidFill>
                <a:latin typeface="Arial" charset="0"/>
              </a:rPr>
              <a:t>Bahrain</a:t>
            </a:r>
          </a:p>
        </p:txBody>
      </p:sp>
      <p:sp>
        <p:nvSpPr>
          <p:cNvPr id="130055" name="Oval 7"/>
          <p:cNvSpPr>
            <a:spLocks noChangeArrowheads="1"/>
          </p:cNvSpPr>
          <p:nvPr/>
        </p:nvSpPr>
        <p:spPr bwMode="auto">
          <a:xfrm>
            <a:off x="5162550" y="3817938"/>
            <a:ext cx="73025" cy="73025"/>
          </a:xfrm>
          <a:prstGeom prst="ellipse">
            <a:avLst/>
          </a:prstGeom>
          <a:solidFill>
            <a:srgbClr val="FD4425"/>
          </a:solidFill>
          <a:ln w="9525" algn="ctr">
            <a:solidFill>
              <a:srgbClr val="FD4425"/>
            </a:solid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130056" name="Oval 8"/>
          <p:cNvSpPr>
            <a:spLocks noChangeArrowheads="1"/>
          </p:cNvSpPr>
          <p:nvPr/>
        </p:nvSpPr>
        <p:spPr bwMode="auto">
          <a:xfrm>
            <a:off x="4891088" y="4151313"/>
            <a:ext cx="73025" cy="73025"/>
          </a:xfrm>
          <a:prstGeom prst="ellipse">
            <a:avLst/>
          </a:prstGeom>
          <a:solidFill>
            <a:srgbClr val="FD4425"/>
          </a:solidFill>
          <a:ln w="9525" algn="ctr">
            <a:solidFill>
              <a:srgbClr val="FD4425"/>
            </a:solid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130057" name="Oval 9"/>
          <p:cNvSpPr>
            <a:spLocks noChangeArrowheads="1"/>
          </p:cNvSpPr>
          <p:nvPr/>
        </p:nvSpPr>
        <p:spPr bwMode="auto">
          <a:xfrm>
            <a:off x="5018088" y="3457575"/>
            <a:ext cx="73025" cy="73025"/>
          </a:xfrm>
          <a:prstGeom prst="ellipse">
            <a:avLst/>
          </a:prstGeom>
          <a:solidFill>
            <a:srgbClr val="FD4425"/>
          </a:solidFill>
          <a:ln w="9525" algn="ctr">
            <a:solidFill>
              <a:srgbClr val="FD4425"/>
            </a:solid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130058" name="Oval 10"/>
          <p:cNvSpPr>
            <a:spLocks noChangeArrowheads="1"/>
          </p:cNvSpPr>
          <p:nvPr/>
        </p:nvSpPr>
        <p:spPr bwMode="auto">
          <a:xfrm>
            <a:off x="5018088" y="3602038"/>
            <a:ext cx="73025" cy="73025"/>
          </a:xfrm>
          <a:prstGeom prst="ellipse">
            <a:avLst/>
          </a:prstGeom>
          <a:solidFill>
            <a:srgbClr val="FF3300"/>
          </a:solidFill>
          <a:ln w="9525" algn="ctr">
            <a:solidFill>
              <a:srgbClr val="FF3300"/>
            </a:solid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329" name="Rectangle 11"/>
          <p:cNvSpPr>
            <a:spLocks noChangeArrowheads="1"/>
          </p:cNvSpPr>
          <p:nvPr/>
        </p:nvSpPr>
        <p:spPr bwMode="auto">
          <a:xfrm>
            <a:off x="4703763" y="3849688"/>
            <a:ext cx="8080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lang="en-US" altLang="x-none" sz="800">
                <a:solidFill>
                  <a:srgbClr val="FF0000"/>
                </a:solidFill>
                <a:latin typeface="Arial" charset="0"/>
              </a:rPr>
              <a:t>Saudi Arabia</a:t>
            </a:r>
          </a:p>
        </p:txBody>
      </p:sp>
      <p:sp>
        <p:nvSpPr>
          <p:cNvPr id="56330" name="Rectangle 12"/>
          <p:cNvSpPr>
            <a:spLocks noChangeArrowheads="1"/>
          </p:cNvSpPr>
          <p:nvPr/>
        </p:nvSpPr>
        <p:spPr bwMode="auto">
          <a:xfrm>
            <a:off x="4598988" y="4176713"/>
            <a:ext cx="5064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lang="en-US" altLang="x-none" sz="800">
                <a:solidFill>
                  <a:srgbClr val="FF0000"/>
                </a:solidFill>
                <a:latin typeface="Arial" charset="0"/>
              </a:rPr>
              <a:t>Sudan</a:t>
            </a:r>
          </a:p>
        </p:txBody>
      </p:sp>
      <p:sp>
        <p:nvSpPr>
          <p:cNvPr id="56331" name="Rectangle 13"/>
          <p:cNvSpPr>
            <a:spLocks noChangeArrowheads="1"/>
          </p:cNvSpPr>
          <p:nvPr/>
        </p:nvSpPr>
        <p:spPr bwMode="auto">
          <a:xfrm>
            <a:off x="5273675" y="4059238"/>
            <a:ext cx="5191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lang="en-US" altLang="x-none" sz="800">
                <a:solidFill>
                  <a:srgbClr val="FF0000"/>
                </a:solidFill>
                <a:latin typeface="Arial" charset="0"/>
              </a:rPr>
              <a:t>Yemen</a:t>
            </a:r>
          </a:p>
        </p:txBody>
      </p:sp>
      <p:sp>
        <p:nvSpPr>
          <p:cNvPr id="130062" name="Oval 14"/>
          <p:cNvSpPr>
            <a:spLocks noChangeArrowheads="1"/>
          </p:cNvSpPr>
          <p:nvPr/>
        </p:nvSpPr>
        <p:spPr bwMode="auto">
          <a:xfrm>
            <a:off x="5233988" y="4105275"/>
            <a:ext cx="73025" cy="73025"/>
          </a:xfrm>
          <a:prstGeom prst="ellipse">
            <a:avLst/>
          </a:prstGeom>
          <a:solidFill>
            <a:srgbClr val="FD4425"/>
          </a:solidFill>
          <a:ln w="9525" algn="ctr">
            <a:solidFill>
              <a:srgbClr val="FD4425"/>
            </a:solid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130063" name="Oval 15"/>
          <p:cNvSpPr>
            <a:spLocks noChangeArrowheads="1"/>
          </p:cNvSpPr>
          <p:nvPr/>
        </p:nvSpPr>
        <p:spPr bwMode="auto">
          <a:xfrm>
            <a:off x="5305425" y="3671888"/>
            <a:ext cx="73025" cy="73025"/>
          </a:xfrm>
          <a:prstGeom prst="ellipse">
            <a:avLst/>
          </a:prstGeom>
          <a:solidFill>
            <a:srgbClr val="FF3300"/>
          </a:solidFill>
          <a:ln w="9525" algn="ctr">
            <a:solidFill>
              <a:srgbClr val="FF3300"/>
            </a:solid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334" name="Rectangle 16"/>
          <p:cNvSpPr>
            <a:spLocks noChangeArrowheads="1"/>
          </p:cNvSpPr>
          <p:nvPr/>
        </p:nvSpPr>
        <p:spPr bwMode="auto">
          <a:xfrm>
            <a:off x="5267325" y="3525838"/>
            <a:ext cx="5318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spcBef>
                <a:spcPct val="50000"/>
              </a:spcBef>
            </a:pPr>
            <a:r>
              <a:rPr lang="en-US" altLang="x-none" sz="800">
                <a:solidFill>
                  <a:srgbClr val="FF0000"/>
                </a:solidFill>
                <a:latin typeface="Arial" charset="0"/>
              </a:rPr>
              <a:t>Kuwait</a:t>
            </a:r>
          </a:p>
        </p:txBody>
      </p:sp>
      <p:sp>
        <p:nvSpPr>
          <p:cNvPr id="56335" name="Rectangle 17"/>
          <p:cNvSpPr>
            <a:spLocks noChangeArrowheads="1"/>
          </p:cNvSpPr>
          <p:nvPr/>
        </p:nvSpPr>
        <p:spPr bwMode="auto">
          <a:xfrm>
            <a:off x="5002213" y="3367088"/>
            <a:ext cx="4413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spcBef>
                <a:spcPct val="50000"/>
              </a:spcBef>
            </a:pPr>
            <a:r>
              <a:rPr lang="en-US" altLang="x-none" sz="800">
                <a:solidFill>
                  <a:srgbClr val="FF0000"/>
                </a:solidFill>
                <a:latin typeface="Arial" charset="0"/>
              </a:rPr>
              <a:t>Syria</a:t>
            </a:r>
          </a:p>
        </p:txBody>
      </p:sp>
      <p:sp>
        <p:nvSpPr>
          <p:cNvPr id="56336" name="Rectangle 18"/>
          <p:cNvSpPr>
            <a:spLocks noChangeArrowheads="1"/>
          </p:cNvSpPr>
          <p:nvPr/>
        </p:nvSpPr>
        <p:spPr bwMode="auto">
          <a:xfrm>
            <a:off x="4565650" y="3536950"/>
            <a:ext cx="530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spcBef>
                <a:spcPct val="50000"/>
              </a:spcBef>
            </a:pPr>
            <a:r>
              <a:rPr lang="en-US" altLang="x-none" sz="800">
                <a:solidFill>
                  <a:srgbClr val="FF0000"/>
                </a:solidFill>
                <a:latin typeface="Arial" charset="0"/>
              </a:rPr>
              <a:t>Jordan</a:t>
            </a:r>
          </a:p>
        </p:txBody>
      </p:sp>
      <p:sp>
        <p:nvSpPr>
          <p:cNvPr id="56337" name="Rectangle 19"/>
          <p:cNvSpPr>
            <a:spLocks noChangeArrowheads="1"/>
          </p:cNvSpPr>
          <p:nvPr/>
        </p:nvSpPr>
        <p:spPr bwMode="auto">
          <a:xfrm>
            <a:off x="4395788" y="3449638"/>
            <a:ext cx="6080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spcBef>
                <a:spcPct val="50000"/>
              </a:spcBef>
            </a:pPr>
            <a:r>
              <a:rPr lang="en-US" altLang="x-none" sz="800">
                <a:solidFill>
                  <a:srgbClr val="FF0000"/>
                </a:solidFill>
                <a:latin typeface="Arial" charset="0"/>
              </a:rPr>
              <a:t>Lebanon</a:t>
            </a:r>
          </a:p>
        </p:txBody>
      </p:sp>
      <p:sp>
        <p:nvSpPr>
          <p:cNvPr id="130068" name="Oval 20"/>
          <p:cNvSpPr>
            <a:spLocks noChangeArrowheads="1"/>
          </p:cNvSpPr>
          <p:nvPr/>
        </p:nvSpPr>
        <p:spPr bwMode="auto">
          <a:xfrm>
            <a:off x="3794125" y="3602038"/>
            <a:ext cx="73025" cy="73025"/>
          </a:xfrm>
          <a:prstGeom prst="ellipse">
            <a:avLst/>
          </a:prstGeom>
          <a:solidFill>
            <a:srgbClr val="FF0000"/>
          </a:solidFill>
          <a:ln w="9525" algn="ctr">
            <a:no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130069" name="Oval 21"/>
          <p:cNvSpPr>
            <a:spLocks noChangeArrowheads="1"/>
          </p:cNvSpPr>
          <p:nvPr/>
        </p:nvSpPr>
        <p:spPr bwMode="auto">
          <a:xfrm>
            <a:off x="4297363" y="3457575"/>
            <a:ext cx="73025" cy="73025"/>
          </a:xfrm>
          <a:prstGeom prst="ellipse">
            <a:avLst/>
          </a:prstGeom>
          <a:solidFill>
            <a:srgbClr val="FD4425"/>
          </a:solidFill>
          <a:ln w="9525" algn="ctr">
            <a:solidFill>
              <a:srgbClr val="FD4425"/>
            </a:solid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340" name="Rectangle 22"/>
          <p:cNvSpPr>
            <a:spLocks noChangeArrowheads="1"/>
          </p:cNvSpPr>
          <p:nvPr/>
        </p:nvSpPr>
        <p:spPr bwMode="auto">
          <a:xfrm>
            <a:off x="4098925" y="3240088"/>
            <a:ext cx="5429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spcBef>
                <a:spcPct val="50000"/>
              </a:spcBef>
            </a:pPr>
            <a:r>
              <a:rPr lang="en-US" altLang="x-none" sz="800">
                <a:solidFill>
                  <a:srgbClr val="FF0000"/>
                </a:solidFill>
                <a:latin typeface="Arial" charset="0"/>
              </a:rPr>
              <a:t>Tunisia</a:t>
            </a:r>
          </a:p>
        </p:txBody>
      </p:sp>
      <p:sp>
        <p:nvSpPr>
          <p:cNvPr id="56341" name="Rectangle 23"/>
          <p:cNvSpPr>
            <a:spLocks noChangeArrowheads="1"/>
          </p:cNvSpPr>
          <p:nvPr/>
        </p:nvSpPr>
        <p:spPr bwMode="auto">
          <a:xfrm>
            <a:off x="3163888" y="3525838"/>
            <a:ext cx="6080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spcBef>
                <a:spcPct val="50000"/>
              </a:spcBef>
            </a:pPr>
            <a:r>
              <a:rPr lang="en-US" altLang="x-none" sz="800">
                <a:solidFill>
                  <a:srgbClr val="FF0000"/>
                </a:solidFill>
                <a:latin typeface="Arial" charset="0"/>
              </a:rPr>
              <a:t>Morocco</a:t>
            </a:r>
          </a:p>
        </p:txBody>
      </p:sp>
      <p:sp>
        <p:nvSpPr>
          <p:cNvPr id="130072" name="Oval 24"/>
          <p:cNvSpPr>
            <a:spLocks noChangeArrowheads="1"/>
          </p:cNvSpPr>
          <p:nvPr/>
        </p:nvSpPr>
        <p:spPr bwMode="auto">
          <a:xfrm>
            <a:off x="6673850" y="3457575"/>
            <a:ext cx="73025" cy="73025"/>
          </a:xfrm>
          <a:prstGeom prst="ellipse">
            <a:avLst/>
          </a:prstGeom>
          <a:solidFill>
            <a:srgbClr val="FF0000"/>
          </a:solidFill>
          <a:ln w="9525" algn="ctr">
            <a:solidFill>
              <a:srgbClr val="FF0000"/>
            </a:solid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343" name="Rectangle 25"/>
          <p:cNvSpPr>
            <a:spLocks noChangeArrowheads="1"/>
          </p:cNvSpPr>
          <p:nvPr/>
        </p:nvSpPr>
        <p:spPr bwMode="auto">
          <a:xfrm>
            <a:off x="6675438" y="3398838"/>
            <a:ext cx="4794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lang="en-US" altLang="x-none" sz="800">
                <a:solidFill>
                  <a:srgbClr val="FF0000"/>
                </a:solidFill>
                <a:latin typeface="Arial" charset="0"/>
              </a:rPr>
              <a:t>China</a:t>
            </a:r>
          </a:p>
        </p:txBody>
      </p:sp>
      <p:sp>
        <p:nvSpPr>
          <p:cNvPr id="130074" name="Oval 26"/>
          <p:cNvSpPr>
            <a:spLocks noChangeArrowheads="1"/>
          </p:cNvSpPr>
          <p:nvPr/>
        </p:nvSpPr>
        <p:spPr bwMode="auto">
          <a:xfrm>
            <a:off x="2641600" y="5905500"/>
            <a:ext cx="73025" cy="73025"/>
          </a:xfrm>
          <a:prstGeom prst="ellipse">
            <a:avLst/>
          </a:prstGeom>
          <a:solidFill>
            <a:srgbClr val="FD4425"/>
          </a:solidFill>
          <a:ln w="9525" algn="ctr">
            <a:solidFill>
              <a:srgbClr val="FD4425"/>
            </a:solid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345" name="Rectangle 27"/>
          <p:cNvSpPr>
            <a:spLocks noChangeArrowheads="1"/>
          </p:cNvSpPr>
          <p:nvPr/>
        </p:nvSpPr>
        <p:spPr bwMode="auto">
          <a:xfrm>
            <a:off x="2698750" y="5830888"/>
            <a:ext cx="6080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lang="en-US" altLang="x-none" sz="800">
                <a:solidFill>
                  <a:srgbClr val="FF0000"/>
                </a:solidFill>
                <a:latin typeface="Arial" charset="0"/>
              </a:rPr>
              <a:t>Uruguay</a:t>
            </a:r>
          </a:p>
        </p:txBody>
      </p:sp>
      <p:sp>
        <p:nvSpPr>
          <p:cNvPr id="130076" name="Oval 28"/>
          <p:cNvSpPr>
            <a:spLocks noChangeArrowheads="1"/>
          </p:cNvSpPr>
          <p:nvPr/>
        </p:nvSpPr>
        <p:spPr bwMode="auto">
          <a:xfrm>
            <a:off x="4787900" y="3798888"/>
            <a:ext cx="73025" cy="73025"/>
          </a:xfrm>
          <a:prstGeom prst="ellipse">
            <a:avLst/>
          </a:prstGeom>
          <a:solidFill>
            <a:srgbClr val="FF0000"/>
          </a:solidFill>
          <a:ln w="9525" algn="ctr">
            <a:solidFill>
              <a:srgbClr val="FF0000"/>
            </a:solid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347" name="Rectangle 29"/>
          <p:cNvSpPr>
            <a:spLocks noChangeArrowheads="1"/>
          </p:cNvSpPr>
          <p:nvPr/>
        </p:nvSpPr>
        <p:spPr bwMode="auto">
          <a:xfrm>
            <a:off x="4381500" y="3721100"/>
            <a:ext cx="4794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spcBef>
                <a:spcPct val="50000"/>
              </a:spcBef>
            </a:pPr>
            <a:r>
              <a:rPr lang="en-US" altLang="x-none" sz="800">
                <a:solidFill>
                  <a:srgbClr val="FF0000"/>
                </a:solidFill>
                <a:latin typeface="Arial" charset="0"/>
              </a:rPr>
              <a:t>Egypt</a:t>
            </a:r>
          </a:p>
        </p:txBody>
      </p:sp>
      <p:sp>
        <p:nvSpPr>
          <p:cNvPr id="130078" name="Oval 30"/>
          <p:cNvSpPr>
            <a:spLocks noChangeArrowheads="1"/>
          </p:cNvSpPr>
          <p:nvPr/>
        </p:nvSpPr>
        <p:spPr bwMode="auto">
          <a:xfrm>
            <a:off x="4945063" y="3529013"/>
            <a:ext cx="73025" cy="73025"/>
          </a:xfrm>
          <a:prstGeom prst="ellipse">
            <a:avLst/>
          </a:prstGeom>
          <a:solidFill>
            <a:srgbClr val="FD4425"/>
          </a:solidFill>
          <a:ln w="9525" algn="ctr">
            <a:solidFill>
              <a:srgbClr val="FD4425"/>
            </a:solid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130079" name="Oval 31"/>
          <p:cNvSpPr>
            <a:spLocks noChangeArrowheads="1"/>
          </p:cNvSpPr>
          <p:nvPr/>
        </p:nvSpPr>
        <p:spPr bwMode="auto">
          <a:xfrm>
            <a:off x="5522913" y="3817938"/>
            <a:ext cx="73025" cy="73025"/>
          </a:xfrm>
          <a:prstGeom prst="ellipse">
            <a:avLst/>
          </a:prstGeom>
          <a:solidFill>
            <a:srgbClr val="FD4425"/>
          </a:solidFill>
          <a:ln w="9525" algn="ctr">
            <a:solidFill>
              <a:srgbClr val="FD4425"/>
            </a:solid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350" name="Rectangle 32"/>
          <p:cNvSpPr>
            <a:spLocks noChangeArrowheads="1"/>
          </p:cNvSpPr>
          <p:nvPr/>
        </p:nvSpPr>
        <p:spPr bwMode="auto">
          <a:xfrm>
            <a:off x="5537200" y="3743325"/>
            <a:ext cx="12207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lang="en-US" altLang="x-none" sz="800">
                <a:solidFill>
                  <a:srgbClr val="FF0000"/>
                </a:solidFill>
                <a:latin typeface="Arial" charset="0"/>
              </a:rPr>
              <a:t>United Arab Emirates</a:t>
            </a:r>
          </a:p>
        </p:txBody>
      </p:sp>
      <p:sp>
        <p:nvSpPr>
          <p:cNvPr id="130081" name="Oval 33"/>
          <p:cNvSpPr>
            <a:spLocks noChangeArrowheads="1"/>
          </p:cNvSpPr>
          <p:nvPr/>
        </p:nvSpPr>
        <p:spPr bwMode="auto">
          <a:xfrm>
            <a:off x="6799263" y="4075113"/>
            <a:ext cx="73025" cy="73025"/>
          </a:xfrm>
          <a:prstGeom prst="ellipse">
            <a:avLst/>
          </a:prstGeom>
          <a:solidFill>
            <a:srgbClr val="FF0000"/>
          </a:solidFill>
          <a:ln w="9525" algn="ctr">
            <a:no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352" name="Rectangle 34"/>
          <p:cNvSpPr>
            <a:spLocks noChangeArrowheads="1"/>
          </p:cNvSpPr>
          <p:nvPr/>
        </p:nvSpPr>
        <p:spPr bwMode="auto">
          <a:xfrm>
            <a:off x="6235700" y="4011613"/>
            <a:ext cx="6032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eaLnBrk="1" hangingPunct="1"/>
            <a:r>
              <a:rPr lang="en-US" altLang="x-none" sz="800">
                <a:solidFill>
                  <a:srgbClr val="FF0000"/>
                </a:solidFill>
                <a:latin typeface="Arial" charset="0"/>
              </a:rPr>
              <a:t>Thailand</a:t>
            </a:r>
          </a:p>
        </p:txBody>
      </p:sp>
      <p:sp>
        <p:nvSpPr>
          <p:cNvPr id="130083" name="Oval 35"/>
          <p:cNvSpPr>
            <a:spLocks noChangeArrowheads="1"/>
          </p:cNvSpPr>
          <p:nvPr/>
        </p:nvSpPr>
        <p:spPr bwMode="auto">
          <a:xfrm>
            <a:off x="3998913" y="4344988"/>
            <a:ext cx="73025" cy="73025"/>
          </a:xfrm>
          <a:prstGeom prst="ellipse">
            <a:avLst/>
          </a:prstGeom>
          <a:solidFill>
            <a:srgbClr val="FF0000"/>
          </a:solidFill>
          <a:ln w="9525" algn="ctr">
            <a:no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354" name="Rectangle 36"/>
          <p:cNvSpPr>
            <a:spLocks noChangeArrowheads="1"/>
          </p:cNvSpPr>
          <p:nvPr/>
        </p:nvSpPr>
        <p:spPr bwMode="auto">
          <a:xfrm>
            <a:off x="3989388" y="4284663"/>
            <a:ext cx="4667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eaLnBrk="1" hangingPunct="1"/>
            <a:r>
              <a:rPr lang="en-US" altLang="x-none" sz="800">
                <a:solidFill>
                  <a:srgbClr val="FF0000"/>
                </a:solidFill>
                <a:latin typeface="Arial" charset="0"/>
              </a:rPr>
              <a:t>Benin</a:t>
            </a:r>
          </a:p>
        </p:txBody>
      </p:sp>
      <p:sp>
        <p:nvSpPr>
          <p:cNvPr id="130085" name="Oval 37"/>
          <p:cNvSpPr>
            <a:spLocks noChangeArrowheads="1"/>
          </p:cNvSpPr>
          <p:nvPr/>
        </p:nvSpPr>
        <p:spPr bwMode="auto">
          <a:xfrm>
            <a:off x="3906838" y="4194175"/>
            <a:ext cx="73025" cy="73025"/>
          </a:xfrm>
          <a:prstGeom prst="ellipse">
            <a:avLst/>
          </a:prstGeom>
          <a:solidFill>
            <a:srgbClr val="FF0000"/>
          </a:solidFill>
          <a:ln w="9525" algn="ctr">
            <a:no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356" name="Rectangle 38"/>
          <p:cNvSpPr>
            <a:spLocks noChangeArrowheads="1"/>
          </p:cNvSpPr>
          <p:nvPr/>
        </p:nvSpPr>
        <p:spPr bwMode="auto">
          <a:xfrm>
            <a:off x="3900488" y="4116388"/>
            <a:ext cx="838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eaLnBrk="1" hangingPunct="1"/>
            <a:r>
              <a:rPr lang="en-US" altLang="x-none" sz="800">
                <a:solidFill>
                  <a:srgbClr val="FF0000"/>
                </a:solidFill>
                <a:latin typeface="Arial" charset="0"/>
              </a:rPr>
              <a:t>Burkina Faso</a:t>
            </a:r>
          </a:p>
        </p:txBody>
      </p:sp>
      <p:sp>
        <p:nvSpPr>
          <p:cNvPr id="130087" name="Oval 39"/>
          <p:cNvSpPr>
            <a:spLocks noChangeArrowheads="1"/>
          </p:cNvSpPr>
          <p:nvPr/>
        </p:nvSpPr>
        <p:spPr bwMode="auto">
          <a:xfrm>
            <a:off x="3748088" y="4424363"/>
            <a:ext cx="73025" cy="73025"/>
          </a:xfrm>
          <a:prstGeom prst="ellipse">
            <a:avLst/>
          </a:prstGeom>
          <a:solidFill>
            <a:srgbClr val="FF0000"/>
          </a:solidFill>
          <a:ln w="9525" algn="ctr">
            <a:no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358" name="Rectangle 40"/>
          <p:cNvSpPr>
            <a:spLocks noChangeArrowheads="1"/>
          </p:cNvSpPr>
          <p:nvPr/>
        </p:nvSpPr>
        <p:spPr bwMode="auto">
          <a:xfrm>
            <a:off x="3217863" y="4478338"/>
            <a:ext cx="7477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eaLnBrk="1" hangingPunct="1"/>
            <a:r>
              <a:rPr lang="en-US" altLang="x-none" sz="800">
                <a:solidFill>
                  <a:srgbClr val="FF0000"/>
                </a:solidFill>
                <a:latin typeface="Arial" charset="0"/>
              </a:rPr>
              <a:t>Ivory Coast</a:t>
            </a:r>
          </a:p>
        </p:txBody>
      </p:sp>
      <p:sp>
        <p:nvSpPr>
          <p:cNvPr id="130089" name="Oval 41"/>
          <p:cNvSpPr>
            <a:spLocks noChangeArrowheads="1"/>
          </p:cNvSpPr>
          <p:nvPr/>
        </p:nvSpPr>
        <p:spPr bwMode="auto">
          <a:xfrm>
            <a:off x="3900488" y="3998913"/>
            <a:ext cx="73025" cy="73025"/>
          </a:xfrm>
          <a:prstGeom prst="ellipse">
            <a:avLst/>
          </a:prstGeom>
          <a:solidFill>
            <a:srgbClr val="FF0000"/>
          </a:solidFill>
          <a:ln w="9525" algn="ctr">
            <a:no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360" name="Rectangle 42"/>
          <p:cNvSpPr>
            <a:spLocks noChangeArrowheads="1"/>
          </p:cNvSpPr>
          <p:nvPr/>
        </p:nvSpPr>
        <p:spPr bwMode="auto">
          <a:xfrm>
            <a:off x="3576638" y="3922713"/>
            <a:ext cx="3825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eaLnBrk="1" hangingPunct="1"/>
            <a:r>
              <a:rPr lang="en-US" altLang="x-none" sz="800">
                <a:solidFill>
                  <a:srgbClr val="FF0000"/>
                </a:solidFill>
                <a:latin typeface="Arial" charset="0"/>
              </a:rPr>
              <a:t>Mali</a:t>
            </a:r>
          </a:p>
        </p:txBody>
      </p:sp>
      <p:sp>
        <p:nvSpPr>
          <p:cNvPr id="130091" name="Oval 43"/>
          <p:cNvSpPr>
            <a:spLocks noChangeArrowheads="1"/>
          </p:cNvSpPr>
          <p:nvPr/>
        </p:nvSpPr>
        <p:spPr bwMode="auto">
          <a:xfrm>
            <a:off x="4205288" y="4002088"/>
            <a:ext cx="73025" cy="73025"/>
          </a:xfrm>
          <a:prstGeom prst="ellipse">
            <a:avLst/>
          </a:prstGeom>
          <a:solidFill>
            <a:srgbClr val="FF0000"/>
          </a:solidFill>
          <a:ln w="9525" algn="ctr">
            <a:no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362" name="Rectangle 44"/>
          <p:cNvSpPr>
            <a:spLocks noChangeArrowheads="1"/>
          </p:cNvSpPr>
          <p:nvPr/>
        </p:nvSpPr>
        <p:spPr bwMode="auto">
          <a:xfrm>
            <a:off x="4205288" y="3932238"/>
            <a:ext cx="4540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eaLnBrk="1" hangingPunct="1"/>
            <a:r>
              <a:rPr lang="en-US" altLang="x-none" sz="800">
                <a:solidFill>
                  <a:srgbClr val="FF0000"/>
                </a:solidFill>
                <a:latin typeface="Arial" charset="0"/>
              </a:rPr>
              <a:t>Niger</a:t>
            </a:r>
          </a:p>
        </p:txBody>
      </p:sp>
      <p:sp>
        <p:nvSpPr>
          <p:cNvPr id="130093" name="Oval 45"/>
          <p:cNvSpPr>
            <a:spLocks noChangeArrowheads="1"/>
          </p:cNvSpPr>
          <p:nvPr/>
        </p:nvSpPr>
        <p:spPr bwMode="auto">
          <a:xfrm>
            <a:off x="3443288" y="4151313"/>
            <a:ext cx="73025" cy="73025"/>
          </a:xfrm>
          <a:prstGeom prst="ellipse">
            <a:avLst/>
          </a:prstGeom>
          <a:solidFill>
            <a:srgbClr val="FF0000"/>
          </a:solidFill>
          <a:ln w="9525" algn="ctr">
            <a:no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364" name="Rectangle 46"/>
          <p:cNvSpPr>
            <a:spLocks noChangeArrowheads="1"/>
          </p:cNvSpPr>
          <p:nvPr/>
        </p:nvSpPr>
        <p:spPr bwMode="auto">
          <a:xfrm>
            <a:off x="2928938" y="4046538"/>
            <a:ext cx="5762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eaLnBrk="1" hangingPunct="1"/>
            <a:r>
              <a:rPr lang="en-US" altLang="x-none" sz="800">
                <a:solidFill>
                  <a:srgbClr val="FF0000"/>
                </a:solidFill>
                <a:latin typeface="Arial" charset="0"/>
              </a:rPr>
              <a:t>Senegal</a:t>
            </a:r>
          </a:p>
        </p:txBody>
      </p:sp>
      <p:sp>
        <p:nvSpPr>
          <p:cNvPr id="130095" name="Oval 47"/>
          <p:cNvSpPr>
            <a:spLocks noChangeArrowheads="1"/>
          </p:cNvSpPr>
          <p:nvPr/>
        </p:nvSpPr>
        <p:spPr bwMode="auto">
          <a:xfrm>
            <a:off x="3971925" y="4421188"/>
            <a:ext cx="73025" cy="73025"/>
          </a:xfrm>
          <a:prstGeom prst="ellipse">
            <a:avLst/>
          </a:prstGeom>
          <a:solidFill>
            <a:srgbClr val="FF0000"/>
          </a:solidFill>
          <a:ln w="9525" algn="ctr">
            <a:no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366" name="Rectangle 48"/>
          <p:cNvSpPr>
            <a:spLocks noChangeArrowheads="1"/>
          </p:cNvSpPr>
          <p:nvPr/>
        </p:nvSpPr>
        <p:spPr bwMode="auto">
          <a:xfrm>
            <a:off x="3984625" y="4365625"/>
            <a:ext cx="431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eaLnBrk="1" hangingPunct="1"/>
            <a:r>
              <a:rPr lang="en-US" altLang="x-none" sz="800">
                <a:solidFill>
                  <a:srgbClr val="FF0000"/>
                </a:solidFill>
                <a:latin typeface="Arial" charset="0"/>
              </a:rPr>
              <a:t>Togo</a:t>
            </a:r>
          </a:p>
        </p:txBody>
      </p:sp>
      <p:sp>
        <p:nvSpPr>
          <p:cNvPr id="130097" name="Oval 49"/>
          <p:cNvSpPr>
            <a:spLocks noChangeArrowheads="1"/>
          </p:cNvSpPr>
          <p:nvPr/>
        </p:nvSpPr>
        <p:spPr bwMode="auto">
          <a:xfrm>
            <a:off x="3436938" y="4252913"/>
            <a:ext cx="73025" cy="73025"/>
          </a:xfrm>
          <a:prstGeom prst="ellipse">
            <a:avLst/>
          </a:prstGeom>
          <a:solidFill>
            <a:srgbClr val="FF0000"/>
          </a:solidFill>
          <a:ln w="9525" algn="ctr">
            <a:no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368" name="Rectangle 50"/>
          <p:cNvSpPr>
            <a:spLocks noChangeArrowheads="1"/>
          </p:cNvSpPr>
          <p:nvPr/>
        </p:nvSpPr>
        <p:spPr bwMode="auto">
          <a:xfrm>
            <a:off x="2589213" y="4157663"/>
            <a:ext cx="8985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eaLnBrk="1" hangingPunct="1"/>
            <a:r>
              <a:rPr lang="en-US" altLang="x-none" sz="800">
                <a:solidFill>
                  <a:srgbClr val="FF0000"/>
                </a:solidFill>
                <a:latin typeface="Arial" charset="0"/>
              </a:rPr>
              <a:t>Guinea-Bissau</a:t>
            </a:r>
          </a:p>
        </p:txBody>
      </p:sp>
      <p:sp>
        <p:nvSpPr>
          <p:cNvPr id="56369" name="Text Box 51"/>
          <p:cNvSpPr txBox="1">
            <a:spLocks noChangeArrowheads="1"/>
          </p:cNvSpPr>
          <p:nvPr/>
        </p:nvSpPr>
        <p:spPr bwMode="auto">
          <a:xfrm>
            <a:off x="6932613" y="3995738"/>
            <a:ext cx="4222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lang="en-US" altLang="x-none" sz="800">
                <a:solidFill>
                  <a:srgbClr val="FF0000"/>
                </a:solidFill>
                <a:latin typeface="Arial" charset="0"/>
              </a:rPr>
              <a:t>Laos</a:t>
            </a:r>
          </a:p>
        </p:txBody>
      </p:sp>
      <p:sp>
        <p:nvSpPr>
          <p:cNvPr id="130100" name="Oval 52"/>
          <p:cNvSpPr>
            <a:spLocks noChangeArrowheads="1"/>
          </p:cNvSpPr>
          <p:nvPr/>
        </p:nvSpPr>
        <p:spPr bwMode="auto">
          <a:xfrm>
            <a:off x="6913563" y="4052888"/>
            <a:ext cx="73025" cy="73025"/>
          </a:xfrm>
          <a:prstGeom prst="ellipse">
            <a:avLst/>
          </a:prstGeom>
          <a:solidFill>
            <a:srgbClr val="FD4425"/>
          </a:solidFill>
          <a:ln w="9525" algn="ctr">
            <a:solidFill>
              <a:srgbClr val="FD4425"/>
            </a:solid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371" name="Rectangle 53"/>
          <p:cNvSpPr>
            <a:spLocks noChangeArrowheads="1"/>
          </p:cNvSpPr>
          <p:nvPr/>
        </p:nvSpPr>
        <p:spPr bwMode="auto">
          <a:xfrm>
            <a:off x="4995863" y="5114925"/>
            <a:ext cx="812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eaLnBrk="1" hangingPunct="1"/>
            <a:r>
              <a:rPr lang="en-US" altLang="x-none" sz="800">
                <a:solidFill>
                  <a:srgbClr val="FF0000"/>
                </a:solidFill>
                <a:latin typeface="Arial" charset="0"/>
              </a:rPr>
              <a:t>Mozambique</a:t>
            </a:r>
          </a:p>
        </p:txBody>
      </p:sp>
      <p:sp>
        <p:nvSpPr>
          <p:cNvPr id="130102" name="Oval 54"/>
          <p:cNvSpPr>
            <a:spLocks noChangeArrowheads="1"/>
          </p:cNvSpPr>
          <p:nvPr/>
        </p:nvSpPr>
        <p:spPr bwMode="auto">
          <a:xfrm>
            <a:off x="5002213" y="5183188"/>
            <a:ext cx="73025" cy="73025"/>
          </a:xfrm>
          <a:prstGeom prst="ellipse">
            <a:avLst/>
          </a:prstGeom>
          <a:solidFill>
            <a:srgbClr val="FD4425"/>
          </a:solidFill>
          <a:ln w="9525" algn="ctr">
            <a:solidFill>
              <a:srgbClr val="FD4425"/>
            </a:solid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130103" name="Oval 55"/>
          <p:cNvSpPr>
            <a:spLocks noChangeArrowheads="1"/>
          </p:cNvSpPr>
          <p:nvPr/>
        </p:nvSpPr>
        <p:spPr bwMode="auto">
          <a:xfrm>
            <a:off x="3570288" y="4348163"/>
            <a:ext cx="73025" cy="73025"/>
          </a:xfrm>
          <a:prstGeom prst="ellipse">
            <a:avLst/>
          </a:prstGeom>
          <a:solidFill>
            <a:srgbClr val="FF3300"/>
          </a:solidFill>
          <a:ln w="9525" algn="ctr">
            <a:solidFill>
              <a:srgbClr val="FF3300"/>
            </a:solid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374" name="Rectangle 56"/>
          <p:cNvSpPr>
            <a:spLocks noChangeArrowheads="1"/>
          </p:cNvSpPr>
          <p:nvPr/>
        </p:nvSpPr>
        <p:spPr bwMode="auto">
          <a:xfrm>
            <a:off x="2857500" y="4270375"/>
            <a:ext cx="812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eaLnBrk="1" hangingPunct="1"/>
            <a:r>
              <a:rPr lang="en-US" altLang="x-none" sz="800">
                <a:solidFill>
                  <a:srgbClr val="FF0000"/>
                </a:solidFill>
                <a:latin typeface="Arial" charset="0"/>
              </a:rPr>
              <a:t>Sierra Leone</a:t>
            </a:r>
          </a:p>
        </p:txBody>
      </p:sp>
      <p:sp>
        <p:nvSpPr>
          <p:cNvPr id="130105" name="Oval 57"/>
          <p:cNvSpPr>
            <a:spLocks noChangeArrowheads="1"/>
          </p:cNvSpPr>
          <p:nvPr/>
        </p:nvSpPr>
        <p:spPr bwMode="auto">
          <a:xfrm>
            <a:off x="3627438" y="4424363"/>
            <a:ext cx="73025" cy="73025"/>
          </a:xfrm>
          <a:prstGeom prst="ellipse">
            <a:avLst/>
          </a:prstGeom>
          <a:solidFill>
            <a:srgbClr val="FF3300"/>
          </a:solidFill>
          <a:ln w="9525" algn="ctr">
            <a:solidFill>
              <a:srgbClr val="FF3300"/>
            </a:solid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376" name="Rectangle 58"/>
          <p:cNvSpPr>
            <a:spLocks noChangeArrowheads="1"/>
          </p:cNvSpPr>
          <p:nvPr/>
        </p:nvSpPr>
        <p:spPr bwMode="auto">
          <a:xfrm>
            <a:off x="3173413" y="4378325"/>
            <a:ext cx="5302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eaLnBrk="1" hangingPunct="1"/>
            <a:r>
              <a:rPr lang="en-US" altLang="x-none" sz="800">
                <a:solidFill>
                  <a:srgbClr val="FF0000"/>
                </a:solidFill>
                <a:latin typeface="Arial" charset="0"/>
              </a:rPr>
              <a:t>Liberia</a:t>
            </a:r>
          </a:p>
        </p:txBody>
      </p:sp>
      <p:sp>
        <p:nvSpPr>
          <p:cNvPr id="130107" name="Oval 59"/>
          <p:cNvSpPr>
            <a:spLocks noChangeArrowheads="1"/>
          </p:cNvSpPr>
          <p:nvPr/>
        </p:nvSpPr>
        <p:spPr bwMode="auto">
          <a:xfrm>
            <a:off x="3602038" y="4265613"/>
            <a:ext cx="73025" cy="73025"/>
          </a:xfrm>
          <a:prstGeom prst="ellipse">
            <a:avLst/>
          </a:prstGeom>
          <a:solidFill>
            <a:srgbClr val="FF3300"/>
          </a:solidFill>
          <a:ln w="9525" algn="ctr">
            <a:solidFill>
              <a:srgbClr val="FF3300"/>
            </a:solid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378" name="Rectangle 60"/>
          <p:cNvSpPr>
            <a:spLocks noChangeArrowheads="1"/>
          </p:cNvSpPr>
          <p:nvPr/>
        </p:nvSpPr>
        <p:spPr bwMode="auto">
          <a:xfrm>
            <a:off x="3586163" y="4206875"/>
            <a:ext cx="5429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eaLnBrk="1" hangingPunct="1"/>
            <a:r>
              <a:rPr lang="en-US" altLang="x-none" sz="800">
                <a:solidFill>
                  <a:srgbClr val="FF0000"/>
                </a:solidFill>
                <a:latin typeface="Arial" charset="0"/>
              </a:rPr>
              <a:t>Guinea</a:t>
            </a:r>
          </a:p>
        </p:txBody>
      </p:sp>
      <p:sp>
        <p:nvSpPr>
          <p:cNvPr id="130109" name="AutoShape 61"/>
          <p:cNvSpPr>
            <a:spLocks noChangeArrowheads="1"/>
          </p:cNvSpPr>
          <p:nvPr/>
        </p:nvSpPr>
        <p:spPr bwMode="auto">
          <a:xfrm>
            <a:off x="5335588" y="3705225"/>
            <a:ext cx="160337" cy="144463"/>
          </a:xfrm>
          <a:prstGeom prst="star5">
            <a:avLst/>
          </a:prstGeom>
          <a:solidFill>
            <a:schemeClr val="tx1"/>
          </a:solidFill>
          <a:ln w="9525">
            <a:solidFill>
              <a:schemeClr val="tx1"/>
            </a:solidFill>
            <a:miter lim="800000"/>
            <a:headEnd/>
            <a:tailEnd/>
          </a:ln>
          <a:effectLst/>
        </p:spPr>
        <p:txBody>
          <a:bodyPr wrap="none" anchor="ctr"/>
          <a:lstStyle/>
          <a:p>
            <a:pPr algn="ctr" eaLnBrk="1" hangingPunct="1">
              <a:defRPr/>
            </a:pPr>
            <a:endParaRPr lang="en-US" sz="1800" b="0">
              <a:solidFill>
                <a:srgbClr val="FF0000"/>
              </a:solidFill>
              <a:latin typeface="Arial" charset="0"/>
              <a:ea typeface="+mn-ea"/>
            </a:endParaRPr>
          </a:p>
        </p:txBody>
      </p:sp>
      <p:sp>
        <p:nvSpPr>
          <p:cNvPr id="130114" name="Oval 66"/>
          <p:cNvSpPr>
            <a:spLocks noChangeArrowheads="1"/>
          </p:cNvSpPr>
          <p:nvPr/>
        </p:nvSpPr>
        <p:spPr bwMode="auto">
          <a:xfrm>
            <a:off x="5518150" y="3951288"/>
            <a:ext cx="73025" cy="73025"/>
          </a:xfrm>
          <a:prstGeom prst="ellipse">
            <a:avLst/>
          </a:prstGeom>
          <a:solidFill>
            <a:srgbClr val="FF0000"/>
          </a:solidFill>
          <a:ln w="9525" algn="ctr">
            <a:no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381" name="Rectangle 67"/>
          <p:cNvSpPr>
            <a:spLocks noChangeArrowheads="1"/>
          </p:cNvSpPr>
          <p:nvPr/>
        </p:nvSpPr>
        <p:spPr bwMode="auto">
          <a:xfrm>
            <a:off x="5524500" y="3878263"/>
            <a:ext cx="4794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eaLnBrk="1" hangingPunct="1"/>
            <a:r>
              <a:rPr lang="en-US" altLang="x-none" sz="800">
                <a:solidFill>
                  <a:srgbClr val="FF0000"/>
                </a:solidFill>
                <a:latin typeface="Arial" charset="0"/>
              </a:rPr>
              <a:t>Oman</a:t>
            </a:r>
          </a:p>
        </p:txBody>
      </p:sp>
      <p:sp>
        <p:nvSpPr>
          <p:cNvPr id="130116" name="Oval 68"/>
          <p:cNvSpPr>
            <a:spLocks noChangeArrowheads="1"/>
          </p:cNvSpPr>
          <p:nvPr/>
        </p:nvSpPr>
        <p:spPr bwMode="auto">
          <a:xfrm>
            <a:off x="5207000" y="3565525"/>
            <a:ext cx="73025" cy="73025"/>
          </a:xfrm>
          <a:prstGeom prst="ellipse">
            <a:avLst/>
          </a:prstGeom>
          <a:solidFill>
            <a:srgbClr val="FF0000"/>
          </a:solidFill>
          <a:ln w="9525" algn="ctr">
            <a:solidFill>
              <a:srgbClr val="FF0000"/>
            </a:solid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383" name="Rectangle 69"/>
          <p:cNvSpPr>
            <a:spLocks noChangeArrowheads="1"/>
          </p:cNvSpPr>
          <p:nvPr/>
        </p:nvSpPr>
        <p:spPr bwMode="auto">
          <a:xfrm>
            <a:off x="5200650" y="3448050"/>
            <a:ext cx="376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eaLnBrk="1" hangingPunct="1"/>
            <a:r>
              <a:rPr lang="en-US" altLang="x-none" sz="800">
                <a:solidFill>
                  <a:srgbClr val="FF0000"/>
                </a:solidFill>
                <a:latin typeface="Arial" charset="0"/>
              </a:rPr>
              <a:t>Iraq</a:t>
            </a:r>
          </a:p>
        </p:txBody>
      </p:sp>
      <p:sp>
        <p:nvSpPr>
          <p:cNvPr id="70" name="Oval 7"/>
          <p:cNvSpPr>
            <a:spLocks noChangeArrowheads="1"/>
          </p:cNvSpPr>
          <p:nvPr/>
        </p:nvSpPr>
        <p:spPr bwMode="auto">
          <a:xfrm>
            <a:off x="5156200" y="4513263"/>
            <a:ext cx="73025" cy="73025"/>
          </a:xfrm>
          <a:prstGeom prst="ellipse">
            <a:avLst/>
          </a:prstGeom>
          <a:solidFill>
            <a:srgbClr val="FD4425"/>
          </a:solidFill>
          <a:ln w="9525" algn="ctr">
            <a:solidFill>
              <a:srgbClr val="FD4425"/>
            </a:solid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385" name="Rectangle 13"/>
          <p:cNvSpPr>
            <a:spLocks noChangeArrowheads="1"/>
          </p:cNvSpPr>
          <p:nvPr/>
        </p:nvSpPr>
        <p:spPr bwMode="auto">
          <a:xfrm>
            <a:off x="5165725" y="4465638"/>
            <a:ext cx="5048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lang="en-US" altLang="x-none" sz="800">
                <a:solidFill>
                  <a:srgbClr val="FF0000"/>
                </a:solidFill>
                <a:latin typeface="Arial" charset="0"/>
              </a:rPr>
              <a:t>Kenya</a:t>
            </a:r>
          </a:p>
        </p:txBody>
      </p:sp>
      <p:sp>
        <p:nvSpPr>
          <p:cNvPr id="72" name="Oval 14"/>
          <p:cNvSpPr>
            <a:spLocks noChangeArrowheads="1"/>
          </p:cNvSpPr>
          <p:nvPr/>
        </p:nvSpPr>
        <p:spPr bwMode="auto">
          <a:xfrm>
            <a:off x="4921250" y="4576763"/>
            <a:ext cx="73025" cy="73025"/>
          </a:xfrm>
          <a:prstGeom prst="ellipse">
            <a:avLst/>
          </a:prstGeom>
          <a:solidFill>
            <a:srgbClr val="FD4425"/>
          </a:solidFill>
          <a:ln w="9525" algn="ctr">
            <a:solidFill>
              <a:srgbClr val="FD4425"/>
            </a:solid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387" name="Rectangle 1"/>
          <p:cNvSpPr>
            <a:spLocks noChangeArrowheads="1"/>
          </p:cNvSpPr>
          <p:nvPr/>
        </p:nvSpPr>
        <p:spPr bwMode="auto">
          <a:xfrm>
            <a:off x="4418013" y="4497388"/>
            <a:ext cx="5699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lang="en-US" altLang="x-none" sz="800">
                <a:solidFill>
                  <a:srgbClr val="FF0000"/>
                </a:solidFill>
                <a:latin typeface="Arial" charset="0"/>
              </a:rPr>
              <a:t>Uganda</a:t>
            </a:r>
          </a:p>
        </p:txBody>
      </p:sp>
      <p:sp>
        <p:nvSpPr>
          <p:cNvPr id="74" name="Oval 14"/>
          <p:cNvSpPr>
            <a:spLocks noChangeArrowheads="1"/>
          </p:cNvSpPr>
          <p:nvPr/>
        </p:nvSpPr>
        <p:spPr bwMode="auto">
          <a:xfrm>
            <a:off x="3884613" y="4465638"/>
            <a:ext cx="73025" cy="73025"/>
          </a:xfrm>
          <a:prstGeom prst="ellipse">
            <a:avLst/>
          </a:prstGeom>
          <a:solidFill>
            <a:srgbClr val="FD4425"/>
          </a:solidFill>
          <a:ln w="9525" algn="ctr">
            <a:solidFill>
              <a:srgbClr val="FD4425"/>
            </a:solid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389" name="Rectangle 13"/>
          <p:cNvSpPr>
            <a:spLocks noChangeArrowheads="1"/>
          </p:cNvSpPr>
          <p:nvPr/>
        </p:nvSpPr>
        <p:spPr bwMode="auto">
          <a:xfrm>
            <a:off x="3865563" y="4465638"/>
            <a:ext cx="5064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lang="en-US" altLang="x-none" sz="800">
                <a:solidFill>
                  <a:srgbClr val="FF0000"/>
                </a:solidFill>
                <a:latin typeface="Arial" charset="0"/>
              </a:rPr>
              <a:t>Ghana</a:t>
            </a:r>
          </a:p>
        </p:txBody>
      </p:sp>
      <p:sp>
        <p:nvSpPr>
          <p:cNvPr id="76" name="Oval 66"/>
          <p:cNvSpPr>
            <a:spLocks noChangeArrowheads="1"/>
          </p:cNvSpPr>
          <p:nvPr/>
        </p:nvSpPr>
        <p:spPr bwMode="auto">
          <a:xfrm>
            <a:off x="5092700" y="4392613"/>
            <a:ext cx="73025" cy="73025"/>
          </a:xfrm>
          <a:prstGeom prst="ellipse">
            <a:avLst/>
          </a:prstGeom>
          <a:solidFill>
            <a:srgbClr val="FF0000"/>
          </a:solidFill>
          <a:ln w="9525" algn="ctr">
            <a:no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391" name="Rectangle 2"/>
          <p:cNvSpPr>
            <a:spLocks noChangeArrowheads="1"/>
          </p:cNvSpPr>
          <p:nvPr/>
        </p:nvSpPr>
        <p:spPr bwMode="auto">
          <a:xfrm>
            <a:off x="5113338" y="4316413"/>
            <a:ext cx="5905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eaLnBrk="1" hangingPunct="1"/>
            <a:r>
              <a:rPr lang="en-US" altLang="x-none" sz="800">
                <a:solidFill>
                  <a:srgbClr val="FF0000"/>
                </a:solidFill>
                <a:latin typeface="Arial" charset="0"/>
              </a:rPr>
              <a:t>Ethiopia</a:t>
            </a:r>
          </a:p>
        </p:txBody>
      </p:sp>
      <p:sp>
        <p:nvSpPr>
          <p:cNvPr id="78" name="Oval 66"/>
          <p:cNvSpPr>
            <a:spLocks noChangeArrowheads="1"/>
          </p:cNvSpPr>
          <p:nvPr/>
        </p:nvSpPr>
        <p:spPr bwMode="auto">
          <a:xfrm>
            <a:off x="5222875" y="4241800"/>
            <a:ext cx="73025" cy="73025"/>
          </a:xfrm>
          <a:prstGeom prst="ellipse">
            <a:avLst/>
          </a:prstGeom>
          <a:solidFill>
            <a:srgbClr val="FF0000"/>
          </a:solidFill>
          <a:ln w="9525" algn="ctr">
            <a:no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393" name="Rectangle 67"/>
          <p:cNvSpPr>
            <a:spLocks noChangeArrowheads="1"/>
          </p:cNvSpPr>
          <p:nvPr/>
        </p:nvSpPr>
        <p:spPr bwMode="auto">
          <a:xfrm>
            <a:off x="5233988" y="4162425"/>
            <a:ext cx="5175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eaLnBrk="1" hangingPunct="1"/>
            <a:r>
              <a:rPr lang="en-US" altLang="x-none" sz="800">
                <a:solidFill>
                  <a:srgbClr val="FF0000"/>
                </a:solidFill>
                <a:latin typeface="Arial" charset="0"/>
              </a:rPr>
              <a:t>Eretria</a:t>
            </a:r>
          </a:p>
        </p:txBody>
      </p:sp>
      <p:sp>
        <p:nvSpPr>
          <p:cNvPr id="80" name="Oval 66"/>
          <p:cNvSpPr>
            <a:spLocks noChangeArrowheads="1"/>
          </p:cNvSpPr>
          <p:nvPr/>
        </p:nvSpPr>
        <p:spPr bwMode="auto">
          <a:xfrm>
            <a:off x="4764088" y="5041900"/>
            <a:ext cx="73025" cy="73025"/>
          </a:xfrm>
          <a:prstGeom prst="ellipse">
            <a:avLst/>
          </a:prstGeom>
          <a:solidFill>
            <a:srgbClr val="FF0000"/>
          </a:solidFill>
          <a:ln w="9525" algn="ctr">
            <a:no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395" name="Rectangle 80"/>
          <p:cNvSpPr>
            <a:spLocks noChangeArrowheads="1"/>
          </p:cNvSpPr>
          <p:nvPr/>
        </p:nvSpPr>
        <p:spPr bwMode="auto">
          <a:xfrm>
            <a:off x="4768850" y="4967288"/>
            <a:ext cx="5556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eaLnBrk="1" hangingPunct="1"/>
            <a:r>
              <a:rPr lang="en-US" altLang="x-none" sz="800">
                <a:solidFill>
                  <a:srgbClr val="FF0000"/>
                </a:solidFill>
                <a:latin typeface="Arial" charset="0"/>
              </a:rPr>
              <a:t>Zambia</a:t>
            </a:r>
          </a:p>
        </p:txBody>
      </p:sp>
      <p:sp>
        <p:nvSpPr>
          <p:cNvPr id="82" name="Oval 66"/>
          <p:cNvSpPr>
            <a:spLocks noChangeArrowheads="1"/>
          </p:cNvSpPr>
          <p:nvPr/>
        </p:nvSpPr>
        <p:spPr bwMode="auto">
          <a:xfrm>
            <a:off x="4979988" y="4752975"/>
            <a:ext cx="73025" cy="73025"/>
          </a:xfrm>
          <a:prstGeom prst="ellipse">
            <a:avLst/>
          </a:prstGeom>
          <a:solidFill>
            <a:srgbClr val="FF0000"/>
          </a:solidFill>
          <a:ln w="9525" algn="ctr">
            <a:no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397" name="Rectangle 82"/>
          <p:cNvSpPr>
            <a:spLocks noChangeArrowheads="1"/>
          </p:cNvSpPr>
          <p:nvPr/>
        </p:nvSpPr>
        <p:spPr bwMode="auto">
          <a:xfrm>
            <a:off x="4968875" y="4684713"/>
            <a:ext cx="6254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eaLnBrk="1" hangingPunct="1"/>
            <a:r>
              <a:rPr lang="en-US" altLang="x-none" sz="800">
                <a:solidFill>
                  <a:srgbClr val="FF0000"/>
                </a:solidFill>
                <a:latin typeface="Arial" charset="0"/>
              </a:rPr>
              <a:t>Tanzania</a:t>
            </a:r>
          </a:p>
        </p:txBody>
      </p:sp>
      <p:sp>
        <p:nvSpPr>
          <p:cNvPr id="84" name="Oval 66"/>
          <p:cNvSpPr>
            <a:spLocks noChangeArrowheads="1"/>
          </p:cNvSpPr>
          <p:nvPr/>
        </p:nvSpPr>
        <p:spPr bwMode="auto">
          <a:xfrm>
            <a:off x="5241925" y="4862513"/>
            <a:ext cx="73025" cy="73025"/>
          </a:xfrm>
          <a:prstGeom prst="ellipse">
            <a:avLst/>
          </a:prstGeom>
          <a:solidFill>
            <a:srgbClr val="FF0000"/>
          </a:solidFill>
          <a:ln w="9525" algn="ctr">
            <a:no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399" name="Rectangle 84"/>
          <p:cNvSpPr>
            <a:spLocks noChangeArrowheads="1"/>
          </p:cNvSpPr>
          <p:nvPr/>
        </p:nvSpPr>
        <p:spPr bwMode="auto">
          <a:xfrm>
            <a:off x="5259388" y="4792663"/>
            <a:ext cx="6207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eaLnBrk="1" hangingPunct="1"/>
            <a:r>
              <a:rPr lang="en-US" altLang="x-none" sz="800">
                <a:solidFill>
                  <a:srgbClr val="FF0000"/>
                </a:solidFill>
                <a:latin typeface="Arial" charset="0"/>
              </a:rPr>
              <a:t>Zanzibar</a:t>
            </a:r>
          </a:p>
        </p:txBody>
      </p:sp>
      <p:sp>
        <p:nvSpPr>
          <p:cNvPr id="86" name="Oval 66"/>
          <p:cNvSpPr>
            <a:spLocks noChangeArrowheads="1"/>
          </p:cNvSpPr>
          <p:nvPr/>
        </p:nvSpPr>
        <p:spPr bwMode="auto">
          <a:xfrm>
            <a:off x="7148513" y="4457700"/>
            <a:ext cx="73025" cy="73025"/>
          </a:xfrm>
          <a:prstGeom prst="ellipse">
            <a:avLst/>
          </a:prstGeom>
          <a:solidFill>
            <a:srgbClr val="FF0000"/>
          </a:solidFill>
          <a:ln w="9525" algn="ctr">
            <a:solidFill>
              <a:srgbClr val="FF0000"/>
            </a:solid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401" name="Rectangle 86"/>
          <p:cNvSpPr>
            <a:spLocks noChangeArrowheads="1"/>
          </p:cNvSpPr>
          <p:nvPr/>
        </p:nvSpPr>
        <p:spPr bwMode="auto">
          <a:xfrm>
            <a:off x="7150100" y="4379913"/>
            <a:ext cx="5111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eaLnBrk="1" hangingPunct="1"/>
            <a:r>
              <a:rPr lang="en-US" altLang="x-none" sz="800">
                <a:solidFill>
                  <a:srgbClr val="FF0000"/>
                </a:solidFill>
                <a:latin typeface="Arial" charset="0"/>
              </a:rPr>
              <a:t>Brunei</a:t>
            </a:r>
          </a:p>
        </p:txBody>
      </p:sp>
      <p:sp>
        <p:nvSpPr>
          <p:cNvPr id="88" name="Oval 68"/>
          <p:cNvSpPr>
            <a:spLocks noChangeArrowheads="1"/>
          </p:cNvSpPr>
          <p:nvPr/>
        </p:nvSpPr>
        <p:spPr bwMode="auto">
          <a:xfrm>
            <a:off x="5273675" y="3298825"/>
            <a:ext cx="73025" cy="73025"/>
          </a:xfrm>
          <a:prstGeom prst="ellipse">
            <a:avLst/>
          </a:prstGeom>
          <a:solidFill>
            <a:srgbClr val="FF0000"/>
          </a:solidFill>
          <a:ln w="9525" algn="ctr">
            <a:solidFill>
              <a:srgbClr val="FF0000"/>
            </a:solid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403" name="Rectangle 16"/>
          <p:cNvSpPr>
            <a:spLocks noChangeArrowheads="1"/>
          </p:cNvSpPr>
          <p:nvPr/>
        </p:nvSpPr>
        <p:spPr bwMode="auto">
          <a:xfrm>
            <a:off x="5280025" y="3216275"/>
            <a:ext cx="7064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spcBef>
                <a:spcPct val="50000"/>
              </a:spcBef>
            </a:pPr>
            <a:r>
              <a:rPr lang="en-US" altLang="x-none" sz="800">
                <a:solidFill>
                  <a:srgbClr val="FF0000"/>
                </a:solidFill>
                <a:latin typeface="Arial" charset="0"/>
              </a:rPr>
              <a:t>Azerbaijan</a:t>
            </a:r>
          </a:p>
        </p:txBody>
      </p:sp>
      <p:sp>
        <p:nvSpPr>
          <p:cNvPr id="90" name="Oval 68"/>
          <p:cNvSpPr>
            <a:spLocks noChangeArrowheads="1"/>
          </p:cNvSpPr>
          <p:nvPr/>
        </p:nvSpPr>
        <p:spPr bwMode="auto">
          <a:xfrm>
            <a:off x="5783263" y="3487738"/>
            <a:ext cx="73025" cy="73025"/>
          </a:xfrm>
          <a:prstGeom prst="ellipse">
            <a:avLst/>
          </a:prstGeom>
          <a:solidFill>
            <a:srgbClr val="FF0000"/>
          </a:solidFill>
          <a:ln w="9525" algn="ctr">
            <a:solidFill>
              <a:srgbClr val="FF0000"/>
            </a:solid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405" name="Rectangle 16"/>
          <p:cNvSpPr>
            <a:spLocks noChangeArrowheads="1"/>
          </p:cNvSpPr>
          <p:nvPr/>
        </p:nvSpPr>
        <p:spPr bwMode="auto">
          <a:xfrm>
            <a:off x="5788025" y="3384550"/>
            <a:ext cx="777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spcBef>
                <a:spcPct val="50000"/>
              </a:spcBef>
            </a:pPr>
            <a:r>
              <a:rPr lang="en-US" altLang="x-none" sz="800">
                <a:solidFill>
                  <a:srgbClr val="FF0000"/>
                </a:solidFill>
                <a:latin typeface="Arial" charset="0"/>
              </a:rPr>
              <a:t>Afghanistan</a:t>
            </a:r>
          </a:p>
        </p:txBody>
      </p:sp>
      <p:sp>
        <p:nvSpPr>
          <p:cNvPr id="91" name="Oval 20"/>
          <p:cNvSpPr>
            <a:spLocks noChangeArrowheads="1"/>
          </p:cNvSpPr>
          <p:nvPr/>
        </p:nvSpPr>
        <p:spPr bwMode="auto">
          <a:xfrm>
            <a:off x="4081463" y="3514725"/>
            <a:ext cx="73025" cy="73025"/>
          </a:xfrm>
          <a:prstGeom prst="ellipse">
            <a:avLst/>
          </a:prstGeom>
          <a:solidFill>
            <a:srgbClr val="FF0000"/>
          </a:solidFill>
          <a:ln w="9525" algn="ctr">
            <a:no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407" name="Rectangle 23"/>
          <p:cNvSpPr>
            <a:spLocks noChangeArrowheads="1"/>
          </p:cNvSpPr>
          <p:nvPr/>
        </p:nvSpPr>
        <p:spPr bwMode="auto">
          <a:xfrm>
            <a:off x="3621088" y="3349625"/>
            <a:ext cx="5445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spcBef>
                <a:spcPct val="50000"/>
              </a:spcBef>
            </a:pPr>
            <a:r>
              <a:rPr lang="en-US" altLang="x-none" sz="800">
                <a:solidFill>
                  <a:srgbClr val="FF0000"/>
                </a:solidFill>
                <a:latin typeface="Arial" charset="0"/>
              </a:rPr>
              <a:t>Algeria</a:t>
            </a:r>
          </a:p>
        </p:txBody>
      </p:sp>
      <p:sp>
        <p:nvSpPr>
          <p:cNvPr id="89" name="Oval 9"/>
          <p:cNvSpPr>
            <a:spLocks noChangeArrowheads="1"/>
          </p:cNvSpPr>
          <p:nvPr/>
        </p:nvSpPr>
        <p:spPr bwMode="auto">
          <a:xfrm>
            <a:off x="4856163" y="3324225"/>
            <a:ext cx="73025" cy="73025"/>
          </a:xfrm>
          <a:prstGeom prst="ellipse">
            <a:avLst/>
          </a:prstGeom>
          <a:solidFill>
            <a:srgbClr val="FD4425"/>
          </a:solidFill>
          <a:ln w="9525" algn="ctr">
            <a:solidFill>
              <a:srgbClr val="FD4425"/>
            </a:solid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409" name="Rectangle 17"/>
          <p:cNvSpPr>
            <a:spLocks noChangeArrowheads="1"/>
          </p:cNvSpPr>
          <p:nvPr/>
        </p:nvSpPr>
        <p:spPr bwMode="auto">
          <a:xfrm>
            <a:off x="4840288" y="3240088"/>
            <a:ext cx="517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spcBef>
                <a:spcPct val="50000"/>
              </a:spcBef>
            </a:pPr>
            <a:r>
              <a:rPr lang="en-US" altLang="x-none" sz="800">
                <a:solidFill>
                  <a:srgbClr val="FF0000"/>
                </a:solidFill>
                <a:latin typeface="Arial" charset="0"/>
              </a:rPr>
              <a:t>Turkey</a:t>
            </a:r>
          </a:p>
        </p:txBody>
      </p:sp>
      <p:sp>
        <p:nvSpPr>
          <p:cNvPr id="93" name="Oval 9"/>
          <p:cNvSpPr>
            <a:spLocks noChangeArrowheads="1"/>
          </p:cNvSpPr>
          <p:nvPr/>
        </p:nvSpPr>
        <p:spPr bwMode="auto">
          <a:xfrm>
            <a:off x="5907088" y="3627438"/>
            <a:ext cx="73025" cy="73025"/>
          </a:xfrm>
          <a:prstGeom prst="ellipse">
            <a:avLst/>
          </a:prstGeom>
          <a:solidFill>
            <a:srgbClr val="FD4425"/>
          </a:solidFill>
          <a:ln w="9525" algn="ctr">
            <a:solidFill>
              <a:srgbClr val="FD4425"/>
            </a:solid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411" name="Rectangle 17"/>
          <p:cNvSpPr>
            <a:spLocks noChangeArrowheads="1"/>
          </p:cNvSpPr>
          <p:nvPr/>
        </p:nvSpPr>
        <p:spPr bwMode="auto">
          <a:xfrm>
            <a:off x="5918200" y="3549650"/>
            <a:ext cx="6080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spcBef>
                <a:spcPct val="50000"/>
              </a:spcBef>
            </a:pPr>
            <a:r>
              <a:rPr lang="en-US" altLang="x-none" sz="800">
                <a:solidFill>
                  <a:srgbClr val="FF0000"/>
                </a:solidFill>
                <a:latin typeface="Arial" charset="0"/>
              </a:rPr>
              <a:t>Pakistan</a:t>
            </a:r>
          </a:p>
        </p:txBody>
      </p:sp>
      <p:sp>
        <p:nvSpPr>
          <p:cNvPr id="95" name="Oval 68"/>
          <p:cNvSpPr>
            <a:spLocks noChangeArrowheads="1"/>
          </p:cNvSpPr>
          <p:nvPr/>
        </p:nvSpPr>
        <p:spPr bwMode="auto">
          <a:xfrm>
            <a:off x="5875338" y="3106738"/>
            <a:ext cx="73025" cy="73025"/>
          </a:xfrm>
          <a:prstGeom prst="ellipse">
            <a:avLst/>
          </a:prstGeom>
          <a:solidFill>
            <a:srgbClr val="FF0000"/>
          </a:solidFill>
          <a:ln w="9525" algn="ctr">
            <a:solidFill>
              <a:srgbClr val="FF0000"/>
            </a:solid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413" name="Rectangle 16"/>
          <p:cNvSpPr>
            <a:spLocks noChangeArrowheads="1"/>
          </p:cNvSpPr>
          <p:nvPr/>
        </p:nvSpPr>
        <p:spPr bwMode="auto">
          <a:xfrm>
            <a:off x="5907088" y="3024188"/>
            <a:ext cx="76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spcBef>
                <a:spcPct val="50000"/>
              </a:spcBef>
            </a:pPr>
            <a:r>
              <a:rPr lang="en-US" altLang="x-none" sz="800">
                <a:solidFill>
                  <a:srgbClr val="FF0000"/>
                </a:solidFill>
                <a:latin typeface="Arial" charset="0"/>
              </a:rPr>
              <a:t>Kazakhstan</a:t>
            </a:r>
          </a:p>
        </p:txBody>
      </p:sp>
      <p:sp>
        <p:nvSpPr>
          <p:cNvPr id="97" name="Oval 68"/>
          <p:cNvSpPr>
            <a:spLocks noChangeArrowheads="1"/>
          </p:cNvSpPr>
          <p:nvPr/>
        </p:nvSpPr>
        <p:spPr bwMode="auto">
          <a:xfrm>
            <a:off x="5553075" y="3382963"/>
            <a:ext cx="73025" cy="73025"/>
          </a:xfrm>
          <a:prstGeom prst="ellipse">
            <a:avLst/>
          </a:prstGeom>
          <a:solidFill>
            <a:srgbClr val="FF0000"/>
          </a:solidFill>
          <a:ln w="9525" algn="ctr">
            <a:solidFill>
              <a:srgbClr val="FF0000"/>
            </a:solid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415" name="Rectangle 16"/>
          <p:cNvSpPr>
            <a:spLocks noChangeArrowheads="1"/>
          </p:cNvSpPr>
          <p:nvPr/>
        </p:nvSpPr>
        <p:spPr bwMode="auto">
          <a:xfrm>
            <a:off x="5540375" y="3300413"/>
            <a:ext cx="8509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spcBef>
                <a:spcPct val="50000"/>
              </a:spcBef>
            </a:pPr>
            <a:r>
              <a:rPr lang="en-US" altLang="x-none" sz="800">
                <a:solidFill>
                  <a:srgbClr val="FF0000"/>
                </a:solidFill>
                <a:latin typeface="Arial" charset="0"/>
              </a:rPr>
              <a:t>Turkmenistan</a:t>
            </a:r>
          </a:p>
        </p:txBody>
      </p:sp>
      <p:sp>
        <p:nvSpPr>
          <p:cNvPr id="99" name="Oval 9"/>
          <p:cNvSpPr>
            <a:spLocks noChangeArrowheads="1"/>
          </p:cNvSpPr>
          <p:nvPr/>
        </p:nvSpPr>
        <p:spPr bwMode="auto">
          <a:xfrm>
            <a:off x="6105525" y="3986213"/>
            <a:ext cx="73025" cy="73025"/>
          </a:xfrm>
          <a:prstGeom prst="ellipse">
            <a:avLst/>
          </a:prstGeom>
          <a:solidFill>
            <a:srgbClr val="FD4425"/>
          </a:solidFill>
          <a:ln w="9525" algn="ctr">
            <a:solidFill>
              <a:srgbClr val="FD4425"/>
            </a:solid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417" name="Rectangle 17"/>
          <p:cNvSpPr>
            <a:spLocks noChangeArrowheads="1"/>
          </p:cNvSpPr>
          <p:nvPr/>
        </p:nvSpPr>
        <p:spPr bwMode="auto">
          <a:xfrm>
            <a:off x="6116638" y="3897313"/>
            <a:ext cx="428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spcBef>
                <a:spcPct val="50000"/>
              </a:spcBef>
            </a:pPr>
            <a:r>
              <a:rPr lang="en-US" altLang="x-none" sz="800">
                <a:solidFill>
                  <a:srgbClr val="FF0000"/>
                </a:solidFill>
                <a:latin typeface="Arial" charset="0"/>
              </a:rPr>
              <a:t>India</a:t>
            </a:r>
          </a:p>
        </p:txBody>
      </p:sp>
      <p:sp>
        <p:nvSpPr>
          <p:cNvPr id="101" name="Oval 10"/>
          <p:cNvSpPr>
            <a:spLocks noChangeArrowheads="1"/>
          </p:cNvSpPr>
          <p:nvPr/>
        </p:nvSpPr>
        <p:spPr bwMode="auto">
          <a:xfrm>
            <a:off x="4916488" y="3692525"/>
            <a:ext cx="73025" cy="73025"/>
          </a:xfrm>
          <a:prstGeom prst="ellipse">
            <a:avLst/>
          </a:prstGeom>
          <a:solidFill>
            <a:srgbClr val="FF3300"/>
          </a:solidFill>
          <a:ln w="9525" algn="ctr">
            <a:solidFill>
              <a:srgbClr val="FF3300"/>
            </a:solid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419" name="Rectangle 29"/>
          <p:cNvSpPr>
            <a:spLocks noChangeArrowheads="1"/>
          </p:cNvSpPr>
          <p:nvPr/>
        </p:nvSpPr>
        <p:spPr bwMode="auto">
          <a:xfrm>
            <a:off x="4373563" y="3617913"/>
            <a:ext cx="6461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spcBef>
                <a:spcPct val="50000"/>
              </a:spcBef>
            </a:pPr>
            <a:r>
              <a:rPr lang="en-US" altLang="x-none" sz="800">
                <a:solidFill>
                  <a:srgbClr val="FF0000"/>
                </a:solidFill>
                <a:latin typeface="Arial" charset="0"/>
              </a:rPr>
              <a:t>Palestine</a:t>
            </a:r>
          </a:p>
        </p:txBody>
      </p:sp>
      <p:sp>
        <p:nvSpPr>
          <p:cNvPr id="103" name="Oval 9"/>
          <p:cNvSpPr>
            <a:spLocks noChangeArrowheads="1"/>
          </p:cNvSpPr>
          <p:nvPr/>
        </p:nvSpPr>
        <p:spPr bwMode="auto">
          <a:xfrm>
            <a:off x="4873625" y="3455988"/>
            <a:ext cx="73025" cy="73025"/>
          </a:xfrm>
          <a:prstGeom prst="ellipse">
            <a:avLst/>
          </a:prstGeom>
          <a:solidFill>
            <a:srgbClr val="FD4425"/>
          </a:solidFill>
          <a:ln w="9525" algn="ctr">
            <a:solidFill>
              <a:srgbClr val="FD4425"/>
            </a:solidFill>
            <a:round/>
            <a:headEnd/>
            <a:tailEnd/>
          </a:ln>
          <a:effectLst/>
        </p:spPr>
        <p:txBody>
          <a:bodyPr wrap="none" anchor="ctr"/>
          <a:lstStyle/>
          <a:p>
            <a:pPr algn="ctr" eaLnBrk="1" hangingPunct="1">
              <a:defRPr/>
            </a:pPr>
            <a:endParaRPr lang="en-US">
              <a:solidFill>
                <a:srgbClr val="FF0000"/>
              </a:solidFill>
              <a:effectLst>
                <a:outerShdw blurRad="38100" dist="38100" dir="2700000" algn="tl">
                  <a:srgbClr val="000000">
                    <a:alpha val="43137"/>
                  </a:srgbClr>
                </a:outerShdw>
              </a:effectLst>
              <a:latin typeface="Century Gothic" panose="020B0502020202020204" pitchFamily="34" charset="0"/>
              <a:ea typeface="+mn-ea"/>
            </a:endParaRPr>
          </a:p>
        </p:txBody>
      </p:sp>
      <p:sp>
        <p:nvSpPr>
          <p:cNvPr id="56421" name="Rectangle 19"/>
          <p:cNvSpPr>
            <a:spLocks noChangeArrowheads="1"/>
          </p:cNvSpPr>
          <p:nvPr/>
        </p:nvSpPr>
        <p:spPr bwMode="auto">
          <a:xfrm>
            <a:off x="4419600" y="3363913"/>
            <a:ext cx="53816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spcBef>
                <a:spcPct val="50000"/>
              </a:spcBef>
            </a:pPr>
            <a:r>
              <a:rPr lang="en-US" altLang="x-none" sz="800">
                <a:solidFill>
                  <a:srgbClr val="FF0000"/>
                </a:solidFill>
                <a:latin typeface="Arial" charset="0"/>
              </a:rPr>
              <a:t>Cyprus</a:t>
            </a:r>
          </a:p>
        </p:txBody>
      </p:sp>
    </p:spTree>
    <p:extLst>
      <p:ext uri="{BB962C8B-B14F-4D97-AF65-F5344CB8AC3E}">
        <p14:creationId xmlns:p14="http://schemas.microsoft.com/office/powerpoint/2010/main" val="256882337"/>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685800" y="2133600"/>
            <a:ext cx="7772400" cy="3694113"/>
          </a:xfrm>
        </p:spPr>
        <p:txBody>
          <a:bodyPr>
            <a:normAutofit lnSpcReduction="10000"/>
          </a:bodyPr>
          <a:lstStyle/>
          <a:p>
            <a:pPr eaLnBrk="1" hangingPunct="1"/>
            <a:r>
              <a:rPr lang="ja-JP" altLang="en-US" sz="1800" dirty="0">
                <a:solidFill>
                  <a:schemeClr val="bg2">
                    <a:lumMod val="50000"/>
                  </a:schemeClr>
                </a:solidFill>
                <a:ea typeface="ＭＳ Ｐゴシック" charset="-128"/>
              </a:rPr>
              <a:t>“</a:t>
            </a:r>
            <a:r>
              <a:rPr lang="en-US" altLang="ja-JP" sz="1800" dirty="0">
                <a:solidFill>
                  <a:schemeClr val="bg2">
                    <a:lumMod val="50000"/>
                  </a:schemeClr>
                </a:solidFill>
                <a:ea typeface="ＭＳ Ｐゴシック" charset="-128"/>
              </a:rPr>
              <a:t>Entrepreneurs are not only born but can be trained, developed and empowered</a:t>
            </a:r>
            <a:r>
              <a:rPr lang="ja-JP" altLang="en-US" sz="1800" dirty="0">
                <a:solidFill>
                  <a:schemeClr val="bg2">
                    <a:lumMod val="50000"/>
                  </a:schemeClr>
                </a:solidFill>
                <a:ea typeface="ＭＳ Ｐゴシック" charset="-128"/>
              </a:rPr>
              <a:t>”</a:t>
            </a:r>
            <a:r>
              <a:rPr lang="en-US" altLang="ja-JP" sz="1800" dirty="0">
                <a:solidFill>
                  <a:schemeClr val="bg2">
                    <a:lumMod val="50000"/>
                  </a:schemeClr>
                </a:solidFill>
                <a:ea typeface="ＭＳ Ｐゴシック" charset="-128"/>
              </a:rPr>
              <a:t> to acquire confidence and scientific calculated risk in implementing their business</a:t>
            </a:r>
          </a:p>
          <a:p>
            <a:pPr eaLnBrk="1" hangingPunct="1"/>
            <a:endParaRPr lang="en-US" altLang="x-none" sz="500" dirty="0">
              <a:solidFill>
                <a:schemeClr val="bg2">
                  <a:lumMod val="50000"/>
                </a:schemeClr>
              </a:solidFill>
              <a:ea typeface="ＭＳ Ｐゴシック" charset="-128"/>
            </a:endParaRPr>
          </a:p>
          <a:p>
            <a:pPr eaLnBrk="1" hangingPunct="1"/>
            <a:r>
              <a:rPr lang="en-US" altLang="x-none" sz="1800" dirty="0">
                <a:solidFill>
                  <a:schemeClr val="bg2">
                    <a:lumMod val="50000"/>
                  </a:schemeClr>
                </a:solidFill>
                <a:ea typeface="ＭＳ Ｐゴシック" charset="-128"/>
              </a:rPr>
              <a:t>The training process is result-oriented, the potential entrepreneur is expected to set-up his own business enterprise appropriate to his abilities</a:t>
            </a:r>
          </a:p>
          <a:p>
            <a:pPr eaLnBrk="1" hangingPunct="1"/>
            <a:endParaRPr lang="en-US" altLang="x-none" sz="500" dirty="0">
              <a:solidFill>
                <a:schemeClr val="bg2">
                  <a:lumMod val="50000"/>
                </a:schemeClr>
              </a:solidFill>
              <a:ea typeface="ＭＳ Ｐゴシック" charset="-128"/>
            </a:endParaRPr>
          </a:p>
          <a:p>
            <a:pPr eaLnBrk="1" hangingPunct="1"/>
            <a:r>
              <a:rPr lang="en-US" altLang="x-none" sz="1800" dirty="0">
                <a:solidFill>
                  <a:schemeClr val="bg2">
                    <a:lumMod val="50000"/>
                  </a:schemeClr>
                </a:solidFill>
                <a:ea typeface="ＭＳ Ｐゴシック" charset="-128"/>
              </a:rPr>
              <a:t>Inputs on:</a:t>
            </a:r>
          </a:p>
          <a:p>
            <a:pPr lvl="1" eaLnBrk="1" hangingPunct="1">
              <a:spcBef>
                <a:spcPct val="0"/>
              </a:spcBef>
            </a:pPr>
            <a:r>
              <a:rPr lang="en-US" altLang="x-none" sz="1800" dirty="0">
                <a:solidFill>
                  <a:schemeClr val="bg2">
                    <a:lumMod val="50000"/>
                  </a:schemeClr>
                </a:solidFill>
              </a:rPr>
              <a:t>Setting up a small enterprise (rules, procedures, formalities)</a:t>
            </a:r>
          </a:p>
          <a:p>
            <a:pPr lvl="1" eaLnBrk="1" hangingPunct="1">
              <a:spcBef>
                <a:spcPct val="0"/>
              </a:spcBef>
            </a:pPr>
            <a:r>
              <a:rPr lang="en-US" altLang="x-none" sz="1800" dirty="0">
                <a:solidFill>
                  <a:schemeClr val="bg2">
                    <a:lumMod val="50000"/>
                  </a:schemeClr>
                </a:solidFill>
              </a:rPr>
              <a:t>Business opportunity identification (screening, firming-up)</a:t>
            </a:r>
          </a:p>
          <a:p>
            <a:pPr lvl="1" eaLnBrk="1" hangingPunct="1">
              <a:spcBef>
                <a:spcPct val="0"/>
              </a:spcBef>
            </a:pPr>
            <a:r>
              <a:rPr lang="en-US" altLang="x-none" sz="1800" dirty="0">
                <a:solidFill>
                  <a:schemeClr val="bg2">
                    <a:lumMod val="50000"/>
                  </a:schemeClr>
                </a:solidFill>
              </a:rPr>
              <a:t>Market assessment </a:t>
            </a:r>
          </a:p>
          <a:p>
            <a:pPr lvl="1" eaLnBrk="1" hangingPunct="1">
              <a:spcBef>
                <a:spcPct val="0"/>
              </a:spcBef>
            </a:pPr>
            <a:r>
              <a:rPr lang="en-US" altLang="x-none" sz="1800" dirty="0">
                <a:solidFill>
                  <a:schemeClr val="bg2">
                    <a:lumMod val="50000"/>
                  </a:schemeClr>
                </a:solidFill>
              </a:rPr>
              <a:t>Entrepreneurial competencies (strengthening soft skills)</a:t>
            </a:r>
          </a:p>
          <a:p>
            <a:pPr lvl="1" eaLnBrk="1" hangingPunct="1">
              <a:spcBef>
                <a:spcPct val="0"/>
              </a:spcBef>
            </a:pPr>
            <a:r>
              <a:rPr lang="en-US" altLang="x-none" sz="1800" dirty="0">
                <a:solidFill>
                  <a:schemeClr val="bg2">
                    <a:lumMod val="50000"/>
                  </a:schemeClr>
                </a:solidFill>
              </a:rPr>
              <a:t>Business plan preparation</a:t>
            </a:r>
          </a:p>
          <a:p>
            <a:pPr lvl="1" eaLnBrk="1" hangingPunct="1">
              <a:spcBef>
                <a:spcPct val="0"/>
              </a:spcBef>
            </a:pPr>
            <a:r>
              <a:rPr lang="en-US" altLang="x-none" sz="1800" dirty="0">
                <a:solidFill>
                  <a:schemeClr val="bg2">
                    <a:lumMod val="50000"/>
                  </a:schemeClr>
                </a:solidFill>
              </a:rPr>
              <a:t>Essentials of managing a small enterprise </a:t>
            </a:r>
          </a:p>
          <a:p>
            <a:pPr lvl="1" eaLnBrk="1" hangingPunct="1">
              <a:spcBef>
                <a:spcPct val="0"/>
              </a:spcBef>
            </a:pPr>
            <a:r>
              <a:rPr lang="en-US" altLang="x-none" sz="1800" dirty="0">
                <a:solidFill>
                  <a:schemeClr val="bg2">
                    <a:lumMod val="50000"/>
                  </a:schemeClr>
                </a:solidFill>
              </a:rPr>
              <a:t>Inputs on how to implement a project </a:t>
            </a:r>
          </a:p>
        </p:txBody>
      </p:sp>
      <p:sp>
        <p:nvSpPr>
          <p:cNvPr id="5" name="Rectangle 2"/>
          <p:cNvSpPr txBox="1">
            <a:spLocks noChangeArrowheads="1"/>
          </p:cNvSpPr>
          <p:nvPr/>
        </p:nvSpPr>
        <p:spPr bwMode="auto">
          <a:xfrm>
            <a:off x="107950" y="1150938"/>
            <a:ext cx="9036050" cy="838200"/>
          </a:xfrm>
          <a:prstGeom prst="rect">
            <a:avLst/>
          </a:prstGeom>
          <a:noFill/>
          <a:ln w="9525">
            <a:noFill/>
            <a:miter lim="800000"/>
            <a:headEnd/>
            <a:tailEnd/>
          </a:ln>
          <a:effectLst/>
        </p:spPr>
        <p:txBody>
          <a:bodyPr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kumimoji="1" lang="en-US" altLang="ja-JP" sz="2400" dirty="0">
                <a:solidFill>
                  <a:schemeClr val="bg2">
                    <a:lumMod val="50000"/>
                  </a:schemeClr>
                </a:solidFill>
                <a:latin typeface="+mn-lt"/>
              </a:rPr>
              <a:t>Pre - Incubation</a:t>
            </a:r>
          </a:p>
          <a:p>
            <a:pPr algn="ctr" eaLnBrk="1" hangingPunct="1"/>
            <a:r>
              <a:rPr kumimoji="1" lang="en-US" altLang="ja-JP" sz="2400" dirty="0">
                <a:solidFill>
                  <a:srgbClr val="2B85D2"/>
                </a:solidFill>
                <a:latin typeface="+mn-lt"/>
              </a:rPr>
              <a:t>Step 1: Preparation &amp; Empowerment</a:t>
            </a:r>
          </a:p>
        </p:txBody>
      </p:sp>
    </p:spTree>
    <p:extLst>
      <p:ext uri="{BB962C8B-B14F-4D97-AF65-F5344CB8AC3E}">
        <p14:creationId xmlns:p14="http://schemas.microsoft.com/office/powerpoint/2010/main" val="555279645"/>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609600" y="2325688"/>
            <a:ext cx="7772400" cy="3694112"/>
          </a:xfrm>
        </p:spPr>
        <p:txBody>
          <a:bodyPr>
            <a:normAutofit fontScale="92500" lnSpcReduction="20000"/>
          </a:bodyPr>
          <a:lstStyle/>
          <a:p>
            <a:pPr eaLnBrk="1" hangingPunct="1">
              <a:lnSpc>
                <a:spcPct val="125000"/>
              </a:lnSpc>
              <a:defRPr/>
            </a:pPr>
            <a:r>
              <a:rPr lang="en-US" sz="1800" dirty="0">
                <a:solidFill>
                  <a:schemeClr val="bg2">
                    <a:lumMod val="50000"/>
                  </a:schemeClr>
                </a:solidFill>
                <a:latin typeface="Calibri"/>
                <a:cs typeface="Calibri"/>
              </a:rPr>
              <a:t>Assisting In:</a:t>
            </a:r>
          </a:p>
          <a:p>
            <a:pPr lvl="1" eaLnBrk="1" hangingPunct="1">
              <a:lnSpc>
                <a:spcPct val="125000"/>
              </a:lnSpc>
              <a:defRPr/>
            </a:pPr>
            <a:r>
              <a:rPr lang="en-US" sz="1800" dirty="0">
                <a:solidFill>
                  <a:schemeClr val="bg2">
                    <a:lumMod val="50000"/>
                  </a:schemeClr>
                </a:solidFill>
                <a:latin typeface="Calibri"/>
                <a:cs typeface="Calibri"/>
              </a:rPr>
              <a:t>Finalizing their business ideas</a:t>
            </a:r>
          </a:p>
          <a:p>
            <a:pPr lvl="1" eaLnBrk="1" hangingPunct="1">
              <a:lnSpc>
                <a:spcPct val="125000"/>
              </a:lnSpc>
              <a:defRPr/>
            </a:pPr>
            <a:r>
              <a:rPr lang="en-US" sz="1800" dirty="0">
                <a:solidFill>
                  <a:schemeClr val="bg2">
                    <a:lumMod val="50000"/>
                  </a:schemeClr>
                </a:solidFill>
                <a:latin typeface="Calibri"/>
                <a:cs typeface="Calibri"/>
              </a:rPr>
              <a:t>Developing their own business plans</a:t>
            </a:r>
          </a:p>
          <a:p>
            <a:pPr lvl="1" eaLnBrk="1" hangingPunct="1">
              <a:lnSpc>
                <a:spcPct val="125000"/>
              </a:lnSpc>
              <a:defRPr/>
            </a:pPr>
            <a:r>
              <a:rPr lang="en-US" sz="1800" dirty="0">
                <a:solidFill>
                  <a:schemeClr val="bg2">
                    <a:lumMod val="50000"/>
                  </a:schemeClr>
                </a:solidFill>
                <a:latin typeface="Calibri"/>
                <a:cs typeface="Calibri"/>
              </a:rPr>
              <a:t>The process of project implementation </a:t>
            </a:r>
          </a:p>
          <a:p>
            <a:pPr lvl="1" eaLnBrk="1" hangingPunct="1">
              <a:lnSpc>
                <a:spcPct val="125000"/>
              </a:lnSpc>
              <a:defRPr/>
            </a:pPr>
            <a:r>
              <a:rPr lang="en-US" sz="1800" dirty="0">
                <a:solidFill>
                  <a:schemeClr val="bg2">
                    <a:lumMod val="50000"/>
                  </a:schemeClr>
                </a:solidFill>
                <a:latin typeface="Calibri"/>
                <a:cs typeface="Calibri"/>
              </a:rPr>
              <a:t>Technology tie-ups</a:t>
            </a:r>
          </a:p>
          <a:p>
            <a:pPr lvl="1" eaLnBrk="1" hangingPunct="1">
              <a:lnSpc>
                <a:spcPct val="125000"/>
              </a:lnSpc>
              <a:defRPr/>
            </a:pPr>
            <a:r>
              <a:rPr lang="en-US" sz="1800" dirty="0">
                <a:solidFill>
                  <a:schemeClr val="bg2">
                    <a:lumMod val="50000"/>
                  </a:schemeClr>
                </a:solidFill>
                <a:latin typeface="Calibri"/>
                <a:cs typeface="Calibri"/>
              </a:rPr>
              <a:t>Business partnerships (Joint Venture collaborations)</a:t>
            </a:r>
          </a:p>
          <a:p>
            <a:pPr lvl="1" eaLnBrk="1" hangingPunct="1">
              <a:lnSpc>
                <a:spcPct val="125000"/>
              </a:lnSpc>
              <a:defRPr/>
            </a:pPr>
            <a:r>
              <a:rPr lang="en-US" sz="1800" dirty="0">
                <a:solidFill>
                  <a:schemeClr val="bg2">
                    <a:lumMod val="50000"/>
                  </a:schemeClr>
                </a:solidFill>
                <a:latin typeface="Calibri"/>
                <a:cs typeface="Calibri"/>
              </a:rPr>
              <a:t>Seeking necessary licenses and completing legal documentation</a:t>
            </a:r>
          </a:p>
          <a:p>
            <a:pPr marL="457200" lvl="1" indent="0" eaLnBrk="1" hangingPunct="1">
              <a:lnSpc>
                <a:spcPct val="125000"/>
              </a:lnSpc>
              <a:buFontTx/>
              <a:buNone/>
              <a:defRPr/>
            </a:pPr>
            <a:r>
              <a:rPr lang="en-US" sz="1800" dirty="0">
                <a:solidFill>
                  <a:schemeClr val="bg2">
                    <a:lumMod val="50000"/>
                  </a:schemeClr>
                </a:solidFill>
                <a:latin typeface="Calibri"/>
                <a:cs typeface="Calibri"/>
              </a:rPr>
              <a:t>  </a:t>
            </a:r>
          </a:p>
          <a:p>
            <a:pPr eaLnBrk="1" hangingPunct="1">
              <a:lnSpc>
                <a:spcPct val="125000"/>
              </a:lnSpc>
              <a:defRPr/>
            </a:pPr>
            <a:r>
              <a:rPr lang="en-US" sz="1800" dirty="0">
                <a:solidFill>
                  <a:schemeClr val="bg2">
                    <a:lumMod val="50000"/>
                  </a:schemeClr>
                </a:solidFill>
                <a:latin typeface="Calibri"/>
                <a:cs typeface="Calibri"/>
              </a:rPr>
              <a:t>The duration of this process depends on the needs of the respective entrepreneur as identified by the business counselor and the entrepreneur</a:t>
            </a:r>
            <a:endParaRPr lang="en-US" sz="2000" dirty="0">
              <a:solidFill>
                <a:schemeClr val="bg2">
                  <a:lumMod val="50000"/>
                </a:schemeClr>
              </a:solidFill>
              <a:latin typeface="Calibri"/>
              <a:cs typeface="Calibri"/>
            </a:endParaRPr>
          </a:p>
        </p:txBody>
      </p:sp>
      <p:sp>
        <p:nvSpPr>
          <p:cNvPr id="5" name="Rectangle 2"/>
          <p:cNvSpPr txBox="1">
            <a:spLocks noChangeArrowheads="1"/>
          </p:cNvSpPr>
          <p:nvPr/>
        </p:nvSpPr>
        <p:spPr bwMode="auto">
          <a:xfrm>
            <a:off x="107950" y="1293813"/>
            <a:ext cx="9036050" cy="838200"/>
          </a:xfrm>
          <a:prstGeom prst="rect">
            <a:avLst/>
          </a:prstGeom>
          <a:noFill/>
          <a:ln w="9525">
            <a:noFill/>
            <a:miter lim="800000"/>
            <a:headEnd/>
            <a:tailEnd/>
          </a:ln>
          <a:effectLst/>
        </p:spPr>
        <p:txBody>
          <a:bodyPr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kumimoji="1" lang="en-US" altLang="ja-JP" sz="2400" dirty="0">
                <a:solidFill>
                  <a:schemeClr val="bg2">
                    <a:lumMod val="50000"/>
                  </a:schemeClr>
                </a:solidFill>
                <a:latin typeface="Calibri" charset="0"/>
              </a:rPr>
              <a:t>Pre - Incubation</a:t>
            </a:r>
          </a:p>
          <a:p>
            <a:pPr algn="ctr" eaLnBrk="1" hangingPunct="1"/>
            <a:r>
              <a:rPr kumimoji="1" lang="en-US" altLang="ja-JP" sz="2400" dirty="0">
                <a:solidFill>
                  <a:srgbClr val="2B85D2"/>
                </a:solidFill>
                <a:latin typeface="Calibri" charset="0"/>
              </a:rPr>
              <a:t>Step 2: Counseling &amp; Technology Tie – up</a:t>
            </a:r>
          </a:p>
          <a:p>
            <a:pPr algn="ctr" eaLnBrk="1" hangingPunct="1"/>
            <a:r>
              <a:rPr kumimoji="1" lang="en-US" altLang="ja-JP" sz="2000" dirty="0">
                <a:solidFill>
                  <a:srgbClr val="2B85D2"/>
                </a:solidFill>
                <a:latin typeface="Calibri" charset="0"/>
              </a:rPr>
              <a:t>Leading to a Full Fledged JV</a:t>
            </a:r>
          </a:p>
        </p:txBody>
      </p:sp>
    </p:spTree>
    <p:extLst>
      <p:ext uri="{BB962C8B-B14F-4D97-AF65-F5344CB8AC3E}">
        <p14:creationId xmlns:p14="http://schemas.microsoft.com/office/powerpoint/2010/main" val="653312973"/>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609600" y="2249487"/>
            <a:ext cx="7772400" cy="3694113"/>
          </a:xfrm>
        </p:spPr>
        <p:txBody>
          <a:bodyPr>
            <a:normAutofit/>
          </a:bodyPr>
          <a:lstStyle/>
          <a:p>
            <a:pPr eaLnBrk="1" hangingPunct="1">
              <a:lnSpc>
                <a:spcPct val="150000"/>
              </a:lnSpc>
            </a:pPr>
            <a:r>
              <a:rPr lang="en-US" altLang="x-none" sz="1800" dirty="0">
                <a:solidFill>
                  <a:schemeClr val="bg2">
                    <a:lumMod val="50000"/>
                  </a:schemeClr>
                </a:solidFill>
                <a:latin typeface="Calibri" charset="0"/>
                <a:ea typeface="ＭＳ Ｐゴシック" charset="-128"/>
              </a:rPr>
              <a:t>Appropriate financial linkages is identified based on project requirements and entrepreneur investment capability</a:t>
            </a:r>
          </a:p>
          <a:p>
            <a:pPr eaLnBrk="1" hangingPunct="1">
              <a:lnSpc>
                <a:spcPct val="150000"/>
              </a:lnSpc>
            </a:pPr>
            <a:r>
              <a:rPr lang="en-US" altLang="x-none" sz="1800" dirty="0">
                <a:solidFill>
                  <a:schemeClr val="bg2">
                    <a:lumMod val="50000"/>
                  </a:schemeClr>
                </a:solidFill>
                <a:latin typeface="Calibri" charset="0"/>
                <a:ea typeface="ＭＳ Ｐゴシック" charset="-128"/>
              </a:rPr>
              <a:t>Need based advice and support is provided by the financial counselor</a:t>
            </a:r>
          </a:p>
          <a:p>
            <a:pPr eaLnBrk="1" hangingPunct="1">
              <a:lnSpc>
                <a:spcPct val="150000"/>
              </a:lnSpc>
            </a:pPr>
            <a:r>
              <a:rPr lang="en-US" altLang="x-none" sz="1800" dirty="0">
                <a:solidFill>
                  <a:schemeClr val="bg2">
                    <a:lumMod val="50000"/>
                  </a:schemeClr>
                </a:solidFill>
                <a:latin typeface="Calibri" charset="0"/>
                <a:ea typeface="ＭＳ Ｐゴシック" charset="-128"/>
              </a:rPr>
              <a:t>Guidance given on sources of financial support, including institutions, associations, councils, investors and others. </a:t>
            </a:r>
          </a:p>
          <a:p>
            <a:pPr eaLnBrk="1" hangingPunct="1">
              <a:lnSpc>
                <a:spcPct val="150000"/>
              </a:lnSpc>
            </a:pPr>
            <a:r>
              <a:rPr lang="ja-JP" altLang="en-US" sz="1800" dirty="0">
                <a:solidFill>
                  <a:schemeClr val="bg2">
                    <a:lumMod val="50000"/>
                  </a:schemeClr>
                </a:solidFill>
                <a:latin typeface="Calibri" charset="0"/>
                <a:ea typeface="ＭＳ Ｐゴシック" charset="-128"/>
              </a:rPr>
              <a:t>“</a:t>
            </a:r>
            <a:r>
              <a:rPr lang="en-US" altLang="ja-JP" sz="1800" dirty="0">
                <a:solidFill>
                  <a:schemeClr val="bg2">
                    <a:lumMod val="50000"/>
                  </a:schemeClr>
                </a:solidFill>
                <a:latin typeface="Calibri" charset="0"/>
                <a:ea typeface="ＭＳ Ｐゴシック" charset="-128"/>
              </a:rPr>
              <a:t>Venture Capital Fund for Selected Arab Countries</a:t>
            </a:r>
            <a:r>
              <a:rPr lang="ja-JP" altLang="en-US" sz="1800" dirty="0">
                <a:solidFill>
                  <a:schemeClr val="bg2">
                    <a:lumMod val="50000"/>
                  </a:schemeClr>
                </a:solidFill>
                <a:latin typeface="Calibri" charset="0"/>
                <a:ea typeface="ＭＳ Ｐゴシック" charset="-128"/>
              </a:rPr>
              <a:t>”</a:t>
            </a:r>
            <a:r>
              <a:rPr lang="en-US" altLang="ja-JP" sz="1800" dirty="0">
                <a:solidFill>
                  <a:schemeClr val="bg2">
                    <a:lumMod val="50000"/>
                  </a:schemeClr>
                </a:solidFill>
                <a:latin typeface="Calibri" charset="0"/>
                <a:ea typeface="ＭＳ Ｐゴシック" charset="-128"/>
              </a:rPr>
              <a:t> established in cooperation with the Kuwait Finance House </a:t>
            </a:r>
          </a:p>
          <a:p>
            <a:pPr eaLnBrk="1" hangingPunct="1">
              <a:lnSpc>
                <a:spcPct val="150000"/>
              </a:lnSpc>
            </a:pPr>
            <a:endParaRPr lang="en-US" altLang="x-none" sz="1800" b="1" dirty="0">
              <a:solidFill>
                <a:schemeClr val="accent2"/>
              </a:solidFill>
              <a:latin typeface="Calibri" charset="0"/>
              <a:ea typeface="ＭＳ Ｐゴシック" charset="-128"/>
            </a:endParaRPr>
          </a:p>
          <a:p>
            <a:pPr eaLnBrk="1" hangingPunct="1">
              <a:lnSpc>
                <a:spcPct val="150000"/>
              </a:lnSpc>
            </a:pPr>
            <a:endParaRPr lang="en-US" altLang="x-none" sz="1800" b="1" dirty="0">
              <a:solidFill>
                <a:schemeClr val="accent2"/>
              </a:solidFill>
              <a:latin typeface="Calibri" charset="0"/>
              <a:ea typeface="ＭＳ Ｐゴシック" charset="-128"/>
            </a:endParaRPr>
          </a:p>
        </p:txBody>
      </p:sp>
      <p:sp>
        <p:nvSpPr>
          <p:cNvPr id="4" name="Rectangle 2"/>
          <p:cNvSpPr txBox="1">
            <a:spLocks noChangeArrowheads="1"/>
          </p:cNvSpPr>
          <p:nvPr/>
        </p:nvSpPr>
        <p:spPr bwMode="auto">
          <a:xfrm>
            <a:off x="30822" y="1214919"/>
            <a:ext cx="9036050" cy="838200"/>
          </a:xfrm>
          <a:prstGeom prst="rect">
            <a:avLst/>
          </a:prstGeom>
          <a:noFill/>
          <a:ln w="9525">
            <a:noFill/>
            <a:miter lim="800000"/>
            <a:headEnd/>
            <a:tailEnd/>
          </a:ln>
          <a:effectLst/>
        </p:spPr>
        <p:txBody>
          <a:bodyPr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kumimoji="1" lang="en-US" altLang="ja-JP" sz="2400" dirty="0">
                <a:solidFill>
                  <a:schemeClr val="bg2">
                    <a:lumMod val="50000"/>
                  </a:schemeClr>
                </a:solidFill>
                <a:latin typeface="Calibri" charset="0"/>
              </a:rPr>
              <a:t>Pre - Incubation</a:t>
            </a:r>
          </a:p>
          <a:p>
            <a:pPr algn="ctr" eaLnBrk="1" hangingPunct="1"/>
            <a:r>
              <a:rPr kumimoji="1" lang="en-US" altLang="ja-JP" sz="2400" dirty="0">
                <a:solidFill>
                  <a:srgbClr val="2B85D2"/>
                </a:solidFill>
                <a:latin typeface="Calibri" charset="0"/>
              </a:rPr>
              <a:t>Step 3: Financial Linkages</a:t>
            </a:r>
          </a:p>
        </p:txBody>
      </p:sp>
    </p:spTree>
    <p:extLst>
      <p:ext uri="{BB962C8B-B14F-4D97-AF65-F5344CB8AC3E}">
        <p14:creationId xmlns:p14="http://schemas.microsoft.com/office/powerpoint/2010/main" val="931269356"/>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611188" y="2286000"/>
            <a:ext cx="7772400" cy="3962400"/>
          </a:xfrm>
        </p:spPr>
        <p:txBody>
          <a:bodyPr>
            <a:normAutofit/>
          </a:bodyPr>
          <a:lstStyle/>
          <a:p>
            <a:pPr eaLnBrk="1" hangingPunct="1">
              <a:spcBef>
                <a:spcPct val="0"/>
              </a:spcBef>
              <a:spcAft>
                <a:spcPts val="50"/>
              </a:spcAft>
            </a:pPr>
            <a:r>
              <a:rPr lang="en-US" altLang="x-none" sz="1800" dirty="0">
                <a:solidFill>
                  <a:schemeClr val="bg2">
                    <a:lumMod val="50000"/>
                  </a:schemeClr>
                </a:solidFill>
                <a:latin typeface="Calibri" charset="0"/>
                <a:ea typeface="ＭＳ Ｐゴシック" charset="-128"/>
              </a:rPr>
              <a:t>Essential linkages are facilitated with institutions dealing with infrastructure operators </a:t>
            </a:r>
          </a:p>
          <a:p>
            <a:pPr eaLnBrk="1" hangingPunct="1">
              <a:spcBef>
                <a:spcPct val="0"/>
              </a:spcBef>
              <a:spcAft>
                <a:spcPts val="50"/>
              </a:spcAft>
            </a:pPr>
            <a:endParaRPr lang="en-US" altLang="x-none" sz="1000" dirty="0">
              <a:solidFill>
                <a:schemeClr val="bg2">
                  <a:lumMod val="50000"/>
                </a:schemeClr>
              </a:solidFill>
              <a:latin typeface="Calibri" charset="0"/>
              <a:ea typeface="ＭＳ Ｐゴシック" charset="-128"/>
            </a:endParaRPr>
          </a:p>
          <a:p>
            <a:pPr eaLnBrk="1" hangingPunct="1">
              <a:spcBef>
                <a:spcPct val="0"/>
              </a:spcBef>
              <a:spcAft>
                <a:spcPts val="50"/>
              </a:spcAft>
            </a:pPr>
            <a:r>
              <a:rPr lang="en-US" altLang="x-none" sz="1800" dirty="0">
                <a:solidFill>
                  <a:schemeClr val="bg2">
                    <a:lumMod val="50000"/>
                  </a:schemeClr>
                </a:solidFill>
                <a:latin typeface="Calibri" charset="0"/>
                <a:ea typeface="ＭＳ Ｐゴシック" charset="-128"/>
              </a:rPr>
              <a:t>Guidance and support on issues related to procurement, installation and commissioning</a:t>
            </a:r>
          </a:p>
          <a:p>
            <a:pPr eaLnBrk="1" hangingPunct="1">
              <a:spcBef>
                <a:spcPct val="0"/>
              </a:spcBef>
              <a:spcAft>
                <a:spcPts val="50"/>
              </a:spcAft>
            </a:pPr>
            <a:endParaRPr lang="en-US" altLang="x-none" sz="1000" dirty="0">
              <a:solidFill>
                <a:schemeClr val="bg2">
                  <a:lumMod val="50000"/>
                </a:schemeClr>
              </a:solidFill>
              <a:latin typeface="Calibri" charset="0"/>
              <a:ea typeface="ＭＳ Ｐゴシック" charset="-128"/>
            </a:endParaRPr>
          </a:p>
          <a:p>
            <a:pPr eaLnBrk="1" hangingPunct="1">
              <a:spcBef>
                <a:spcPct val="0"/>
              </a:spcBef>
              <a:spcAft>
                <a:spcPts val="50"/>
              </a:spcAft>
            </a:pPr>
            <a:r>
              <a:rPr lang="en-US" altLang="x-none" sz="1800" dirty="0">
                <a:solidFill>
                  <a:schemeClr val="bg2">
                    <a:lumMod val="50000"/>
                  </a:schemeClr>
                </a:solidFill>
                <a:latin typeface="Calibri" charset="0"/>
                <a:ea typeface="ＭＳ Ｐゴシック" charset="-128"/>
              </a:rPr>
              <a:t>Business Counselor and Financial Counselor closely monitor the project implementation process</a:t>
            </a:r>
          </a:p>
          <a:p>
            <a:pPr eaLnBrk="1" hangingPunct="1">
              <a:spcBef>
                <a:spcPct val="0"/>
              </a:spcBef>
              <a:spcAft>
                <a:spcPts val="50"/>
              </a:spcAft>
            </a:pPr>
            <a:endParaRPr lang="en-US" altLang="x-none" sz="1800" b="1" dirty="0">
              <a:solidFill>
                <a:schemeClr val="bg2">
                  <a:lumMod val="50000"/>
                </a:schemeClr>
              </a:solidFill>
              <a:latin typeface="Calibri" charset="0"/>
              <a:ea typeface="ＭＳ Ｐゴシック" charset="-128"/>
            </a:endParaRPr>
          </a:p>
          <a:p>
            <a:pPr eaLnBrk="1" hangingPunct="1">
              <a:spcBef>
                <a:spcPct val="0"/>
              </a:spcBef>
              <a:spcAft>
                <a:spcPts val="50"/>
              </a:spcAft>
              <a:buFontTx/>
              <a:buNone/>
            </a:pPr>
            <a:endParaRPr lang="en-US" altLang="x-none" sz="500" b="1" dirty="0">
              <a:solidFill>
                <a:schemeClr val="accent2"/>
              </a:solidFill>
              <a:latin typeface="Calibri" charset="0"/>
              <a:ea typeface="ＭＳ Ｐゴシック" charset="-128"/>
            </a:endParaRPr>
          </a:p>
          <a:p>
            <a:pPr eaLnBrk="1" hangingPunct="1">
              <a:spcBef>
                <a:spcPct val="0"/>
              </a:spcBef>
              <a:spcAft>
                <a:spcPts val="50"/>
              </a:spcAft>
              <a:buFont typeface="Wingdings" charset="2"/>
              <a:buChar char="Ø"/>
            </a:pPr>
            <a:r>
              <a:rPr lang="en-US" altLang="x-none" sz="1800" b="1" dirty="0">
                <a:solidFill>
                  <a:srgbClr val="2B85D2"/>
                </a:solidFill>
                <a:latin typeface="Calibri" charset="0"/>
                <a:ea typeface="ＭＳ Ｐゴシック" charset="-128"/>
              </a:rPr>
              <a:t>Virtual or Out-wall Incubation</a:t>
            </a:r>
          </a:p>
          <a:p>
            <a:pPr eaLnBrk="1" hangingPunct="1">
              <a:spcBef>
                <a:spcPct val="0"/>
              </a:spcBef>
              <a:spcAft>
                <a:spcPts val="50"/>
              </a:spcAft>
              <a:buFont typeface="Wingdings" charset="2"/>
              <a:buChar char="Ø"/>
            </a:pPr>
            <a:endParaRPr lang="en-US" altLang="x-none" sz="1000" b="1" dirty="0">
              <a:solidFill>
                <a:srgbClr val="FF3300"/>
              </a:solidFill>
              <a:latin typeface="Calibri" charset="0"/>
              <a:ea typeface="ＭＳ Ｐゴシック" charset="-128"/>
            </a:endParaRPr>
          </a:p>
          <a:p>
            <a:pPr eaLnBrk="1" hangingPunct="1">
              <a:spcBef>
                <a:spcPct val="0"/>
              </a:spcBef>
              <a:spcAft>
                <a:spcPts val="50"/>
              </a:spcAft>
              <a:buFont typeface="Wingdings" charset="2"/>
              <a:buChar char="Ø"/>
            </a:pPr>
            <a:r>
              <a:rPr lang="en-US" altLang="x-none" sz="1800" b="1" dirty="0">
                <a:solidFill>
                  <a:srgbClr val="2B85D2"/>
                </a:solidFill>
                <a:latin typeface="Calibri" charset="0"/>
                <a:ea typeface="ＭＳ Ｐゴシック" charset="-128"/>
              </a:rPr>
              <a:t>In-wall Incubation</a:t>
            </a:r>
          </a:p>
          <a:p>
            <a:pPr lvl="1" eaLnBrk="1" hangingPunct="1">
              <a:spcBef>
                <a:spcPct val="0"/>
              </a:spcBef>
              <a:spcAft>
                <a:spcPts val="50"/>
              </a:spcAft>
            </a:pPr>
            <a:r>
              <a:rPr lang="en-US" altLang="x-none" sz="1800" dirty="0">
                <a:solidFill>
                  <a:schemeClr val="bg2">
                    <a:lumMod val="50000"/>
                  </a:schemeClr>
                </a:solidFill>
                <a:latin typeface="Calibri" charset="0"/>
              </a:rPr>
              <a:t>Projects requiring basic infrastructure services offered by the business incubator and are found suitable, are selected and facilitated to operate from the incubator</a:t>
            </a:r>
          </a:p>
        </p:txBody>
      </p:sp>
      <p:sp>
        <p:nvSpPr>
          <p:cNvPr id="4" name="Rectangle 2"/>
          <p:cNvSpPr txBox="1">
            <a:spLocks noChangeArrowheads="1"/>
          </p:cNvSpPr>
          <p:nvPr/>
        </p:nvSpPr>
        <p:spPr bwMode="auto">
          <a:xfrm>
            <a:off x="107950" y="1125538"/>
            <a:ext cx="9036050" cy="838200"/>
          </a:xfrm>
          <a:prstGeom prst="rect">
            <a:avLst/>
          </a:prstGeom>
          <a:noFill/>
          <a:ln w="9525">
            <a:noFill/>
            <a:miter lim="800000"/>
            <a:headEnd/>
            <a:tailEnd/>
          </a:ln>
          <a:effectLst/>
        </p:spPr>
        <p:txBody>
          <a:bodyPr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kumimoji="1" lang="en-US" altLang="ja-JP" sz="2400" dirty="0">
                <a:solidFill>
                  <a:schemeClr val="bg2">
                    <a:lumMod val="50000"/>
                  </a:schemeClr>
                </a:solidFill>
                <a:latin typeface="Calibri" charset="0"/>
              </a:rPr>
              <a:t>Incubation</a:t>
            </a:r>
          </a:p>
          <a:p>
            <a:pPr algn="ctr" eaLnBrk="1" hangingPunct="1"/>
            <a:r>
              <a:rPr kumimoji="1" lang="en-US" altLang="ja-JP" sz="2400" dirty="0">
                <a:solidFill>
                  <a:srgbClr val="2B85D2"/>
                </a:solidFill>
                <a:latin typeface="Calibri" charset="0"/>
              </a:rPr>
              <a:t>Step 4: Virtual or In-wall Incubation</a:t>
            </a:r>
          </a:p>
        </p:txBody>
      </p:sp>
    </p:spTree>
    <p:extLst>
      <p:ext uri="{BB962C8B-B14F-4D97-AF65-F5344CB8AC3E}">
        <p14:creationId xmlns:p14="http://schemas.microsoft.com/office/powerpoint/2010/main" val="544925827"/>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57200" y="2255838"/>
            <a:ext cx="8229600" cy="4525962"/>
          </a:xfrm>
        </p:spPr>
        <p:txBody>
          <a:bodyPr/>
          <a:lstStyle/>
          <a:p>
            <a:pPr eaLnBrk="1" hangingPunct="1">
              <a:lnSpc>
                <a:spcPct val="80000"/>
              </a:lnSpc>
            </a:pPr>
            <a:r>
              <a:rPr lang="en-US" altLang="x-none" sz="1700" dirty="0">
                <a:solidFill>
                  <a:srgbClr val="0199E0"/>
                </a:solidFill>
                <a:latin typeface="Calibri" charset="0"/>
                <a:ea typeface="ＭＳ Ｐゴシック" charset="-128"/>
              </a:rPr>
              <a:t>Mentoring</a:t>
            </a:r>
          </a:p>
          <a:p>
            <a:pPr eaLnBrk="1" hangingPunct="1">
              <a:lnSpc>
                <a:spcPct val="80000"/>
              </a:lnSpc>
            </a:pPr>
            <a:endParaRPr lang="en-US" altLang="x-none" sz="500" dirty="0">
              <a:solidFill>
                <a:schemeClr val="bg2">
                  <a:lumMod val="50000"/>
                </a:schemeClr>
              </a:solidFill>
              <a:latin typeface="Calibri" charset="0"/>
              <a:ea typeface="ＭＳ Ｐゴシック" charset="-128"/>
            </a:endParaRPr>
          </a:p>
          <a:p>
            <a:pPr eaLnBrk="1" hangingPunct="1">
              <a:lnSpc>
                <a:spcPct val="80000"/>
              </a:lnSpc>
            </a:pPr>
            <a:r>
              <a:rPr lang="en-US" altLang="x-none" sz="1800" dirty="0">
                <a:solidFill>
                  <a:srgbClr val="0199E0"/>
                </a:solidFill>
                <a:latin typeface="Calibri" charset="0"/>
                <a:ea typeface="ＭＳ Ｐゴシック" charset="-128"/>
              </a:rPr>
              <a:t>Technical Support/Administrative:</a:t>
            </a:r>
          </a:p>
          <a:p>
            <a:pPr lvl="1" eaLnBrk="1" hangingPunct="1">
              <a:lnSpc>
                <a:spcPct val="80000"/>
              </a:lnSpc>
            </a:pPr>
            <a:r>
              <a:rPr lang="en-US" altLang="x-none" sz="1800" dirty="0">
                <a:solidFill>
                  <a:schemeClr val="bg2">
                    <a:lumMod val="50000"/>
                  </a:schemeClr>
                </a:solidFill>
                <a:latin typeface="Calibri" charset="0"/>
              </a:rPr>
              <a:t>Access to information and data / Developing growth business plans </a:t>
            </a:r>
          </a:p>
          <a:p>
            <a:pPr lvl="1" eaLnBrk="1" hangingPunct="1">
              <a:lnSpc>
                <a:spcPct val="80000"/>
              </a:lnSpc>
            </a:pPr>
            <a:r>
              <a:rPr lang="en-US" altLang="x-none" sz="1800" dirty="0">
                <a:solidFill>
                  <a:schemeClr val="bg2">
                    <a:lumMod val="50000"/>
                  </a:schemeClr>
                </a:solidFill>
                <a:latin typeface="Calibri" charset="0"/>
              </a:rPr>
              <a:t>Business Counseling, Co-entrepreneurship &amp; Angels Program </a:t>
            </a:r>
          </a:p>
          <a:p>
            <a:pPr lvl="1" eaLnBrk="1" hangingPunct="1">
              <a:lnSpc>
                <a:spcPct val="80000"/>
              </a:lnSpc>
            </a:pPr>
            <a:r>
              <a:rPr lang="en-US" altLang="x-none" sz="1800" dirty="0">
                <a:solidFill>
                  <a:schemeClr val="bg2">
                    <a:lumMod val="50000"/>
                  </a:schemeClr>
                </a:solidFill>
                <a:latin typeface="Calibri" charset="0"/>
              </a:rPr>
              <a:t>Technology upgrading: Raw materials sourcing , sourcing of technology </a:t>
            </a:r>
          </a:p>
          <a:p>
            <a:pPr lvl="1" eaLnBrk="1" hangingPunct="1">
              <a:lnSpc>
                <a:spcPct val="80000"/>
              </a:lnSpc>
            </a:pPr>
            <a:r>
              <a:rPr lang="en-US" altLang="x-none" sz="1800" dirty="0">
                <a:solidFill>
                  <a:schemeClr val="bg2">
                    <a:lumMod val="50000"/>
                  </a:schemeClr>
                </a:solidFill>
                <a:latin typeface="Calibri" charset="0"/>
              </a:rPr>
              <a:t>Quality management &amp; upgrading to ensure adherence to international markets </a:t>
            </a:r>
          </a:p>
          <a:p>
            <a:pPr lvl="1" eaLnBrk="1" hangingPunct="1">
              <a:lnSpc>
                <a:spcPct val="80000"/>
              </a:lnSpc>
            </a:pPr>
            <a:r>
              <a:rPr lang="en-US" altLang="x-none" sz="1800" dirty="0">
                <a:solidFill>
                  <a:schemeClr val="bg2">
                    <a:lumMod val="50000"/>
                  </a:schemeClr>
                </a:solidFill>
                <a:latin typeface="Calibri" charset="0"/>
              </a:rPr>
              <a:t>Legal support </a:t>
            </a:r>
          </a:p>
          <a:p>
            <a:pPr lvl="1" eaLnBrk="1" hangingPunct="1">
              <a:lnSpc>
                <a:spcPct val="80000"/>
              </a:lnSpc>
            </a:pPr>
            <a:endParaRPr lang="en-US" altLang="x-none" sz="500" dirty="0">
              <a:solidFill>
                <a:schemeClr val="bg2">
                  <a:lumMod val="50000"/>
                </a:schemeClr>
              </a:solidFill>
              <a:latin typeface="Calibri" charset="0"/>
            </a:endParaRPr>
          </a:p>
          <a:p>
            <a:pPr>
              <a:lnSpc>
                <a:spcPct val="80000"/>
              </a:lnSpc>
            </a:pPr>
            <a:r>
              <a:rPr lang="en-US" altLang="x-none" sz="1800" dirty="0">
                <a:solidFill>
                  <a:srgbClr val="0199E0"/>
                </a:solidFill>
                <a:latin typeface="Calibri" charset="0"/>
              </a:rPr>
              <a:t>Access to New Markets: </a:t>
            </a:r>
          </a:p>
          <a:p>
            <a:pPr lvl="1">
              <a:lnSpc>
                <a:spcPct val="80000"/>
              </a:lnSpc>
            </a:pPr>
            <a:r>
              <a:rPr lang="en-US" altLang="x-none" dirty="0">
                <a:solidFill>
                  <a:schemeClr val="bg2">
                    <a:lumMod val="50000"/>
                  </a:schemeClr>
                </a:solidFill>
                <a:latin typeface="Calibri" charset="0"/>
              </a:rPr>
              <a:t>Franchising</a:t>
            </a:r>
          </a:p>
          <a:p>
            <a:pPr lvl="1">
              <a:lnSpc>
                <a:spcPct val="80000"/>
              </a:lnSpc>
            </a:pPr>
            <a:r>
              <a:rPr lang="en-US" altLang="x-none" dirty="0">
                <a:solidFill>
                  <a:schemeClr val="bg2">
                    <a:lumMod val="50000"/>
                  </a:schemeClr>
                </a:solidFill>
                <a:latin typeface="Calibri" charset="0"/>
              </a:rPr>
              <a:t>Clusters</a:t>
            </a:r>
          </a:p>
          <a:p>
            <a:pPr lvl="1">
              <a:lnSpc>
                <a:spcPct val="80000"/>
              </a:lnSpc>
            </a:pPr>
            <a:r>
              <a:rPr lang="en-US" altLang="x-none" dirty="0">
                <a:solidFill>
                  <a:schemeClr val="bg2">
                    <a:lumMod val="50000"/>
                  </a:schemeClr>
                </a:solidFill>
                <a:latin typeface="Calibri" charset="0"/>
              </a:rPr>
              <a:t>Export Consortia </a:t>
            </a:r>
          </a:p>
          <a:p>
            <a:pPr lvl="1">
              <a:lnSpc>
                <a:spcPct val="80000"/>
              </a:lnSpc>
            </a:pPr>
            <a:r>
              <a:rPr lang="en-US" altLang="x-none" dirty="0">
                <a:solidFill>
                  <a:schemeClr val="bg2">
                    <a:lumMod val="50000"/>
                  </a:schemeClr>
                </a:solidFill>
                <a:latin typeface="Calibri" charset="0"/>
              </a:rPr>
              <a:t>Subcontracting exchanges</a:t>
            </a:r>
            <a:r>
              <a:rPr lang="en-US" altLang="x-none" b="1" dirty="0">
                <a:solidFill>
                  <a:schemeClr val="bg2">
                    <a:lumMod val="50000"/>
                  </a:schemeClr>
                </a:solidFill>
                <a:latin typeface="Calibri" charset="0"/>
              </a:rPr>
              <a:t> </a:t>
            </a:r>
          </a:p>
        </p:txBody>
      </p:sp>
      <p:sp>
        <p:nvSpPr>
          <p:cNvPr id="4" name="Rectangle 2"/>
          <p:cNvSpPr txBox="1">
            <a:spLocks noChangeArrowheads="1"/>
          </p:cNvSpPr>
          <p:nvPr/>
        </p:nvSpPr>
        <p:spPr bwMode="auto">
          <a:xfrm>
            <a:off x="107950" y="1150938"/>
            <a:ext cx="9036050" cy="838200"/>
          </a:xfrm>
          <a:prstGeom prst="rect">
            <a:avLst/>
          </a:prstGeom>
          <a:noFill/>
          <a:ln w="9525">
            <a:noFill/>
            <a:miter lim="800000"/>
            <a:headEnd/>
            <a:tailEnd/>
          </a:ln>
          <a:effectLst/>
        </p:spPr>
        <p:txBody>
          <a:bodyPr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kumimoji="1" lang="en-US" altLang="ja-JP" sz="2400" dirty="0">
                <a:solidFill>
                  <a:schemeClr val="bg2">
                    <a:lumMod val="50000"/>
                  </a:schemeClr>
                </a:solidFill>
                <a:latin typeface="Calibri" charset="0"/>
              </a:rPr>
              <a:t>Post Incubation</a:t>
            </a:r>
          </a:p>
          <a:p>
            <a:pPr algn="ctr" eaLnBrk="1" hangingPunct="1"/>
            <a:r>
              <a:rPr kumimoji="1" lang="en-US" altLang="ja-JP" sz="2400" dirty="0">
                <a:solidFill>
                  <a:srgbClr val="2B85D2"/>
                </a:solidFill>
                <a:latin typeface="Calibri" charset="0"/>
              </a:rPr>
              <a:t>Step 5: Growth Initiatives</a:t>
            </a:r>
          </a:p>
        </p:txBody>
      </p:sp>
    </p:spTree>
    <p:extLst>
      <p:ext uri="{BB962C8B-B14F-4D97-AF65-F5344CB8AC3E}">
        <p14:creationId xmlns:p14="http://schemas.microsoft.com/office/powerpoint/2010/main" val="2116700884"/>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55837"/>
            <a:ext cx="8229600" cy="4525963"/>
          </a:xfrm>
        </p:spPr>
        <p:txBody>
          <a:bodyPr>
            <a:normAutofit/>
          </a:bodyPr>
          <a:lstStyle/>
          <a:p>
            <a:pPr eaLnBrk="1" hangingPunct="1">
              <a:lnSpc>
                <a:spcPct val="80000"/>
              </a:lnSpc>
              <a:defRPr/>
            </a:pPr>
            <a:r>
              <a:rPr lang="en-US" sz="1800" dirty="0">
                <a:solidFill>
                  <a:srgbClr val="0199E0"/>
                </a:solidFill>
                <a:latin typeface="Calibri"/>
                <a:cs typeface="Calibri"/>
              </a:rPr>
              <a:t>Financial Support</a:t>
            </a:r>
          </a:p>
          <a:p>
            <a:pPr lvl="1" eaLnBrk="1" hangingPunct="1">
              <a:lnSpc>
                <a:spcPct val="80000"/>
              </a:lnSpc>
              <a:defRPr/>
            </a:pPr>
            <a:r>
              <a:rPr lang="en-US" dirty="0">
                <a:solidFill>
                  <a:schemeClr val="bg2">
                    <a:lumMod val="50000"/>
                  </a:schemeClr>
                </a:solidFill>
                <a:latin typeface="Calibri"/>
                <a:cs typeface="Calibri"/>
              </a:rPr>
              <a:t>Medium to large financing</a:t>
            </a:r>
          </a:p>
          <a:p>
            <a:pPr lvl="1" eaLnBrk="1" hangingPunct="1">
              <a:lnSpc>
                <a:spcPct val="80000"/>
              </a:lnSpc>
              <a:defRPr/>
            </a:pPr>
            <a:r>
              <a:rPr lang="en-US" dirty="0">
                <a:solidFill>
                  <a:schemeClr val="bg2">
                    <a:lumMod val="50000"/>
                  </a:schemeClr>
                </a:solidFill>
                <a:latin typeface="Calibri"/>
                <a:cs typeface="Calibri"/>
              </a:rPr>
              <a:t>Seed capital</a:t>
            </a:r>
          </a:p>
          <a:p>
            <a:pPr lvl="1" eaLnBrk="1" hangingPunct="1">
              <a:lnSpc>
                <a:spcPct val="80000"/>
              </a:lnSpc>
              <a:defRPr/>
            </a:pPr>
            <a:r>
              <a:rPr lang="en-US" dirty="0">
                <a:solidFill>
                  <a:schemeClr val="bg2">
                    <a:lumMod val="50000"/>
                  </a:schemeClr>
                </a:solidFill>
                <a:latin typeface="Calibri"/>
                <a:cs typeface="Calibri"/>
              </a:rPr>
              <a:t>Equity &amp; Venture Capital Funds </a:t>
            </a:r>
          </a:p>
          <a:p>
            <a:pPr lvl="2" eaLnBrk="1" hangingPunct="1">
              <a:lnSpc>
                <a:spcPct val="80000"/>
              </a:lnSpc>
              <a:defRPr/>
            </a:pPr>
            <a:endParaRPr lang="en-US" sz="1800" dirty="0">
              <a:solidFill>
                <a:schemeClr val="bg2">
                  <a:lumMod val="50000"/>
                </a:schemeClr>
              </a:solidFill>
              <a:latin typeface="Calibri"/>
              <a:cs typeface="Calibri"/>
            </a:endParaRPr>
          </a:p>
          <a:p>
            <a:pPr eaLnBrk="1" hangingPunct="1">
              <a:lnSpc>
                <a:spcPct val="80000"/>
              </a:lnSpc>
              <a:defRPr/>
            </a:pPr>
            <a:r>
              <a:rPr lang="en-US" sz="1800" dirty="0">
                <a:solidFill>
                  <a:srgbClr val="0199E0"/>
                </a:solidFill>
                <a:latin typeface="Calibri"/>
                <a:cs typeface="Calibri"/>
              </a:rPr>
              <a:t>Infrastructure </a:t>
            </a:r>
          </a:p>
          <a:p>
            <a:pPr lvl="1" eaLnBrk="1" hangingPunct="1">
              <a:lnSpc>
                <a:spcPct val="80000"/>
              </a:lnSpc>
              <a:defRPr/>
            </a:pPr>
            <a:r>
              <a:rPr lang="en-US" dirty="0">
                <a:solidFill>
                  <a:schemeClr val="bg2">
                    <a:lumMod val="50000"/>
                  </a:schemeClr>
                </a:solidFill>
                <a:latin typeface="Calibri"/>
                <a:cs typeface="Calibri"/>
              </a:rPr>
              <a:t>Sector specific Incubators </a:t>
            </a:r>
          </a:p>
          <a:p>
            <a:pPr lvl="1" eaLnBrk="1" hangingPunct="1">
              <a:lnSpc>
                <a:spcPct val="80000"/>
              </a:lnSpc>
              <a:defRPr/>
            </a:pPr>
            <a:r>
              <a:rPr lang="en-US" dirty="0">
                <a:solidFill>
                  <a:schemeClr val="bg2">
                    <a:lumMod val="50000"/>
                  </a:schemeClr>
                </a:solidFill>
                <a:latin typeface="Calibri"/>
                <a:cs typeface="Calibri"/>
              </a:rPr>
              <a:t>Technology Parks</a:t>
            </a:r>
          </a:p>
          <a:p>
            <a:pPr lvl="1" eaLnBrk="1" hangingPunct="1">
              <a:lnSpc>
                <a:spcPct val="80000"/>
              </a:lnSpc>
              <a:defRPr/>
            </a:pPr>
            <a:r>
              <a:rPr lang="en-US" dirty="0">
                <a:solidFill>
                  <a:schemeClr val="bg2">
                    <a:lumMod val="50000"/>
                  </a:schemeClr>
                </a:solidFill>
                <a:latin typeface="Calibri"/>
                <a:cs typeface="Calibri"/>
              </a:rPr>
              <a:t>Research &amp; development facilities</a:t>
            </a:r>
          </a:p>
          <a:p>
            <a:pPr eaLnBrk="1" hangingPunct="1">
              <a:defRPr/>
            </a:pPr>
            <a:endParaRPr lang="en-US" sz="1800" dirty="0">
              <a:solidFill>
                <a:schemeClr val="bg2">
                  <a:lumMod val="50000"/>
                </a:schemeClr>
              </a:solidFill>
              <a:latin typeface="Calibri"/>
              <a:cs typeface="Calibri"/>
            </a:endParaRPr>
          </a:p>
        </p:txBody>
      </p:sp>
      <p:sp>
        <p:nvSpPr>
          <p:cNvPr id="4" name="Rectangle 2"/>
          <p:cNvSpPr txBox="1">
            <a:spLocks noChangeArrowheads="1"/>
          </p:cNvSpPr>
          <p:nvPr/>
        </p:nvSpPr>
        <p:spPr bwMode="auto">
          <a:xfrm>
            <a:off x="107950" y="1150938"/>
            <a:ext cx="9036050" cy="838200"/>
          </a:xfrm>
          <a:prstGeom prst="rect">
            <a:avLst/>
          </a:prstGeom>
          <a:noFill/>
          <a:ln w="9525">
            <a:noFill/>
            <a:miter lim="800000"/>
            <a:headEnd/>
            <a:tailEnd/>
          </a:ln>
          <a:effectLst/>
        </p:spPr>
        <p:txBody>
          <a:bodyPr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kumimoji="1" lang="en-US" altLang="ja-JP" sz="2400" dirty="0">
                <a:solidFill>
                  <a:schemeClr val="bg2">
                    <a:lumMod val="50000"/>
                  </a:schemeClr>
                </a:solidFill>
                <a:latin typeface="Calibri" charset="0"/>
              </a:rPr>
              <a:t>Post Incubation (cont’d)</a:t>
            </a:r>
          </a:p>
          <a:p>
            <a:pPr algn="ctr" eaLnBrk="1" hangingPunct="1"/>
            <a:r>
              <a:rPr kumimoji="1" lang="en-US" altLang="ja-JP" sz="2400" dirty="0">
                <a:solidFill>
                  <a:srgbClr val="2B85D2"/>
                </a:solidFill>
                <a:latin typeface="Calibri" charset="0"/>
              </a:rPr>
              <a:t>Step 5: Growth Initiatives</a:t>
            </a:r>
          </a:p>
        </p:txBody>
      </p:sp>
    </p:spTree>
    <p:extLst>
      <p:ext uri="{BB962C8B-B14F-4D97-AF65-F5344CB8AC3E}">
        <p14:creationId xmlns:p14="http://schemas.microsoft.com/office/powerpoint/2010/main" val="949283772"/>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55837"/>
            <a:ext cx="8229600" cy="4525963"/>
          </a:xfrm>
        </p:spPr>
        <p:txBody>
          <a:bodyPr>
            <a:normAutofit/>
          </a:bodyPr>
          <a:lstStyle/>
          <a:p>
            <a:pPr eaLnBrk="1" hangingPunct="1">
              <a:lnSpc>
                <a:spcPct val="80000"/>
              </a:lnSpc>
              <a:defRPr/>
            </a:pPr>
            <a:r>
              <a:rPr lang="en-US" sz="1800" dirty="0">
                <a:solidFill>
                  <a:srgbClr val="0199E0"/>
                </a:solidFill>
                <a:latin typeface="Calibri"/>
                <a:cs typeface="Calibri"/>
              </a:rPr>
              <a:t>Financial Support</a:t>
            </a:r>
          </a:p>
          <a:p>
            <a:pPr lvl="1" eaLnBrk="1" hangingPunct="1">
              <a:lnSpc>
                <a:spcPct val="80000"/>
              </a:lnSpc>
              <a:defRPr/>
            </a:pPr>
            <a:r>
              <a:rPr lang="en-US" dirty="0">
                <a:solidFill>
                  <a:schemeClr val="bg2">
                    <a:lumMod val="50000"/>
                  </a:schemeClr>
                </a:solidFill>
                <a:latin typeface="Calibri"/>
                <a:cs typeface="Calibri"/>
              </a:rPr>
              <a:t>Medium to large financing</a:t>
            </a:r>
          </a:p>
          <a:p>
            <a:pPr lvl="1" eaLnBrk="1" hangingPunct="1">
              <a:lnSpc>
                <a:spcPct val="80000"/>
              </a:lnSpc>
              <a:defRPr/>
            </a:pPr>
            <a:r>
              <a:rPr lang="en-US" dirty="0">
                <a:solidFill>
                  <a:schemeClr val="bg2">
                    <a:lumMod val="50000"/>
                  </a:schemeClr>
                </a:solidFill>
                <a:latin typeface="Calibri"/>
                <a:cs typeface="Calibri"/>
              </a:rPr>
              <a:t>Seed capital</a:t>
            </a:r>
          </a:p>
          <a:p>
            <a:pPr lvl="1" eaLnBrk="1" hangingPunct="1">
              <a:lnSpc>
                <a:spcPct val="80000"/>
              </a:lnSpc>
              <a:defRPr/>
            </a:pPr>
            <a:r>
              <a:rPr lang="en-US" dirty="0">
                <a:solidFill>
                  <a:schemeClr val="bg2">
                    <a:lumMod val="50000"/>
                  </a:schemeClr>
                </a:solidFill>
                <a:latin typeface="Calibri"/>
                <a:cs typeface="Calibri"/>
              </a:rPr>
              <a:t>Equity &amp; Venture Capital Funds </a:t>
            </a:r>
          </a:p>
          <a:p>
            <a:pPr lvl="2" eaLnBrk="1" hangingPunct="1">
              <a:lnSpc>
                <a:spcPct val="80000"/>
              </a:lnSpc>
              <a:defRPr/>
            </a:pPr>
            <a:endParaRPr lang="en-US" sz="1800" dirty="0">
              <a:solidFill>
                <a:schemeClr val="bg2">
                  <a:lumMod val="50000"/>
                </a:schemeClr>
              </a:solidFill>
              <a:latin typeface="Calibri"/>
              <a:cs typeface="Calibri"/>
            </a:endParaRPr>
          </a:p>
          <a:p>
            <a:pPr eaLnBrk="1" hangingPunct="1">
              <a:lnSpc>
                <a:spcPct val="80000"/>
              </a:lnSpc>
              <a:defRPr/>
            </a:pPr>
            <a:r>
              <a:rPr lang="en-US" sz="1800" dirty="0">
                <a:solidFill>
                  <a:srgbClr val="0199E0"/>
                </a:solidFill>
                <a:latin typeface="Calibri"/>
                <a:cs typeface="Calibri"/>
              </a:rPr>
              <a:t>Infrastructure </a:t>
            </a:r>
          </a:p>
          <a:p>
            <a:pPr lvl="1" eaLnBrk="1" hangingPunct="1">
              <a:lnSpc>
                <a:spcPct val="80000"/>
              </a:lnSpc>
              <a:defRPr/>
            </a:pPr>
            <a:r>
              <a:rPr lang="en-US" dirty="0">
                <a:solidFill>
                  <a:schemeClr val="bg2">
                    <a:lumMod val="50000"/>
                  </a:schemeClr>
                </a:solidFill>
                <a:latin typeface="Calibri"/>
                <a:cs typeface="Calibri"/>
              </a:rPr>
              <a:t>Sector specific Incubators </a:t>
            </a:r>
          </a:p>
          <a:p>
            <a:pPr lvl="1" eaLnBrk="1" hangingPunct="1">
              <a:lnSpc>
                <a:spcPct val="80000"/>
              </a:lnSpc>
              <a:defRPr/>
            </a:pPr>
            <a:r>
              <a:rPr lang="en-US" dirty="0">
                <a:solidFill>
                  <a:schemeClr val="bg2">
                    <a:lumMod val="50000"/>
                  </a:schemeClr>
                </a:solidFill>
                <a:latin typeface="Calibri"/>
                <a:cs typeface="Calibri"/>
              </a:rPr>
              <a:t>Technology Parks</a:t>
            </a:r>
          </a:p>
          <a:p>
            <a:pPr lvl="1" eaLnBrk="1" hangingPunct="1">
              <a:lnSpc>
                <a:spcPct val="80000"/>
              </a:lnSpc>
              <a:defRPr/>
            </a:pPr>
            <a:r>
              <a:rPr lang="en-US" dirty="0">
                <a:solidFill>
                  <a:schemeClr val="bg2">
                    <a:lumMod val="50000"/>
                  </a:schemeClr>
                </a:solidFill>
                <a:latin typeface="Calibri"/>
                <a:cs typeface="Calibri"/>
              </a:rPr>
              <a:t>Research &amp; development facilities</a:t>
            </a:r>
          </a:p>
          <a:p>
            <a:pPr eaLnBrk="1" hangingPunct="1">
              <a:defRPr/>
            </a:pPr>
            <a:endParaRPr lang="en-US" sz="1800" dirty="0">
              <a:solidFill>
                <a:schemeClr val="bg2">
                  <a:lumMod val="50000"/>
                </a:schemeClr>
              </a:solidFill>
              <a:latin typeface="Calibri"/>
              <a:cs typeface="Calibri"/>
            </a:endParaRPr>
          </a:p>
        </p:txBody>
      </p:sp>
      <p:sp>
        <p:nvSpPr>
          <p:cNvPr id="4" name="Rectangle 2"/>
          <p:cNvSpPr txBox="1">
            <a:spLocks noChangeArrowheads="1"/>
          </p:cNvSpPr>
          <p:nvPr/>
        </p:nvSpPr>
        <p:spPr bwMode="auto">
          <a:xfrm>
            <a:off x="107950" y="1150938"/>
            <a:ext cx="9036050" cy="838200"/>
          </a:xfrm>
          <a:prstGeom prst="rect">
            <a:avLst/>
          </a:prstGeom>
          <a:noFill/>
          <a:ln w="9525">
            <a:noFill/>
            <a:miter lim="800000"/>
            <a:headEnd/>
            <a:tailEnd/>
          </a:ln>
          <a:effectLst/>
        </p:spPr>
        <p:txBody>
          <a:bodyPr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kumimoji="1" lang="en-US" altLang="ja-JP" sz="2400" dirty="0">
                <a:solidFill>
                  <a:schemeClr val="bg2">
                    <a:lumMod val="50000"/>
                  </a:schemeClr>
                </a:solidFill>
                <a:latin typeface="Calibri" charset="0"/>
              </a:rPr>
              <a:t>Post Incubation (cont’d)</a:t>
            </a:r>
          </a:p>
          <a:p>
            <a:pPr algn="ctr" eaLnBrk="1" hangingPunct="1"/>
            <a:r>
              <a:rPr kumimoji="1" lang="en-US" altLang="ja-JP" sz="2400" dirty="0">
                <a:solidFill>
                  <a:srgbClr val="2B85D2"/>
                </a:solidFill>
                <a:latin typeface="Calibri" charset="0"/>
              </a:rPr>
              <a:t>Step 5: Growth Initiatives</a:t>
            </a:r>
          </a:p>
        </p:txBody>
      </p:sp>
    </p:spTree>
    <p:extLst>
      <p:ext uri="{BB962C8B-B14F-4D97-AF65-F5344CB8AC3E}">
        <p14:creationId xmlns:p14="http://schemas.microsoft.com/office/powerpoint/2010/main" val="613848762"/>
      </p:ext>
    </p:extLst>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7" name="Straight Connector 6"/>
          <p:cNvCxnSpPr/>
          <p:nvPr/>
        </p:nvCxnSpPr>
        <p:spPr>
          <a:xfrm flipV="1">
            <a:off x="838200" y="1436688"/>
            <a:ext cx="8077200" cy="28194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Diamond 9"/>
          <p:cNvSpPr/>
          <p:nvPr/>
        </p:nvSpPr>
        <p:spPr>
          <a:xfrm>
            <a:off x="1219200" y="3429000"/>
            <a:ext cx="1295400" cy="838200"/>
          </a:xfrm>
          <a:prstGeom prst="diamond">
            <a:avLst/>
          </a:prstGeom>
          <a:solidFill>
            <a:srgbClr val="99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chemeClr val="bg1"/>
                </a:solidFill>
                <a:latin typeface="+mj-lt"/>
              </a:rPr>
              <a:t>Start up</a:t>
            </a:r>
          </a:p>
        </p:txBody>
      </p:sp>
      <p:sp>
        <p:nvSpPr>
          <p:cNvPr id="13" name="Diamond 12"/>
          <p:cNvSpPr/>
          <p:nvPr/>
        </p:nvSpPr>
        <p:spPr>
          <a:xfrm>
            <a:off x="2819400" y="2689225"/>
            <a:ext cx="1905000" cy="914400"/>
          </a:xfrm>
          <a:prstGeom prst="diamond">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chemeClr val="bg1"/>
                </a:solidFill>
                <a:latin typeface="+mj-lt"/>
              </a:rPr>
              <a:t>Growth</a:t>
            </a:r>
          </a:p>
        </p:txBody>
      </p:sp>
      <p:sp>
        <p:nvSpPr>
          <p:cNvPr id="14" name="Diamond 13"/>
          <p:cNvSpPr/>
          <p:nvPr/>
        </p:nvSpPr>
        <p:spPr>
          <a:xfrm>
            <a:off x="4648200" y="1981200"/>
            <a:ext cx="2362200" cy="914400"/>
          </a:xfrm>
          <a:prstGeom prst="diamond">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chemeClr val="bg1"/>
                </a:solidFill>
                <a:latin typeface="+mj-lt"/>
              </a:rPr>
              <a:t>Expansion</a:t>
            </a:r>
          </a:p>
        </p:txBody>
      </p:sp>
      <p:sp>
        <p:nvSpPr>
          <p:cNvPr id="15" name="Diamond 14"/>
          <p:cNvSpPr/>
          <p:nvPr/>
        </p:nvSpPr>
        <p:spPr>
          <a:xfrm>
            <a:off x="6705600" y="1306513"/>
            <a:ext cx="2133600" cy="914400"/>
          </a:xfrm>
          <a:prstGeom prst="diamond">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chemeClr val="bg1"/>
                </a:solidFill>
                <a:latin typeface="+mj-lt"/>
              </a:rPr>
              <a:t>Maturity</a:t>
            </a:r>
          </a:p>
        </p:txBody>
      </p:sp>
      <p:cxnSp>
        <p:nvCxnSpPr>
          <p:cNvPr id="21" name="Straight Connector 20"/>
          <p:cNvCxnSpPr/>
          <p:nvPr/>
        </p:nvCxnSpPr>
        <p:spPr>
          <a:xfrm flipV="1">
            <a:off x="838200" y="4256088"/>
            <a:ext cx="7839075" cy="142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38200" y="304800"/>
            <a:ext cx="0" cy="39624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28600" y="304800"/>
            <a:ext cx="358775" cy="39512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200" dirty="0">
                <a:solidFill>
                  <a:schemeClr val="tx1"/>
                </a:solidFill>
                <a:latin typeface="+mj-lt"/>
              </a:rPr>
              <a:t>M</a:t>
            </a:r>
          </a:p>
          <a:p>
            <a:pPr algn="ctr" eaLnBrk="1" hangingPunct="1">
              <a:defRPr/>
            </a:pPr>
            <a:r>
              <a:rPr lang="en-US" sz="1400" dirty="0">
                <a:solidFill>
                  <a:schemeClr val="tx1"/>
                </a:solidFill>
                <a:latin typeface="+mj-lt"/>
              </a:rPr>
              <a:t>A</a:t>
            </a:r>
          </a:p>
          <a:p>
            <a:pPr algn="ctr" eaLnBrk="1" hangingPunct="1">
              <a:defRPr/>
            </a:pPr>
            <a:r>
              <a:rPr lang="en-US" sz="1400" dirty="0">
                <a:solidFill>
                  <a:schemeClr val="tx1"/>
                </a:solidFill>
                <a:latin typeface="+mj-lt"/>
              </a:rPr>
              <a:t>TUR</a:t>
            </a:r>
            <a:endParaRPr lang="en-US" sz="1200" dirty="0">
              <a:solidFill>
                <a:schemeClr val="tx1"/>
              </a:solidFill>
              <a:latin typeface="+mj-lt"/>
            </a:endParaRPr>
          </a:p>
          <a:p>
            <a:pPr algn="ctr" eaLnBrk="1" hangingPunct="1">
              <a:defRPr/>
            </a:pPr>
            <a:r>
              <a:rPr lang="en-US" sz="1200" dirty="0">
                <a:solidFill>
                  <a:schemeClr val="tx1"/>
                </a:solidFill>
                <a:latin typeface="+mj-lt"/>
              </a:rPr>
              <a:t>I</a:t>
            </a:r>
          </a:p>
          <a:p>
            <a:pPr algn="ctr" eaLnBrk="1" hangingPunct="1">
              <a:defRPr/>
            </a:pPr>
            <a:r>
              <a:rPr lang="en-US" sz="1200" dirty="0">
                <a:solidFill>
                  <a:schemeClr val="tx1"/>
                </a:solidFill>
                <a:latin typeface="+mj-lt"/>
              </a:rPr>
              <a:t>T</a:t>
            </a:r>
          </a:p>
          <a:p>
            <a:pPr algn="ctr" eaLnBrk="1" hangingPunct="1">
              <a:defRPr/>
            </a:pPr>
            <a:r>
              <a:rPr lang="en-US" sz="1200" dirty="0">
                <a:solidFill>
                  <a:schemeClr val="tx1"/>
                </a:solidFill>
                <a:latin typeface="+mj-lt"/>
              </a:rPr>
              <a:t>Y</a:t>
            </a:r>
          </a:p>
          <a:p>
            <a:pPr algn="ctr" eaLnBrk="1" hangingPunct="1">
              <a:defRPr/>
            </a:pPr>
            <a:r>
              <a:rPr lang="en-US" sz="1200" dirty="0">
                <a:solidFill>
                  <a:schemeClr val="tx1"/>
                </a:solidFill>
                <a:latin typeface="+mj-lt"/>
              </a:rPr>
              <a:t> </a:t>
            </a:r>
          </a:p>
          <a:p>
            <a:pPr algn="ctr" eaLnBrk="1" hangingPunct="1">
              <a:defRPr/>
            </a:pPr>
            <a:r>
              <a:rPr lang="en-US" sz="1200" dirty="0">
                <a:solidFill>
                  <a:schemeClr val="tx1"/>
                </a:solidFill>
                <a:latin typeface="+mj-lt"/>
              </a:rPr>
              <a:t>L</a:t>
            </a:r>
          </a:p>
          <a:p>
            <a:pPr algn="ctr" eaLnBrk="1" hangingPunct="1">
              <a:defRPr/>
            </a:pPr>
            <a:r>
              <a:rPr lang="en-US" sz="1200" dirty="0">
                <a:solidFill>
                  <a:schemeClr val="tx1"/>
                </a:solidFill>
                <a:latin typeface="+mj-lt"/>
              </a:rPr>
              <a:t>E</a:t>
            </a:r>
          </a:p>
          <a:p>
            <a:pPr algn="ctr" eaLnBrk="1" hangingPunct="1">
              <a:defRPr/>
            </a:pPr>
            <a:r>
              <a:rPr lang="en-US" sz="1200" dirty="0">
                <a:solidFill>
                  <a:schemeClr val="tx1"/>
                </a:solidFill>
                <a:latin typeface="+mj-lt"/>
              </a:rPr>
              <a:t>V</a:t>
            </a:r>
          </a:p>
          <a:p>
            <a:pPr algn="ctr" eaLnBrk="1" hangingPunct="1">
              <a:defRPr/>
            </a:pPr>
            <a:r>
              <a:rPr lang="en-US" sz="1200" dirty="0">
                <a:solidFill>
                  <a:schemeClr val="tx1"/>
                </a:solidFill>
                <a:latin typeface="+mj-lt"/>
              </a:rPr>
              <a:t>E</a:t>
            </a:r>
          </a:p>
          <a:p>
            <a:pPr algn="ctr" eaLnBrk="1" hangingPunct="1">
              <a:defRPr/>
            </a:pPr>
            <a:r>
              <a:rPr lang="en-US" sz="1200" dirty="0">
                <a:solidFill>
                  <a:schemeClr val="tx1"/>
                </a:solidFill>
                <a:latin typeface="+mj-lt"/>
              </a:rPr>
              <a:t>L</a:t>
            </a:r>
          </a:p>
        </p:txBody>
      </p:sp>
      <p:sp>
        <p:nvSpPr>
          <p:cNvPr id="28" name="Rectangle 27"/>
          <p:cNvSpPr/>
          <p:nvPr/>
        </p:nvSpPr>
        <p:spPr>
          <a:xfrm>
            <a:off x="8229600" y="3927475"/>
            <a:ext cx="914400" cy="342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chemeClr val="tx1"/>
                </a:solidFill>
                <a:latin typeface="+mj-lt"/>
              </a:rPr>
              <a:t>TIME</a:t>
            </a:r>
          </a:p>
        </p:txBody>
      </p:sp>
      <p:sp>
        <p:nvSpPr>
          <p:cNvPr id="41" name="Rectangle 40"/>
          <p:cNvSpPr/>
          <p:nvPr/>
        </p:nvSpPr>
        <p:spPr>
          <a:xfrm>
            <a:off x="838200" y="4724400"/>
            <a:ext cx="1905000" cy="1919288"/>
          </a:xfrm>
          <a:prstGeom prst="rect">
            <a:avLst/>
          </a:prstGeom>
          <a:solidFill>
            <a:srgbClr val="99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hangingPunct="1">
              <a:buFont typeface="Arial" pitchFamily="34" charset="0"/>
              <a:buChar char="•"/>
              <a:defRPr/>
            </a:pPr>
            <a:r>
              <a:rPr lang="en-US" sz="1100" dirty="0">
                <a:solidFill>
                  <a:schemeClr val="bg1"/>
                </a:solidFill>
                <a:latin typeface="+mj-lt"/>
              </a:rPr>
              <a:t>EDIP for Start-up &amp; Micro Entrepreneurs</a:t>
            </a:r>
          </a:p>
          <a:p>
            <a:pPr marL="285750" indent="-285750" eaLnBrk="1" hangingPunct="1">
              <a:buFont typeface="Arial" pitchFamily="34" charset="0"/>
              <a:buChar char="•"/>
              <a:defRPr/>
            </a:pPr>
            <a:r>
              <a:rPr lang="en-US" sz="1100" dirty="0">
                <a:solidFill>
                  <a:schemeClr val="bg1"/>
                </a:solidFill>
                <a:latin typeface="+mj-lt"/>
              </a:rPr>
              <a:t>Innovation </a:t>
            </a:r>
            <a:r>
              <a:rPr lang="en-US" sz="1100" dirty="0" err="1">
                <a:solidFill>
                  <a:schemeClr val="bg1"/>
                </a:solidFill>
                <a:latin typeface="+mj-lt"/>
              </a:rPr>
              <a:t>Entrepr</a:t>
            </a:r>
            <a:r>
              <a:rPr lang="en-US" sz="1100" dirty="0">
                <a:solidFill>
                  <a:schemeClr val="bg1"/>
                </a:solidFill>
                <a:latin typeface="+mj-lt"/>
              </a:rPr>
              <a:t>. </a:t>
            </a:r>
          </a:p>
          <a:p>
            <a:pPr marL="285750" indent="-285750" eaLnBrk="1" hangingPunct="1">
              <a:buFont typeface="Arial" pitchFamily="34" charset="0"/>
              <a:buChar char="•"/>
              <a:defRPr/>
            </a:pPr>
            <a:r>
              <a:rPr lang="en-US" sz="1100" dirty="0">
                <a:solidFill>
                  <a:schemeClr val="bg1"/>
                </a:solidFill>
                <a:latin typeface="+mj-lt"/>
              </a:rPr>
              <a:t>Pre-Start-up awareness campaigns with Schools, Universities, Educational Intuitions, NGOs &amp; Media </a:t>
            </a:r>
          </a:p>
        </p:txBody>
      </p:sp>
      <p:sp>
        <p:nvSpPr>
          <p:cNvPr id="42" name="Rectangle 41"/>
          <p:cNvSpPr/>
          <p:nvPr/>
        </p:nvSpPr>
        <p:spPr>
          <a:xfrm>
            <a:off x="3048000" y="4714875"/>
            <a:ext cx="1447800" cy="1928813"/>
          </a:xfrm>
          <a:prstGeom prst="rect">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100" dirty="0">
              <a:solidFill>
                <a:schemeClr val="bg1"/>
              </a:solidFill>
              <a:latin typeface="+mj-lt"/>
            </a:endParaRPr>
          </a:p>
          <a:p>
            <a:pPr marL="285750" indent="-285750" eaLnBrk="1" hangingPunct="1">
              <a:buFont typeface="Arial" pitchFamily="34" charset="0"/>
              <a:buChar char="•"/>
              <a:defRPr/>
            </a:pPr>
            <a:r>
              <a:rPr lang="en-US" sz="1100" dirty="0">
                <a:solidFill>
                  <a:schemeClr val="bg1"/>
                </a:solidFill>
                <a:latin typeface="+mj-lt"/>
              </a:rPr>
              <a:t>EDIP Growth Services </a:t>
            </a:r>
          </a:p>
        </p:txBody>
      </p:sp>
      <p:sp>
        <p:nvSpPr>
          <p:cNvPr id="43" name="Rectangle 42"/>
          <p:cNvSpPr/>
          <p:nvPr/>
        </p:nvSpPr>
        <p:spPr>
          <a:xfrm>
            <a:off x="5143500" y="4714875"/>
            <a:ext cx="1447800" cy="1928813"/>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pitchFamily="34" charset="0"/>
              <a:buChar char="•"/>
              <a:defRPr/>
            </a:pPr>
            <a:endParaRPr lang="en-US" sz="1100" dirty="0">
              <a:solidFill>
                <a:schemeClr val="bg1"/>
              </a:solidFill>
              <a:latin typeface="+mj-lt"/>
            </a:endParaRPr>
          </a:p>
          <a:p>
            <a:pPr marL="285750" indent="-285750" eaLnBrk="1" hangingPunct="1">
              <a:buFont typeface="Arial" pitchFamily="34" charset="0"/>
              <a:buChar char="•"/>
              <a:defRPr/>
            </a:pPr>
            <a:r>
              <a:rPr lang="en-US" sz="1100" dirty="0">
                <a:solidFill>
                  <a:schemeClr val="bg1"/>
                </a:solidFill>
                <a:latin typeface="+mj-lt"/>
              </a:rPr>
              <a:t>EDIP growth services to existing SMEs</a:t>
            </a:r>
          </a:p>
        </p:txBody>
      </p:sp>
      <p:sp>
        <p:nvSpPr>
          <p:cNvPr id="44" name="Rectangle 43"/>
          <p:cNvSpPr/>
          <p:nvPr/>
        </p:nvSpPr>
        <p:spPr>
          <a:xfrm>
            <a:off x="7048500" y="4714875"/>
            <a:ext cx="1447800" cy="1928813"/>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100" dirty="0">
                <a:solidFill>
                  <a:schemeClr val="bg1"/>
                </a:solidFill>
                <a:latin typeface="+mj-lt"/>
              </a:rPr>
              <a:t>Linkages and networking with foreign Investors (FDI)</a:t>
            </a:r>
          </a:p>
        </p:txBody>
      </p:sp>
      <p:cxnSp>
        <p:nvCxnSpPr>
          <p:cNvPr id="4" name="Straight Arrow Connector 3"/>
          <p:cNvCxnSpPr/>
          <p:nvPr/>
        </p:nvCxnSpPr>
        <p:spPr>
          <a:xfrm flipV="1">
            <a:off x="696913" y="1981200"/>
            <a:ext cx="0" cy="1589088"/>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6172200" y="4343400"/>
            <a:ext cx="23241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8" name="Rounded Rectangle 7"/>
          <p:cNvSpPr/>
          <p:nvPr/>
        </p:nvSpPr>
        <p:spPr>
          <a:xfrm>
            <a:off x="228600" y="4724400"/>
            <a:ext cx="342900" cy="1981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chemeClr val="tx1"/>
                </a:solidFill>
                <a:latin typeface="+mj-lt"/>
              </a:rPr>
              <a:t>Schemes</a:t>
            </a:r>
          </a:p>
        </p:txBody>
      </p:sp>
      <p:sp>
        <p:nvSpPr>
          <p:cNvPr id="19" name="Rectangle 2"/>
          <p:cNvSpPr txBox="1">
            <a:spLocks noChangeArrowheads="1"/>
          </p:cNvSpPr>
          <p:nvPr/>
        </p:nvSpPr>
        <p:spPr bwMode="auto">
          <a:xfrm>
            <a:off x="107950" y="115888"/>
            <a:ext cx="9036050" cy="838200"/>
          </a:xfrm>
          <a:prstGeom prst="rect">
            <a:avLst/>
          </a:prstGeom>
          <a:noFill/>
          <a:ln w="9525">
            <a:noFill/>
            <a:miter lim="800000"/>
            <a:headEnd/>
            <a:tailEnd/>
          </a:ln>
          <a:effectLst/>
        </p:spPr>
        <p:txBody>
          <a:bodyPr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kumimoji="1" lang="en-US" altLang="ja-JP" sz="2400">
                <a:solidFill>
                  <a:schemeClr val="bg2">
                    <a:lumMod val="50000"/>
                  </a:schemeClr>
                </a:solidFill>
                <a:latin typeface="Calibri" charset="0"/>
              </a:rPr>
              <a:t>Business Growth Cycle &amp; Assistance Schemes</a:t>
            </a:r>
          </a:p>
        </p:txBody>
      </p:sp>
    </p:spTree>
    <p:extLst>
      <p:ext uri="{BB962C8B-B14F-4D97-AF65-F5344CB8AC3E}">
        <p14:creationId xmlns:p14="http://schemas.microsoft.com/office/powerpoint/2010/main" val="434376952"/>
      </p:ext>
    </p:extLst>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AutoShape 2"/>
          <p:cNvSpPr>
            <a:spLocks noChangeArrowheads="1"/>
          </p:cNvSpPr>
          <p:nvPr/>
        </p:nvSpPr>
        <p:spPr bwMode="auto">
          <a:xfrm rot="5400000">
            <a:off x="2328068" y="2483644"/>
            <a:ext cx="1512887" cy="1441450"/>
          </a:xfrm>
          <a:prstGeom prst="hexagon">
            <a:avLst>
              <a:gd name="adj" fmla="val 26239"/>
              <a:gd name="vf" fmla="val 115470"/>
            </a:avLst>
          </a:prstGeom>
          <a:solidFill>
            <a:srgbClr val="FFFF00"/>
          </a:solidFill>
          <a:ln w="9525" algn="ctr">
            <a:solidFill>
              <a:schemeClr val="tx1"/>
            </a:solidFill>
            <a:miter lim="800000"/>
            <a:headEnd/>
            <a:tailEnd/>
          </a:ln>
          <a:effectLst/>
        </p:spPr>
        <p:txBody>
          <a:bodyPr rot="10800000" vert="eaVert" wrap="none"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lang="en-US" altLang="x-none" sz="1600">
                <a:solidFill>
                  <a:schemeClr val="tx1"/>
                </a:solidFill>
                <a:effectLst>
                  <a:outerShdw blurRad="38100" dist="38100" dir="2700000" algn="tl">
                    <a:srgbClr val="FFFFFF"/>
                  </a:outerShdw>
                </a:effectLst>
              </a:rPr>
              <a:t>Bahrain</a:t>
            </a:r>
          </a:p>
          <a:p>
            <a:pPr algn="ctr" eaLnBrk="1" hangingPunct="1"/>
            <a:r>
              <a:rPr lang="en-US" altLang="x-none" sz="1600">
                <a:solidFill>
                  <a:schemeClr val="tx1"/>
                </a:solidFill>
                <a:effectLst>
                  <a:outerShdw blurRad="38100" dist="38100" dir="2700000" algn="tl">
                    <a:srgbClr val="FFFFFF"/>
                  </a:outerShdw>
                </a:effectLst>
              </a:rPr>
              <a:t>Business</a:t>
            </a:r>
          </a:p>
          <a:p>
            <a:pPr algn="ctr" eaLnBrk="1" hangingPunct="1"/>
            <a:r>
              <a:rPr lang="en-US" altLang="x-none" sz="1600">
                <a:solidFill>
                  <a:schemeClr val="tx1"/>
                </a:solidFill>
                <a:effectLst>
                  <a:outerShdw blurRad="38100" dist="38100" dir="2700000" algn="tl">
                    <a:srgbClr val="FFFFFF"/>
                  </a:outerShdw>
                </a:effectLst>
              </a:rPr>
              <a:t>Incubator</a:t>
            </a:r>
          </a:p>
          <a:p>
            <a:pPr algn="ctr" eaLnBrk="1" hangingPunct="1"/>
            <a:r>
              <a:rPr lang="en-US" altLang="x-none" sz="1600">
                <a:solidFill>
                  <a:schemeClr val="tx1"/>
                </a:solidFill>
                <a:effectLst>
                  <a:outerShdw blurRad="38100" dist="38100" dir="2700000" algn="tl">
                    <a:srgbClr val="FFFFFF"/>
                  </a:outerShdw>
                </a:effectLst>
              </a:rPr>
              <a:t>Center</a:t>
            </a:r>
          </a:p>
        </p:txBody>
      </p:sp>
      <p:sp>
        <p:nvSpPr>
          <p:cNvPr id="82947" name="AutoShape 3"/>
          <p:cNvSpPr>
            <a:spLocks noChangeArrowheads="1"/>
          </p:cNvSpPr>
          <p:nvPr/>
        </p:nvSpPr>
        <p:spPr bwMode="auto">
          <a:xfrm rot="5400000">
            <a:off x="5928518" y="1331119"/>
            <a:ext cx="1512887" cy="1441450"/>
          </a:xfrm>
          <a:prstGeom prst="hexagon">
            <a:avLst>
              <a:gd name="adj" fmla="val 26239"/>
              <a:gd name="vf" fmla="val 115470"/>
            </a:avLst>
          </a:prstGeom>
          <a:solidFill>
            <a:srgbClr val="FFFF00"/>
          </a:solidFill>
          <a:ln w="9525" algn="ctr">
            <a:solidFill>
              <a:schemeClr val="tx1"/>
            </a:solidFill>
            <a:miter lim="800000"/>
            <a:headEnd/>
            <a:tailEnd/>
          </a:ln>
          <a:effectLst/>
        </p:spPr>
        <p:txBody>
          <a:bodyPr rot="10800000" vert="eaVert" wrap="none"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lang="en-US" altLang="x-none" sz="1600">
                <a:solidFill>
                  <a:schemeClr val="tx1"/>
                </a:solidFill>
                <a:effectLst>
                  <a:outerShdw blurRad="38100" dist="38100" dir="2700000" algn="tl">
                    <a:srgbClr val="FFFFFF"/>
                  </a:outerShdw>
                </a:effectLst>
              </a:rPr>
              <a:t>Bahrain</a:t>
            </a:r>
          </a:p>
          <a:p>
            <a:pPr algn="ctr" eaLnBrk="1" hangingPunct="1"/>
            <a:r>
              <a:rPr lang="en-US" altLang="x-none" sz="1600">
                <a:solidFill>
                  <a:schemeClr val="tx1"/>
                </a:solidFill>
                <a:effectLst>
                  <a:outerShdw blurRad="38100" dist="38100" dir="2700000" algn="tl">
                    <a:srgbClr val="FFFFFF"/>
                  </a:outerShdw>
                </a:effectLst>
              </a:rPr>
              <a:t>Chamber of </a:t>
            </a:r>
          </a:p>
          <a:p>
            <a:pPr algn="ctr" eaLnBrk="1" hangingPunct="1"/>
            <a:r>
              <a:rPr lang="en-US" altLang="x-none" sz="1600">
                <a:solidFill>
                  <a:schemeClr val="tx1"/>
                </a:solidFill>
                <a:effectLst>
                  <a:outerShdw blurRad="38100" dist="38100" dir="2700000" algn="tl">
                    <a:srgbClr val="FFFFFF"/>
                  </a:outerShdw>
                </a:effectLst>
              </a:rPr>
              <a:t>Commerce </a:t>
            </a:r>
          </a:p>
          <a:p>
            <a:pPr algn="ctr" eaLnBrk="1" hangingPunct="1"/>
            <a:r>
              <a:rPr lang="en-US" altLang="x-none" sz="1600">
                <a:solidFill>
                  <a:schemeClr val="tx1"/>
                </a:solidFill>
                <a:effectLst>
                  <a:outerShdw blurRad="38100" dist="38100" dir="2700000" algn="tl">
                    <a:srgbClr val="FFFFFF"/>
                  </a:outerShdw>
                </a:effectLst>
              </a:rPr>
              <a:t>&amp; Industry</a:t>
            </a:r>
          </a:p>
        </p:txBody>
      </p:sp>
      <p:sp>
        <p:nvSpPr>
          <p:cNvPr id="82948" name="AutoShape 4"/>
          <p:cNvSpPr>
            <a:spLocks noChangeArrowheads="1"/>
          </p:cNvSpPr>
          <p:nvPr/>
        </p:nvSpPr>
        <p:spPr bwMode="auto">
          <a:xfrm rot="5400000">
            <a:off x="3769518" y="2483644"/>
            <a:ext cx="1512887" cy="1441450"/>
          </a:xfrm>
          <a:prstGeom prst="hexagon">
            <a:avLst>
              <a:gd name="adj" fmla="val 26239"/>
              <a:gd name="vf" fmla="val 115470"/>
            </a:avLst>
          </a:prstGeom>
          <a:solidFill>
            <a:srgbClr val="FDCE05"/>
          </a:solidFill>
          <a:ln w="9525" algn="ctr">
            <a:solidFill>
              <a:schemeClr val="tx1"/>
            </a:solidFill>
            <a:miter lim="800000"/>
            <a:headEnd/>
            <a:tailEnd/>
          </a:ln>
          <a:effectLst/>
        </p:spPr>
        <p:txBody>
          <a:bodyPr rot="10800000" vert="eaVert" wrap="none"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lang="en-US" altLang="x-none" sz="1800">
                <a:solidFill>
                  <a:schemeClr val="tx1"/>
                </a:solidFill>
                <a:effectLst>
                  <a:outerShdw blurRad="38100" dist="38100" dir="2700000" algn="tl">
                    <a:srgbClr val="FFFFFF"/>
                  </a:outerShdw>
                </a:effectLst>
              </a:rPr>
              <a:t>Entrepreneur</a:t>
            </a:r>
          </a:p>
        </p:txBody>
      </p:sp>
      <p:sp>
        <p:nvSpPr>
          <p:cNvPr id="82949" name="AutoShape 5"/>
          <p:cNvSpPr>
            <a:spLocks noChangeArrowheads="1"/>
          </p:cNvSpPr>
          <p:nvPr/>
        </p:nvSpPr>
        <p:spPr bwMode="auto">
          <a:xfrm rot="5400000">
            <a:off x="6649243" y="2483644"/>
            <a:ext cx="1512887" cy="1441450"/>
          </a:xfrm>
          <a:prstGeom prst="hexagon">
            <a:avLst>
              <a:gd name="adj" fmla="val 26239"/>
              <a:gd name="vf" fmla="val 115470"/>
            </a:avLst>
          </a:prstGeom>
          <a:solidFill>
            <a:srgbClr val="FFFF00"/>
          </a:solidFill>
          <a:ln w="9525" algn="ctr">
            <a:solidFill>
              <a:schemeClr val="tx1"/>
            </a:solidFill>
            <a:miter lim="800000"/>
            <a:headEnd/>
            <a:tailEnd/>
          </a:ln>
          <a:effectLst/>
        </p:spPr>
        <p:txBody>
          <a:bodyPr rot="10800000" vert="eaVert" wrap="none"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lang="en-US" altLang="x-none" sz="1600">
                <a:solidFill>
                  <a:schemeClr val="tx1"/>
                </a:solidFill>
                <a:effectLst>
                  <a:outerShdw blurRad="38100" dist="38100" dir="2700000" algn="tl">
                    <a:srgbClr val="FFFFFF"/>
                  </a:outerShdw>
                </a:effectLst>
              </a:rPr>
              <a:t>Economic</a:t>
            </a:r>
          </a:p>
          <a:p>
            <a:pPr algn="ctr" eaLnBrk="1" hangingPunct="1"/>
            <a:r>
              <a:rPr lang="en-US" altLang="x-none" sz="1600">
                <a:solidFill>
                  <a:schemeClr val="tx1"/>
                </a:solidFill>
                <a:effectLst>
                  <a:outerShdw blurRad="38100" dist="38100" dir="2700000" algn="tl">
                    <a:srgbClr val="FFFFFF"/>
                  </a:outerShdw>
                </a:effectLst>
              </a:rPr>
              <a:t>Development</a:t>
            </a:r>
          </a:p>
          <a:p>
            <a:pPr algn="ctr" eaLnBrk="1" hangingPunct="1"/>
            <a:r>
              <a:rPr lang="en-US" altLang="x-none" sz="1600">
                <a:solidFill>
                  <a:schemeClr val="tx1"/>
                </a:solidFill>
                <a:effectLst>
                  <a:outerShdw blurRad="38100" dist="38100" dir="2700000" algn="tl">
                    <a:srgbClr val="FFFFFF"/>
                  </a:outerShdw>
                </a:effectLst>
              </a:rPr>
              <a:t>Board</a:t>
            </a:r>
          </a:p>
        </p:txBody>
      </p:sp>
      <p:sp>
        <p:nvSpPr>
          <p:cNvPr id="82950" name="AutoShape 6"/>
          <p:cNvSpPr>
            <a:spLocks noChangeArrowheads="1"/>
          </p:cNvSpPr>
          <p:nvPr/>
        </p:nvSpPr>
        <p:spPr bwMode="auto">
          <a:xfrm rot="5400000">
            <a:off x="4488656" y="3636169"/>
            <a:ext cx="1512887" cy="1441450"/>
          </a:xfrm>
          <a:prstGeom prst="hexagon">
            <a:avLst>
              <a:gd name="adj" fmla="val 26239"/>
              <a:gd name="vf" fmla="val 115470"/>
            </a:avLst>
          </a:prstGeom>
          <a:solidFill>
            <a:srgbClr val="FFFF00"/>
          </a:solidFill>
          <a:ln w="9525" algn="ctr">
            <a:solidFill>
              <a:schemeClr val="tx1"/>
            </a:solidFill>
            <a:miter lim="800000"/>
            <a:headEnd/>
            <a:tailEnd/>
          </a:ln>
          <a:effectLst/>
        </p:spPr>
        <p:txBody>
          <a:bodyPr rot="10800000" vert="eaVert" wrap="none"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lang="en-US" altLang="x-none" sz="1600">
                <a:solidFill>
                  <a:schemeClr val="tx1"/>
                </a:solidFill>
                <a:effectLst>
                  <a:outerShdw blurRad="38100" dist="38100" dir="2700000" algn="tl">
                    <a:srgbClr val="FFFFFF"/>
                  </a:outerShdw>
                </a:effectLst>
              </a:rPr>
              <a:t>Bahrain</a:t>
            </a:r>
          </a:p>
          <a:p>
            <a:pPr algn="ctr" eaLnBrk="1" hangingPunct="1"/>
            <a:r>
              <a:rPr lang="en-US" altLang="x-none" sz="1600">
                <a:solidFill>
                  <a:schemeClr val="tx1"/>
                </a:solidFill>
                <a:effectLst>
                  <a:outerShdw blurRad="38100" dist="38100" dir="2700000" algn="tl">
                    <a:srgbClr val="FFFFFF"/>
                  </a:outerShdw>
                </a:effectLst>
              </a:rPr>
              <a:t>Development</a:t>
            </a:r>
          </a:p>
          <a:p>
            <a:pPr algn="ctr" eaLnBrk="1" hangingPunct="1"/>
            <a:r>
              <a:rPr lang="en-US" altLang="x-none" sz="1600">
                <a:solidFill>
                  <a:schemeClr val="tx1"/>
                </a:solidFill>
                <a:effectLst>
                  <a:outerShdw blurRad="38100" dist="38100" dir="2700000" algn="tl">
                    <a:srgbClr val="FFFFFF"/>
                  </a:outerShdw>
                </a:effectLst>
              </a:rPr>
              <a:t>Bank</a:t>
            </a:r>
          </a:p>
        </p:txBody>
      </p:sp>
      <p:sp>
        <p:nvSpPr>
          <p:cNvPr id="82951" name="AutoShape 7"/>
          <p:cNvSpPr>
            <a:spLocks noChangeArrowheads="1"/>
          </p:cNvSpPr>
          <p:nvPr/>
        </p:nvSpPr>
        <p:spPr bwMode="auto">
          <a:xfrm rot="5400000">
            <a:off x="4488656" y="1331119"/>
            <a:ext cx="1512887" cy="1441450"/>
          </a:xfrm>
          <a:prstGeom prst="hexagon">
            <a:avLst>
              <a:gd name="adj" fmla="val 26239"/>
              <a:gd name="vf" fmla="val 115470"/>
            </a:avLst>
          </a:prstGeom>
          <a:solidFill>
            <a:srgbClr val="FFFF00"/>
          </a:solidFill>
          <a:ln w="9525" algn="ctr">
            <a:solidFill>
              <a:schemeClr val="tx1"/>
            </a:solidFill>
            <a:miter lim="800000"/>
            <a:headEnd/>
            <a:tailEnd/>
          </a:ln>
          <a:effectLst/>
        </p:spPr>
        <p:txBody>
          <a:bodyPr rot="10800000" vert="eaVert" wrap="none"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lang="en-US" altLang="x-none" sz="1600">
                <a:solidFill>
                  <a:schemeClr val="tx1"/>
                </a:solidFill>
                <a:effectLst>
                  <a:outerShdw blurRad="38100" dist="38100" dir="2700000" algn="tl">
                    <a:srgbClr val="FFFFFF"/>
                  </a:outerShdw>
                </a:effectLst>
              </a:rPr>
              <a:t>TAMKEEN</a:t>
            </a:r>
          </a:p>
        </p:txBody>
      </p:sp>
      <p:sp>
        <p:nvSpPr>
          <p:cNvPr id="82952" name="AutoShape 8"/>
          <p:cNvSpPr>
            <a:spLocks noChangeArrowheads="1"/>
          </p:cNvSpPr>
          <p:nvPr/>
        </p:nvSpPr>
        <p:spPr bwMode="auto">
          <a:xfrm rot="5400000">
            <a:off x="5209381" y="2483644"/>
            <a:ext cx="1512887" cy="1441450"/>
          </a:xfrm>
          <a:prstGeom prst="hexagon">
            <a:avLst>
              <a:gd name="adj" fmla="val 26239"/>
              <a:gd name="vf" fmla="val 115470"/>
            </a:avLst>
          </a:prstGeom>
          <a:solidFill>
            <a:srgbClr val="FFFF00"/>
          </a:solidFill>
          <a:ln w="9525" algn="ctr">
            <a:solidFill>
              <a:schemeClr val="tx1"/>
            </a:solidFill>
            <a:miter lim="800000"/>
            <a:headEnd/>
            <a:tailEnd/>
          </a:ln>
          <a:effectLst/>
        </p:spPr>
        <p:txBody>
          <a:bodyPr rot="10800000" vert="eaVert" wrap="none"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lang="en-US" altLang="x-none" sz="1600">
                <a:solidFill>
                  <a:schemeClr val="tx1"/>
                </a:solidFill>
                <a:effectLst>
                  <a:outerShdw blurRad="38100" dist="38100" dir="2700000" algn="tl">
                    <a:srgbClr val="FFFFFF"/>
                  </a:outerShdw>
                </a:effectLst>
              </a:rPr>
              <a:t>UNIDO</a:t>
            </a:r>
          </a:p>
        </p:txBody>
      </p:sp>
      <p:sp>
        <p:nvSpPr>
          <p:cNvPr id="82953" name="AutoShape 9"/>
          <p:cNvSpPr>
            <a:spLocks noChangeArrowheads="1"/>
          </p:cNvSpPr>
          <p:nvPr/>
        </p:nvSpPr>
        <p:spPr bwMode="auto">
          <a:xfrm rot="5400000">
            <a:off x="3769518" y="4788694"/>
            <a:ext cx="1512887" cy="1441450"/>
          </a:xfrm>
          <a:prstGeom prst="hexagon">
            <a:avLst>
              <a:gd name="adj" fmla="val 26239"/>
              <a:gd name="vf" fmla="val 115470"/>
            </a:avLst>
          </a:prstGeom>
          <a:solidFill>
            <a:srgbClr val="FFFF00"/>
          </a:solidFill>
          <a:ln w="9525" algn="ctr">
            <a:solidFill>
              <a:schemeClr val="tx1"/>
            </a:solidFill>
            <a:miter lim="800000"/>
            <a:headEnd/>
            <a:tailEnd/>
          </a:ln>
          <a:effectLst/>
        </p:spPr>
        <p:txBody>
          <a:bodyPr rot="10800000" vert="eaVert" wrap="none"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lang="en-US" altLang="x-none" sz="1600">
                <a:solidFill>
                  <a:schemeClr val="tx1"/>
                </a:solidFill>
                <a:effectLst>
                  <a:outerShdw blurRad="38100" dist="38100" dir="2700000" algn="tl">
                    <a:srgbClr val="FFFFFF"/>
                  </a:outerShdw>
                </a:effectLst>
              </a:rPr>
              <a:t>Media</a:t>
            </a:r>
          </a:p>
          <a:p>
            <a:pPr algn="ctr" eaLnBrk="1" hangingPunct="1"/>
            <a:r>
              <a:rPr lang="en-US" altLang="x-none" sz="1600">
                <a:solidFill>
                  <a:schemeClr val="tx1"/>
                </a:solidFill>
                <a:effectLst>
                  <a:outerShdw blurRad="38100" dist="38100" dir="2700000" algn="tl">
                    <a:srgbClr val="FFFFFF"/>
                  </a:outerShdw>
                </a:effectLst>
              </a:rPr>
              <a:t>Partners</a:t>
            </a:r>
          </a:p>
        </p:txBody>
      </p:sp>
      <p:sp>
        <p:nvSpPr>
          <p:cNvPr id="82954" name="AutoShape 10"/>
          <p:cNvSpPr>
            <a:spLocks noChangeArrowheads="1"/>
          </p:cNvSpPr>
          <p:nvPr/>
        </p:nvSpPr>
        <p:spPr bwMode="auto">
          <a:xfrm rot="5400000">
            <a:off x="888206" y="2483644"/>
            <a:ext cx="1512887" cy="1441450"/>
          </a:xfrm>
          <a:prstGeom prst="hexagon">
            <a:avLst>
              <a:gd name="adj" fmla="val 26239"/>
              <a:gd name="vf" fmla="val 115470"/>
            </a:avLst>
          </a:prstGeom>
          <a:solidFill>
            <a:srgbClr val="FFFF00"/>
          </a:solidFill>
          <a:ln w="9525" algn="ctr">
            <a:solidFill>
              <a:schemeClr val="tx1"/>
            </a:solidFill>
            <a:miter lim="800000"/>
            <a:headEnd/>
            <a:tailEnd/>
          </a:ln>
          <a:effectLst/>
        </p:spPr>
        <p:txBody>
          <a:bodyPr rot="10800000" vert="eaVert" wrap="none"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lang="en-US" altLang="x-none" sz="1600">
                <a:solidFill>
                  <a:schemeClr val="tx1"/>
                </a:solidFill>
                <a:effectLst>
                  <a:outerShdw blurRad="38100" dist="38100" dir="2700000" algn="tl">
                    <a:srgbClr val="FFFFFF"/>
                  </a:outerShdw>
                </a:effectLst>
              </a:rPr>
              <a:t>University</a:t>
            </a:r>
          </a:p>
          <a:p>
            <a:pPr algn="ctr" eaLnBrk="1" hangingPunct="1"/>
            <a:r>
              <a:rPr lang="en-US" altLang="x-none" sz="1600">
                <a:solidFill>
                  <a:schemeClr val="tx1"/>
                </a:solidFill>
                <a:effectLst>
                  <a:outerShdw blurRad="38100" dist="38100" dir="2700000" algn="tl">
                    <a:srgbClr val="FFFFFF"/>
                  </a:outerShdw>
                </a:effectLst>
              </a:rPr>
              <a:t>Of</a:t>
            </a:r>
          </a:p>
          <a:p>
            <a:pPr algn="ctr" eaLnBrk="1" hangingPunct="1"/>
            <a:r>
              <a:rPr lang="en-US" altLang="x-none" sz="1600">
                <a:solidFill>
                  <a:schemeClr val="tx1"/>
                </a:solidFill>
                <a:effectLst>
                  <a:outerShdw blurRad="38100" dist="38100" dir="2700000" algn="tl">
                    <a:srgbClr val="FFFFFF"/>
                  </a:outerShdw>
                </a:effectLst>
              </a:rPr>
              <a:t>Bahrain</a:t>
            </a:r>
          </a:p>
        </p:txBody>
      </p:sp>
      <p:sp>
        <p:nvSpPr>
          <p:cNvPr id="82955" name="AutoShape 11"/>
          <p:cNvSpPr>
            <a:spLocks noChangeArrowheads="1"/>
          </p:cNvSpPr>
          <p:nvPr/>
        </p:nvSpPr>
        <p:spPr bwMode="auto">
          <a:xfrm rot="5400000">
            <a:off x="5928518" y="3636169"/>
            <a:ext cx="1512887" cy="1441450"/>
          </a:xfrm>
          <a:prstGeom prst="hexagon">
            <a:avLst>
              <a:gd name="adj" fmla="val 26239"/>
              <a:gd name="vf" fmla="val 115470"/>
            </a:avLst>
          </a:prstGeom>
          <a:solidFill>
            <a:srgbClr val="FFFF00"/>
          </a:solidFill>
          <a:ln w="9525" algn="ctr">
            <a:solidFill>
              <a:schemeClr val="tx1"/>
            </a:solidFill>
            <a:miter lim="800000"/>
            <a:headEnd/>
            <a:tailEnd/>
          </a:ln>
          <a:effectLst/>
        </p:spPr>
        <p:txBody>
          <a:bodyPr rot="10800000" vert="eaVert" wrap="none"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lang="en-US" altLang="x-none" sz="1600">
                <a:solidFill>
                  <a:schemeClr val="tx1"/>
                </a:solidFill>
                <a:effectLst>
                  <a:outerShdw blurRad="38100" dist="38100" dir="2700000" algn="tl">
                    <a:srgbClr val="FFFFFF"/>
                  </a:outerShdw>
                </a:effectLst>
              </a:rPr>
              <a:t>Bahrain</a:t>
            </a:r>
          </a:p>
          <a:p>
            <a:pPr algn="ctr" eaLnBrk="1" hangingPunct="1"/>
            <a:r>
              <a:rPr lang="en-US" altLang="x-none" sz="1600">
                <a:solidFill>
                  <a:schemeClr val="tx1"/>
                </a:solidFill>
                <a:effectLst>
                  <a:outerShdw blurRad="38100" dist="38100" dir="2700000" algn="tl">
                    <a:srgbClr val="FFFFFF"/>
                  </a:outerShdw>
                </a:effectLst>
              </a:rPr>
              <a:t>Young</a:t>
            </a:r>
          </a:p>
          <a:p>
            <a:pPr algn="ctr" eaLnBrk="1" hangingPunct="1"/>
            <a:r>
              <a:rPr lang="en-US" altLang="x-none" sz="1600">
                <a:solidFill>
                  <a:schemeClr val="tx1"/>
                </a:solidFill>
                <a:effectLst>
                  <a:outerShdw blurRad="38100" dist="38100" dir="2700000" algn="tl">
                    <a:srgbClr val="FFFFFF"/>
                  </a:outerShdw>
                </a:effectLst>
              </a:rPr>
              <a:t>Entrepreneurs</a:t>
            </a:r>
          </a:p>
          <a:p>
            <a:pPr algn="ctr" eaLnBrk="1" hangingPunct="1"/>
            <a:r>
              <a:rPr lang="en-US" altLang="x-none" sz="1600">
                <a:solidFill>
                  <a:schemeClr val="tx1"/>
                </a:solidFill>
                <a:effectLst>
                  <a:outerShdw blurRad="38100" dist="38100" dir="2700000" algn="tl">
                    <a:srgbClr val="FFFFFF"/>
                  </a:outerShdw>
                </a:effectLst>
              </a:rPr>
              <a:t>Association</a:t>
            </a:r>
          </a:p>
        </p:txBody>
      </p:sp>
      <p:sp>
        <p:nvSpPr>
          <p:cNvPr id="82956" name="AutoShape 12"/>
          <p:cNvSpPr>
            <a:spLocks noChangeArrowheads="1"/>
          </p:cNvSpPr>
          <p:nvPr/>
        </p:nvSpPr>
        <p:spPr bwMode="auto">
          <a:xfrm rot="5400000">
            <a:off x="1608931" y="1331119"/>
            <a:ext cx="1512887" cy="1441450"/>
          </a:xfrm>
          <a:prstGeom prst="hexagon">
            <a:avLst>
              <a:gd name="adj" fmla="val 26239"/>
              <a:gd name="vf" fmla="val 115470"/>
            </a:avLst>
          </a:prstGeom>
          <a:solidFill>
            <a:srgbClr val="FFFF00"/>
          </a:solidFill>
          <a:ln w="9525" algn="ctr">
            <a:solidFill>
              <a:schemeClr val="tx1"/>
            </a:solidFill>
            <a:miter lim="800000"/>
            <a:headEnd/>
            <a:tailEnd/>
          </a:ln>
          <a:effectLst/>
        </p:spPr>
        <p:txBody>
          <a:bodyPr rot="10800000" vert="eaVert" wrap="none"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lang="en-US" altLang="x-none" sz="1600">
                <a:solidFill>
                  <a:schemeClr val="tx1"/>
                </a:solidFill>
                <a:effectLst>
                  <a:outerShdw blurRad="38100" dist="38100" dir="2700000" algn="tl">
                    <a:srgbClr val="FFFFFF"/>
                  </a:outerShdw>
                </a:effectLst>
              </a:rPr>
              <a:t>Bahrain</a:t>
            </a:r>
          </a:p>
          <a:p>
            <a:pPr algn="ctr" eaLnBrk="1" hangingPunct="1"/>
            <a:r>
              <a:rPr lang="en-US" altLang="x-none" sz="1600">
                <a:solidFill>
                  <a:schemeClr val="tx1"/>
                </a:solidFill>
                <a:effectLst>
                  <a:outerShdw blurRad="38100" dist="38100" dir="2700000" algn="tl">
                    <a:srgbClr val="FFFFFF"/>
                  </a:outerShdw>
                </a:effectLst>
              </a:rPr>
              <a:t>Business</a:t>
            </a:r>
          </a:p>
          <a:p>
            <a:pPr algn="ctr" eaLnBrk="1" hangingPunct="1"/>
            <a:r>
              <a:rPr lang="en-US" altLang="x-none" sz="1600">
                <a:solidFill>
                  <a:schemeClr val="tx1"/>
                </a:solidFill>
                <a:effectLst>
                  <a:outerShdw blurRad="38100" dist="38100" dir="2700000" algn="tl">
                    <a:srgbClr val="FFFFFF"/>
                  </a:outerShdw>
                </a:effectLst>
              </a:rPr>
              <a:t>Women</a:t>
            </a:r>
          </a:p>
          <a:p>
            <a:pPr algn="ctr" eaLnBrk="1" hangingPunct="1"/>
            <a:r>
              <a:rPr lang="en-US" altLang="x-none" sz="1600">
                <a:solidFill>
                  <a:schemeClr val="tx1"/>
                </a:solidFill>
                <a:effectLst>
                  <a:outerShdw blurRad="38100" dist="38100" dir="2700000" algn="tl">
                    <a:srgbClr val="FFFFFF"/>
                  </a:outerShdw>
                </a:effectLst>
              </a:rPr>
              <a:t>Society</a:t>
            </a:r>
          </a:p>
        </p:txBody>
      </p:sp>
      <p:sp>
        <p:nvSpPr>
          <p:cNvPr id="82957" name="AutoShape 13"/>
          <p:cNvSpPr>
            <a:spLocks noChangeArrowheads="1"/>
          </p:cNvSpPr>
          <p:nvPr/>
        </p:nvSpPr>
        <p:spPr bwMode="auto">
          <a:xfrm rot="5400000">
            <a:off x="1608931" y="3636169"/>
            <a:ext cx="1512887" cy="1441450"/>
          </a:xfrm>
          <a:prstGeom prst="hexagon">
            <a:avLst>
              <a:gd name="adj" fmla="val 26239"/>
              <a:gd name="vf" fmla="val 115470"/>
            </a:avLst>
          </a:prstGeom>
          <a:solidFill>
            <a:srgbClr val="FFFF00"/>
          </a:solidFill>
          <a:ln w="9525" algn="ctr">
            <a:solidFill>
              <a:schemeClr val="tx1"/>
            </a:solidFill>
            <a:miter lim="800000"/>
            <a:headEnd/>
            <a:tailEnd/>
          </a:ln>
          <a:effectLst/>
        </p:spPr>
        <p:txBody>
          <a:bodyPr rot="10800000" vert="eaVert" wrap="none"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lang="en-US" altLang="x-none" sz="1600">
                <a:solidFill>
                  <a:schemeClr val="tx1"/>
                </a:solidFill>
                <a:effectLst>
                  <a:outerShdw blurRad="38100" dist="38100" dir="2700000" algn="tl">
                    <a:srgbClr val="FFFFFF"/>
                  </a:outerShdw>
                </a:effectLst>
              </a:rPr>
              <a:t>Specialized</a:t>
            </a:r>
          </a:p>
          <a:p>
            <a:pPr algn="ctr" eaLnBrk="1" hangingPunct="1"/>
            <a:r>
              <a:rPr lang="en-US" altLang="x-none" sz="1600">
                <a:solidFill>
                  <a:schemeClr val="tx1"/>
                </a:solidFill>
                <a:effectLst>
                  <a:outerShdw blurRad="38100" dist="38100" dir="2700000" algn="tl">
                    <a:srgbClr val="FFFFFF"/>
                  </a:outerShdw>
                </a:effectLst>
              </a:rPr>
              <a:t>Resources</a:t>
            </a:r>
          </a:p>
          <a:p>
            <a:pPr algn="ctr" eaLnBrk="1" hangingPunct="1"/>
            <a:r>
              <a:rPr lang="en-US" altLang="x-none" sz="1600">
                <a:solidFill>
                  <a:schemeClr val="tx1"/>
                </a:solidFill>
                <a:effectLst>
                  <a:outerShdw blurRad="38100" dist="38100" dir="2700000" algn="tl">
                    <a:srgbClr val="FFFFFF"/>
                  </a:outerShdw>
                </a:effectLst>
              </a:rPr>
              <a:t>Persons</a:t>
            </a:r>
          </a:p>
        </p:txBody>
      </p:sp>
      <p:sp>
        <p:nvSpPr>
          <p:cNvPr id="82958" name="AutoShape 14"/>
          <p:cNvSpPr>
            <a:spLocks noChangeArrowheads="1"/>
          </p:cNvSpPr>
          <p:nvPr/>
        </p:nvSpPr>
        <p:spPr bwMode="auto">
          <a:xfrm rot="5400000">
            <a:off x="3048793" y="3636169"/>
            <a:ext cx="1512887" cy="1441450"/>
          </a:xfrm>
          <a:prstGeom prst="hexagon">
            <a:avLst>
              <a:gd name="adj" fmla="val 26239"/>
              <a:gd name="vf" fmla="val 115470"/>
            </a:avLst>
          </a:prstGeom>
          <a:solidFill>
            <a:srgbClr val="FFFF00"/>
          </a:solidFill>
          <a:ln w="9525" algn="ctr">
            <a:solidFill>
              <a:schemeClr val="tx1"/>
            </a:solidFill>
            <a:miter lim="800000"/>
            <a:headEnd/>
            <a:tailEnd/>
          </a:ln>
          <a:effectLst/>
        </p:spPr>
        <p:txBody>
          <a:bodyPr rot="10800000" vert="eaVert" wrap="none"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lang="en-US" altLang="x-none" sz="1600">
                <a:solidFill>
                  <a:schemeClr val="tx1"/>
                </a:solidFill>
                <a:effectLst>
                  <a:outerShdw blurRad="38100" dist="38100" dir="2700000" algn="tl">
                    <a:srgbClr val="FFFFFF"/>
                  </a:outerShdw>
                </a:effectLst>
              </a:rPr>
              <a:t>ARCEIT</a:t>
            </a:r>
          </a:p>
        </p:txBody>
      </p:sp>
      <p:sp>
        <p:nvSpPr>
          <p:cNvPr id="82959" name="AutoShape 15"/>
          <p:cNvSpPr>
            <a:spLocks noChangeArrowheads="1"/>
          </p:cNvSpPr>
          <p:nvPr/>
        </p:nvSpPr>
        <p:spPr bwMode="auto">
          <a:xfrm rot="5400000">
            <a:off x="3048793" y="1331119"/>
            <a:ext cx="1512887" cy="1441450"/>
          </a:xfrm>
          <a:prstGeom prst="hexagon">
            <a:avLst>
              <a:gd name="adj" fmla="val 26239"/>
              <a:gd name="vf" fmla="val 115470"/>
            </a:avLst>
          </a:prstGeom>
          <a:solidFill>
            <a:srgbClr val="FFFF00"/>
          </a:solidFill>
          <a:ln w="9525" algn="ctr">
            <a:solidFill>
              <a:schemeClr val="tx1"/>
            </a:solidFill>
            <a:miter lim="800000"/>
            <a:headEnd/>
            <a:tailEnd/>
          </a:ln>
          <a:effectLst/>
        </p:spPr>
        <p:txBody>
          <a:bodyPr rot="10800000" vert="eaVert" wrap="none"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lang="en-US" altLang="x-none" sz="1600" dirty="0">
                <a:solidFill>
                  <a:schemeClr val="tx1"/>
                </a:solidFill>
                <a:effectLst>
                  <a:outerShdw blurRad="38100" dist="38100" dir="2700000" algn="tl">
                    <a:srgbClr val="FFFFFF"/>
                  </a:outerShdw>
                </a:effectLst>
              </a:rPr>
              <a:t>Ministry of</a:t>
            </a:r>
          </a:p>
          <a:p>
            <a:pPr algn="ctr" eaLnBrk="1" hangingPunct="1"/>
            <a:r>
              <a:rPr lang="en-US" altLang="x-none" sz="1600" dirty="0">
                <a:solidFill>
                  <a:schemeClr val="tx1"/>
                </a:solidFill>
                <a:effectLst>
                  <a:outerShdw blurRad="38100" dist="38100" dir="2700000" algn="tl">
                    <a:srgbClr val="FFFFFF"/>
                  </a:outerShdw>
                </a:effectLst>
              </a:rPr>
              <a:t>Industry &amp;</a:t>
            </a:r>
          </a:p>
          <a:p>
            <a:pPr algn="ctr" eaLnBrk="1" hangingPunct="1"/>
            <a:r>
              <a:rPr lang="en-US" altLang="x-none" sz="1600" dirty="0">
                <a:solidFill>
                  <a:schemeClr val="tx1"/>
                </a:solidFill>
                <a:effectLst>
                  <a:outerShdw blurRad="38100" dist="38100" dir="2700000" algn="tl">
                    <a:srgbClr val="FFFFFF"/>
                  </a:outerShdw>
                </a:effectLst>
              </a:rPr>
              <a:t>Commerce</a:t>
            </a:r>
          </a:p>
        </p:txBody>
      </p:sp>
      <p:sp>
        <p:nvSpPr>
          <p:cNvPr id="17" name="AutoShape 9"/>
          <p:cNvSpPr>
            <a:spLocks noChangeArrowheads="1"/>
          </p:cNvSpPr>
          <p:nvPr/>
        </p:nvSpPr>
        <p:spPr bwMode="auto">
          <a:xfrm rot="5400000">
            <a:off x="5176043" y="4788694"/>
            <a:ext cx="1512887" cy="1441450"/>
          </a:xfrm>
          <a:prstGeom prst="hexagon">
            <a:avLst>
              <a:gd name="adj" fmla="val 26239"/>
              <a:gd name="vf" fmla="val 115470"/>
            </a:avLst>
          </a:prstGeom>
          <a:solidFill>
            <a:srgbClr val="FFFF00"/>
          </a:solidFill>
          <a:ln w="9525" algn="ctr">
            <a:solidFill>
              <a:schemeClr val="tx1"/>
            </a:solidFill>
            <a:miter lim="800000"/>
            <a:headEnd/>
            <a:tailEnd/>
          </a:ln>
          <a:effectLst/>
        </p:spPr>
        <p:txBody>
          <a:bodyPr rot="10800000" vert="eaVert" wrap="none"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lang="en-US" altLang="x-none" sz="1600">
                <a:solidFill>
                  <a:schemeClr val="tx1"/>
                </a:solidFill>
                <a:effectLst>
                  <a:outerShdw blurRad="38100" dist="38100" dir="2700000" algn="tl">
                    <a:srgbClr val="FFFFFF"/>
                  </a:outerShdw>
                </a:effectLst>
              </a:rPr>
              <a:t>Kuwait</a:t>
            </a:r>
          </a:p>
          <a:p>
            <a:pPr algn="ctr" eaLnBrk="1" hangingPunct="1"/>
            <a:r>
              <a:rPr lang="en-US" altLang="x-none" sz="1600">
                <a:solidFill>
                  <a:schemeClr val="tx1"/>
                </a:solidFill>
                <a:effectLst>
                  <a:outerShdw blurRad="38100" dist="38100" dir="2700000" algn="tl">
                    <a:srgbClr val="FFFFFF"/>
                  </a:outerShdw>
                </a:effectLst>
              </a:rPr>
              <a:t>Finance</a:t>
            </a:r>
          </a:p>
          <a:p>
            <a:pPr algn="ctr" eaLnBrk="1" hangingPunct="1"/>
            <a:r>
              <a:rPr lang="en-US" altLang="x-none" sz="1600">
                <a:solidFill>
                  <a:schemeClr val="tx1"/>
                </a:solidFill>
                <a:effectLst>
                  <a:outerShdw blurRad="38100" dist="38100" dir="2700000" algn="tl">
                    <a:srgbClr val="FFFFFF"/>
                  </a:outerShdw>
                </a:effectLst>
              </a:rPr>
              <a:t>House</a:t>
            </a:r>
          </a:p>
        </p:txBody>
      </p:sp>
      <p:sp>
        <p:nvSpPr>
          <p:cNvPr id="18" name="AutoShape 14"/>
          <p:cNvSpPr>
            <a:spLocks noChangeArrowheads="1"/>
          </p:cNvSpPr>
          <p:nvPr/>
        </p:nvSpPr>
        <p:spPr bwMode="auto">
          <a:xfrm rot="5400000">
            <a:off x="2339181" y="4788694"/>
            <a:ext cx="1512887" cy="1441450"/>
          </a:xfrm>
          <a:prstGeom prst="hexagon">
            <a:avLst>
              <a:gd name="adj" fmla="val 26239"/>
              <a:gd name="vf" fmla="val 115470"/>
            </a:avLst>
          </a:prstGeom>
          <a:solidFill>
            <a:srgbClr val="FFFF00"/>
          </a:solidFill>
          <a:ln w="9525" algn="ctr">
            <a:solidFill>
              <a:schemeClr val="tx1"/>
            </a:solidFill>
            <a:miter lim="800000"/>
            <a:headEnd/>
            <a:tailEnd/>
          </a:ln>
          <a:effectLst/>
        </p:spPr>
        <p:txBody>
          <a:bodyPr rot="10800000" vert="eaVert" wrap="none"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lang="en-US" altLang="x-none" sz="1600">
                <a:solidFill>
                  <a:schemeClr val="tx1"/>
                </a:solidFill>
                <a:effectLst>
                  <a:outerShdw blurRad="38100" dist="38100" dir="2700000" algn="tl">
                    <a:srgbClr val="FFFFFF"/>
                  </a:outerShdw>
                </a:effectLst>
              </a:rPr>
              <a:t>Ministry of</a:t>
            </a:r>
          </a:p>
          <a:p>
            <a:pPr algn="ctr" eaLnBrk="1" hangingPunct="1"/>
            <a:r>
              <a:rPr lang="en-US" altLang="x-none" sz="1600">
                <a:solidFill>
                  <a:schemeClr val="tx1"/>
                </a:solidFill>
                <a:effectLst>
                  <a:outerShdw blurRad="38100" dist="38100" dir="2700000" algn="tl">
                    <a:srgbClr val="FFFFFF"/>
                  </a:outerShdw>
                </a:effectLst>
              </a:rPr>
              <a:t>Municipalities</a:t>
            </a:r>
          </a:p>
          <a:p>
            <a:pPr algn="ctr" eaLnBrk="1" hangingPunct="1"/>
            <a:r>
              <a:rPr lang="en-US" altLang="x-none" sz="1600">
                <a:solidFill>
                  <a:schemeClr val="tx1"/>
                </a:solidFill>
                <a:effectLst>
                  <a:outerShdw blurRad="38100" dist="38100" dir="2700000" algn="tl">
                    <a:srgbClr val="FFFFFF"/>
                  </a:outerShdw>
                </a:effectLst>
              </a:rPr>
              <a:t>&amp; Urban</a:t>
            </a:r>
          </a:p>
          <a:p>
            <a:pPr algn="ctr" eaLnBrk="1" hangingPunct="1"/>
            <a:r>
              <a:rPr lang="en-US" altLang="x-none" sz="1600">
                <a:solidFill>
                  <a:schemeClr val="tx1"/>
                </a:solidFill>
                <a:effectLst>
                  <a:outerShdw blurRad="38100" dist="38100" dir="2700000" algn="tl">
                    <a:srgbClr val="FFFFFF"/>
                  </a:outerShdw>
                </a:effectLst>
              </a:rPr>
              <a:t>Planning</a:t>
            </a:r>
          </a:p>
        </p:txBody>
      </p:sp>
      <p:sp>
        <p:nvSpPr>
          <p:cNvPr id="19" name="AutoShape 14"/>
          <p:cNvSpPr>
            <a:spLocks noChangeArrowheads="1"/>
          </p:cNvSpPr>
          <p:nvPr/>
        </p:nvSpPr>
        <p:spPr bwMode="auto">
          <a:xfrm rot="5400000">
            <a:off x="6620668" y="4785519"/>
            <a:ext cx="1512887" cy="1441450"/>
          </a:xfrm>
          <a:prstGeom prst="hexagon">
            <a:avLst>
              <a:gd name="adj" fmla="val 26239"/>
              <a:gd name="vf" fmla="val 115470"/>
            </a:avLst>
          </a:prstGeom>
          <a:solidFill>
            <a:srgbClr val="FFFF00"/>
          </a:solidFill>
          <a:ln w="9525" algn="ctr">
            <a:solidFill>
              <a:schemeClr val="tx1"/>
            </a:solidFill>
            <a:miter lim="800000"/>
            <a:headEnd/>
            <a:tailEnd/>
          </a:ln>
          <a:effectLst/>
        </p:spPr>
        <p:txBody>
          <a:bodyPr rot="10800000" vert="eaVert" wrap="none"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lang="en-US" altLang="x-none" sz="1600">
                <a:solidFill>
                  <a:schemeClr val="tx1"/>
                </a:solidFill>
                <a:effectLst>
                  <a:outerShdw blurRad="38100" dist="38100" dir="2700000" algn="tl">
                    <a:srgbClr val="FFFFFF"/>
                  </a:outerShdw>
                </a:effectLst>
              </a:rPr>
              <a:t>National</a:t>
            </a:r>
          </a:p>
          <a:p>
            <a:pPr algn="ctr" eaLnBrk="1" hangingPunct="1"/>
            <a:r>
              <a:rPr lang="en-US" altLang="x-none" sz="1600">
                <a:solidFill>
                  <a:schemeClr val="tx1"/>
                </a:solidFill>
                <a:effectLst>
                  <a:outerShdw blurRad="38100" dist="38100" dir="2700000" algn="tl">
                    <a:srgbClr val="FFFFFF"/>
                  </a:outerShdw>
                </a:effectLst>
              </a:rPr>
              <a:t>Initiative</a:t>
            </a:r>
          </a:p>
          <a:p>
            <a:pPr algn="ctr" eaLnBrk="1" hangingPunct="1"/>
            <a:r>
              <a:rPr lang="en-US" altLang="x-none" sz="1600">
                <a:solidFill>
                  <a:schemeClr val="tx1"/>
                </a:solidFill>
                <a:effectLst>
                  <a:outerShdw blurRad="38100" dist="38100" dir="2700000" algn="tl">
                    <a:srgbClr val="FFFFFF"/>
                  </a:outerShdw>
                </a:effectLst>
              </a:rPr>
              <a:t>Agricultural</a:t>
            </a:r>
          </a:p>
          <a:p>
            <a:pPr algn="ctr" eaLnBrk="1" hangingPunct="1"/>
            <a:r>
              <a:rPr lang="en-US" altLang="x-none" sz="1600">
                <a:solidFill>
                  <a:schemeClr val="tx1"/>
                </a:solidFill>
                <a:effectLst>
                  <a:outerShdw blurRad="38100" dist="38100" dir="2700000" algn="tl">
                    <a:srgbClr val="FFFFFF"/>
                  </a:outerShdw>
                </a:effectLst>
              </a:rPr>
              <a:t>Development</a:t>
            </a:r>
          </a:p>
        </p:txBody>
      </p:sp>
      <p:sp>
        <p:nvSpPr>
          <p:cNvPr id="20" name="AutoShape 7"/>
          <p:cNvSpPr>
            <a:spLocks noChangeArrowheads="1"/>
          </p:cNvSpPr>
          <p:nvPr/>
        </p:nvSpPr>
        <p:spPr bwMode="auto">
          <a:xfrm rot="5400000">
            <a:off x="7362031" y="3636169"/>
            <a:ext cx="1512887" cy="1441450"/>
          </a:xfrm>
          <a:prstGeom prst="hexagon">
            <a:avLst>
              <a:gd name="adj" fmla="val 26239"/>
              <a:gd name="vf" fmla="val 115470"/>
            </a:avLst>
          </a:prstGeom>
          <a:solidFill>
            <a:srgbClr val="FFFF00"/>
          </a:solidFill>
          <a:ln w="9525" algn="ctr">
            <a:solidFill>
              <a:schemeClr val="tx1"/>
            </a:solidFill>
            <a:miter lim="800000"/>
            <a:headEnd/>
            <a:tailEnd/>
          </a:ln>
          <a:effectLst/>
        </p:spPr>
        <p:txBody>
          <a:bodyPr rot="10800000" vert="eaVert" wrap="none"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lang="en-US" altLang="x-none" sz="1600">
                <a:solidFill>
                  <a:schemeClr val="tx1"/>
                </a:solidFill>
                <a:effectLst>
                  <a:outerShdw blurRad="38100" dist="38100" dir="2700000" algn="tl">
                    <a:srgbClr val="FFFFFF"/>
                  </a:outerShdw>
                </a:effectLst>
              </a:rPr>
              <a:t>PMEW</a:t>
            </a:r>
          </a:p>
        </p:txBody>
      </p:sp>
      <p:sp>
        <p:nvSpPr>
          <p:cNvPr id="21" name="AutoShape 12"/>
          <p:cNvSpPr>
            <a:spLocks noChangeArrowheads="1"/>
          </p:cNvSpPr>
          <p:nvPr/>
        </p:nvSpPr>
        <p:spPr bwMode="auto">
          <a:xfrm rot="5400000">
            <a:off x="167481" y="3636169"/>
            <a:ext cx="1512887" cy="1441450"/>
          </a:xfrm>
          <a:prstGeom prst="hexagon">
            <a:avLst>
              <a:gd name="adj" fmla="val 26239"/>
              <a:gd name="vf" fmla="val 115470"/>
            </a:avLst>
          </a:prstGeom>
          <a:solidFill>
            <a:srgbClr val="FFFF00"/>
          </a:solidFill>
          <a:ln w="9525" algn="ctr">
            <a:solidFill>
              <a:schemeClr val="tx1"/>
            </a:solidFill>
            <a:miter lim="800000"/>
            <a:headEnd/>
            <a:tailEnd/>
          </a:ln>
          <a:effectLst/>
        </p:spPr>
        <p:txBody>
          <a:bodyPr rot="10800000" vert="eaVert" wrap="none"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lang="en-US" altLang="x-none" sz="1600">
                <a:solidFill>
                  <a:schemeClr val="tx1"/>
                </a:solidFill>
                <a:effectLst>
                  <a:outerShdw blurRad="38100" dist="38100" dir="2700000" algn="tl">
                    <a:srgbClr val="FFFFFF"/>
                  </a:outerShdw>
                </a:effectLst>
              </a:rPr>
              <a:t>Ministry of</a:t>
            </a:r>
          </a:p>
          <a:p>
            <a:pPr algn="ctr" eaLnBrk="1" hangingPunct="1"/>
            <a:r>
              <a:rPr lang="en-US" altLang="x-none" sz="1600">
                <a:solidFill>
                  <a:schemeClr val="tx1"/>
                </a:solidFill>
                <a:effectLst>
                  <a:outerShdw blurRad="38100" dist="38100" dir="2700000" algn="tl">
                    <a:srgbClr val="FFFFFF"/>
                  </a:outerShdw>
                </a:effectLst>
              </a:rPr>
              <a:t>Culture</a:t>
            </a:r>
          </a:p>
        </p:txBody>
      </p:sp>
      <p:sp>
        <p:nvSpPr>
          <p:cNvPr id="22" name="AutoShape 12"/>
          <p:cNvSpPr>
            <a:spLocks noChangeArrowheads="1"/>
          </p:cNvSpPr>
          <p:nvPr/>
        </p:nvSpPr>
        <p:spPr bwMode="auto">
          <a:xfrm rot="5400000">
            <a:off x="923131" y="4785519"/>
            <a:ext cx="1512887" cy="1441450"/>
          </a:xfrm>
          <a:prstGeom prst="hexagon">
            <a:avLst>
              <a:gd name="adj" fmla="val 26239"/>
              <a:gd name="vf" fmla="val 115470"/>
            </a:avLst>
          </a:prstGeom>
          <a:solidFill>
            <a:srgbClr val="FFFF00"/>
          </a:solidFill>
          <a:ln w="9525" algn="ctr">
            <a:solidFill>
              <a:schemeClr val="tx1"/>
            </a:solidFill>
            <a:miter lim="800000"/>
            <a:headEnd/>
            <a:tailEnd/>
          </a:ln>
          <a:effectLst/>
        </p:spPr>
        <p:txBody>
          <a:bodyPr rot="10800000" vert="eaVert" wrap="none"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lang="en-US" altLang="x-none" sz="1600">
                <a:solidFill>
                  <a:schemeClr val="tx1"/>
                </a:solidFill>
                <a:effectLst>
                  <a:outerShdw blurRad="38100" dist="38100" dir="2700000" algn="tl">
                    <a:srgbClr val="FFFFFF"/>
                  </a:outerShdw>
                </a:effectLst>
              </a:rPr>
              <a:t>Ebdaa Bank</a:t>
            </a:r>
          </a:p>
        </p:txBody>
      </p:sp>
      <p:sp>
        <p:nvSpPr>
          <p:cNvPr id="23" name="Rectangle 2"/>
          <p:cNvSpPr txBox="1">
            <a:spLocks noChangeArrowheads="1"/>
          </p:cNvSpPr>
          <p:nvPr/>
        </p:nvSpPr>
        <p:spPr bwMode="auto">
          <a:xfrm>
            <a:off x="107950" y="358775"/>
            <a:ext cx="9036050" cy="838200"/>
          </a:xfrm>
          <a:prstGeom prst="rect">
            <a:avLst/>
          </a:prstGeom>
          <a:noFill/>
          <a:ln w="9525">
            <a:noFill/>
            <a:miter lim="800000"/>
            <a:headEnd/>
            <a:tailEnd/>
          </a:ln>
          <a:effectLst/>
        </p:spPr>
        <p:txBody>
          <a:bodyPr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kumimoji="1" lang="en-US" altLang="ja-JP" sz="2400" dirty="0">
                <a:solidFill>
                  <a:schemeClr val="bg2">
                    <a:lumMod val="50000"/>
                  </a:schemeClr>
                </a:solidFill>
                <a:latin typeface="Calibri" charset="0"/>
              </a:rPr>
              <a:t>Enterprise Development &amp; Investment Promotion</a:t>
            </a:r>
          </a:p>
          <a:p>
            <a:pPr algn="ctr" eaLnBrk="1" hangingPunct="1"/>
            <a:r>
              <a:rPr kumimoji="1" lang="en-US" altLang="ja-JP" sz="2400" dirty="0">
                <a:solidFill>
                  <a:schemeClr val="bg2">
                    <a:lumMod val="50000"/>
                  </a:schemeClr>
                </a:solidFill>
                <a:latin typeface="Calibri" charset="0"/>
              </a:rPr>
              <a:t>Program Network</a:t>
            </a:r>
          </a:p>
        </p:txBody>
      </p:sp>
    </p:spTree>
    <p:extLst>
      <p:ext uri="{BB962C8B-B14F-4D97-AF65-F5344CB8AC3E}">
        <p14:creationId xmlns:p14="http://schemas.microsoft.com/office/powerpoint/2010/main" val="12831543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82952"/>
                                        </p:tgtEl>
                                        <p:attrNameLst>
                                          <p:attrName>style.visibility</p:attrName>
                                        </p:attrNameLst>
                                      </p:cBhvr>
                                      <p:to>
                                        <p:strVal val="visible"/>
                                      </p:to>
                                    </p:set>
                                    <p:anim calcmode="lin" valueType="num">
                                      <p:cBhvr additive="base">
                                        <p:cTn id="7" dur="1000" fill="hold"/>
                                        <p:tgtEl>
                                          <p:spTgt spid="82952"/>
                                        </p:tgtEl>
                                        <p:attrNameLst>
                                          <p:attrName>ppt_x</p:attrName>
                                        </p:attrNameLst>
                                      </p:cBhvr>
                                      <p:tavLst>
                                        <p:tav tm="0">
                                          <p:val>
                                            <p:strVal val="#ppt_x"/>
                                          </p:val>
                                        </p:tav>
                                        <p:tav tm="100000">
                                          <p:val>
                                            <p:strVal val="#ppt_x"/>
                                          </p:val>
                                        </p:tav>
                                      </p:tavLst>
                                    </p:anim>
                                    <p:anim calcmode="lin" valueType="num">
                                      <p:cBhvr additive="base">
                                        <p:cTn id="8" dur="1000" fill="hold"/>
                                        <p:tgtEl>
                                          <p:spTgt spid="82952"/>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2946"/>
                                        </p:tgtEl>
                                        <p:attrNameLst>
                                          <p:attrName>style.visibility</p:attrName>
                                        </p:attrNameLst>
                                      </p:cBhvr>
                                      <p:to>
                                        <p:strVal val="visible"/>
                                      </p:to>
                                    </p:set>
                                    <p:anim calcmode="lin" valueType="num">
                                      <p:cBhvr additive="base">
                                        <p:cTn id="11" dur="1000" fill="hold"/>
                                        <p:tgtEl>
                                          <p:spTgt spid="82946"/>
                                        </p:tgtEl>
                                        <p:attrNameLst>
                                          <p:attrName>ppt_x</p:attrName>
                                        </p:attrNameLst>
                                      </p:cBhvr>
                                      <p:tavLst>
                                        <p:tav tm="0">
                                          <p:val>
                                            <p:strVal val="0-#ppt_w/2"/>
                                          </p:val>
                                        </p:tav>
                                        <p:tav tm="100000">
                                          <p:val>
                                            <p:strVal val="#ppt_x"/>
                                          </p:val>
                                        </p:tav>
                                      </p:tavLst>
                                    </p:anim>
                                    <p:anim calcmode="lin" valueType="num">
                                      <p:cBhvr additive="base">
                                        <p:cTn id="12" dur="1000" fill="hold"/>
                                        <p:tgtEl>
                                          <p:spTgt spid="8294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2947"/>
                                        </p:tgtEl>
                                        <p:attrNameLst>
                                          <p:attrName>style.visibility</p:attrName>
                                        </p:attrNameLst>
                                      </p:cBhvr>
                                      <p:to>
                                        <p:strVal val="visible"/>
                                      </p:to>
                                    </p:set>
                                    <p:anim calcmode="lin" valueType="num">
                                      <p:cBhvr additive="base">
                                        <p:cTn id="15" dur="1000" fill="hold"/>
                                        <p:tgtEl>
                                          <p:spTgt spid="82947"/>
                                        </p:tgtEl>
                                        <p:attrNameLst>
                                          <p:attrName>ppt_x</p:attrName>
                                        </p:attrNameLst>
                                      </p:cBhvr>
                                      <p:tavLst>
                                        <p:tav tm="0">
                                          <p:val>
                                            <p:strVal val="1+#ppt_w/2"/>
                                          </p:val>
                                        </p:tav>
                                        <p:tav tm="100000">
                                          <p:val>
                                            <p:strVal val="#ppt_x"/>
                                          </p:val>
                                        </p:tav>
                                      </p:tavLst>
                                    </p:anim>
                                    <p:anim calcmode="lin" valueType="num">
                                      <p:cBhvr additive="base">
                                        <p:cTn id="16" dur="1000" fill="hold"/>
                                        <p:tgtEl>
                                          <p:spTgt spid="8294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82949"/>
                                        </p:tgtEl>
                                        <p:attrNameLst>
                                          <p:attrName>style.visibility</p:attrName>
                                        </p:attrNameLst>
                                      </p:cBhvr>
                                      <p:to>
                                        <p:strVal val="visible"/>
                                      </p:to>
                                    </p:set>
                                    <p:anim calcmode="lin" valueType="num">
                                      <p:cBhvr additive="base">
                                        <p:cTn id="19" dur="1000" fill="hold"/>
                                        <p:tgtEl>
                                          <p:spTgt spid="82949"/>
                                        </p:tgtEl>
                                        <p:attrNameLst>
                                          <p:attrName>ppt_x</p:attrName>
                                        </p:attrNameLst>
                                      </p:cBhvr>
                                      <p:tavLst>
                                        <p:tav tm="0">
                                          <p:val>
                                            <p:strVal val="0-#ppt_w/2"/>
                                          </p:val>
                                        </p:tav>
                                        <p:tav tm="100000">
                                          <p:val>
                                            <p:strVal val="#ppt_x"/>
                                          </p:val>
                                        </p:tav>
                                      </p:tavLst>
                                    </p:anim>
                                    <p:anim calcmode="lin" valueType="num">
                                      <p:cBhvr additive="base">
                                        <p:cTn id="20" dur="1000" fill="hold"/>
                                        <p:tgtEl>
                                          <p:spTgt spid="8294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82950"/>
                                        </p:tgtEl>
                                        <p:attrNameLst>
                                          <p:attrName>style.visibility</p:attrName>
                                        </p:attrNameLst>
                                      </p:cBhvr>
                                      <p:to>
                                        <p:strVal val="visible"/>
                                      </p:to>
                                    </p:set>
                                    <p:anim calcmode="lin" valueType="num">
                                      <p:cBhvr additive="base">
                                        <p:cTn id="23" dur="1000" fill="hold"/>
                                        <p:tgtEl>
                                          <p:spTgt spid="82950"/>
                                        </p:tgtEl>
                                        <p:attrNameLst>
                                          <p:attrName>ppt_x</p:attrName>
                                        </p:attrNameLst>
                                      </p:cBhvr>
                                      <p:tavLst>
                                        <p:tav tm="0">
                                          <p:val>
                                            <p:strVal val="0-#ppt_w/2"/>
                                          </p:val>
                                        </p:tav>
                                        <p:tav tm="100000">
                                          <p:val>
                                            <p:strVal val="#ppt_x"/>
                                          </p:val>
                                        </p:tav>
                                      </p:tavLst>
                                    </p:anim>
                                    <p:anim calcmode="lin" valueType="num">
                                      <p:cBhvr additive="base">
                                        <p:cTn id="24" dur="1000" fill="hold"/>
                                        <p:tgtEl>
                                          <p:spTgt spid="8295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2951"/>
                                        </p:tgtEl>
                                        <p:attrNameLst>
                                          <p:attrName>style.visibility</p:attrName>
                                        </p:attrNameLst>
                                      </p:cBhvr>
                                      <p:to>
                                        <p:strVal val="visible"/>
                                      </p:to>
                                    </p:set>
                                    <p:anim calcmode="lin" valueType="num">
                                      <p:cBhvr additive="base">
                                        <p:cTn id="27" dur="1000" fill="hold"/>
                                        <p:tgtEl>
                                          <p:spTgt spid="82951"/>
                                        </p:tgtEl>
                                        <p:attrNameLst>
                                          <p:attrName>ppt_x</p:attrName>
                                        </p:attrNameLst>
                                      </p:cBhvr>
                                      <p:tavLst>
                                        <p:tav tm="0">
                                          <p:val>
                                            <p:strVal val="0-#ppt_w/2"/>
                                          </p:val>
                                        </p:tav>
                                        <p:tav tm="100000">
                                          <p:val>
                                            <p:strVal val="#ppt_x"/>
                                          </p:val>
                                        </p:tav>
                                      </p:tavLst>
                                    </p:anim>
                                    <p:anim calcmode="lin" valueType="num">
                                      <p:cBhvr additive="base">
                                        <p:cTn id="28" dur="1000" fill="hold"/>
                                        <p:tgtEl>
                                          <p:spTgt spid="8295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2953"/>
                                        </p:tgtEl>
                                        <p:attrNameLst>
                                          <p:attrName>style.visibility</p:attrName>
                                        </p:attrNameLst>
                                      </p:cBhvr>
                                      <p:to>
                                        <p:strVal val="visible"/>
                                      </p:to>
                                    </p:set>
                                    <p:anim calcmode="lin" valueType="num">
                                      <p:cBhvr additive="base">
                                        <p:cTn id="31" dur="1000" fill="hold"/>
                                        <p:tgtEl>
                                          <p:spTgt spid="82953"/>
                                        </p:tgtEl>
                                        <p:attrNameLst>
                                          <p:attrName>ppt_x</p:attrName>
                                        </p:attrNameLst>
                                      </p:cBhvr>
                                      <p:tavLst>
                                        <p:tav tm="0">
                                          <p:val>
                                            <p:strVal val="0-#ppt_w/2"/>
                                          </p:val>
                                        </p:tav>
                                        <p:tav tm="100000">
                                          <p:val>
                                            <p:strVal val="#ppt_x"/>
                                          </p:val>
                                        </p:tav>
                                      </p:tavLst>
                                    </p:anim>
                                    <p:anim calcmode="lin" valueType="num">
                                      <p:cBhvr additive="base">
                                        <p:cTn id="32" dur="1000" fill="hold"/>
                                        <p:tgtEl>
                                          <p:spTgt spid="82953"/>
                                        </p:tgtEl>
                                        <p:attrNameLst>
                                          <p:attrName>ppt_y</p:attrName>
                                        </p:attrNameLst>
                                      </p:cBhvr>
                                      <p:tavLst>
                                        <p:tav tm="0">
                                          <p:val>
                                            <p:strVal val="#ppt_y"/>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82954"/>
                                        </p:tgtEl>
                                        <p:attrNameLst>
                                          <p:attrName>style.visibility</p:attrName>
                                        </p:attrNameLst>
                                      </p:cBhvr>
                                      <p:to>
                                        <p:strVal val="visible"/>
                                      </p:to>
                                    </p:set>
                                    <p:anim calcmode="lin" valueType="num">
                                      <p:cBhvr additive="base">
                                        <p:cTn id="35" dur="1000" fill="hold"/>
                                        <p:tgtEl>
                                          <p:spTgt spid="82954"/>
                                        </p:tgtEl>
                                        <p:attrNameLst>
                                          <p:attrName>ppt_x</p:attrName>
                                        </p:attrNameLst>
                                      </p:cBhvr>
                                      <p:tavLst>
                                        <p:tav tm="0">
                                          <p:val>
                                            <p:strVal val="#ppt_x"/>
                                          </p:val>
                                        </p:tav>
                                        <p:tav tm="100000">
                                          <p:val>
                                            <p:strVal val="#ppt_x"/>
                                          </p:val>
                                        </p:tav>
                                      </p:tavLst>
                                    </p:anim>
                                    <p:anim calcmode="lin" valueType="num">
                                      <p:cBhvr additive="base">
                                        <p:cTn id="36" dur="1000" fill="hold"/>
                                        <p:tgtEl>
                                          <p:spTgt spid="82954"/>
                                        </p:tgtEl>
                                        <p:attrNameLst>
                                          <p:attrName>ppt_y</p:attrName>
                                        </p:attrNameLst>
                                      </p:cBhvr>
                                      <p:tavLst>
                                        <p:tav tm="0">
                                          <p:val>
                                            <p:strVal val="0-#ppt_h/2"/>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82955"/>
                                        </p:tgtEl>
                                        <p:attrNameLst>
                                          <p:attrName>style.visibility</p:attrName>
                                        </p:attrNameLst>
                                      </p:cBhvr>
                                      <p:to>
                                        <p:strVal val="visible"/>
                                      </p:to>
                                    </p:set>
                                    <p:anim calcmode="lin" valueType="num">
                                      <p:cBhvr additive="base">
                                        <p:cTn id="39" dur="1000" fill="hold"/>
                                        <p:tgtEl>
                                          <p:spTgt spid="82955"/>
                                        </p:tgtEl>
                                        <p:attrNameLst>
                                          <p:attrName>ppt_x</p:attrName>
                                        </p:attrNameLst>
                                      </p:cBhvr>
                                      <p:tavLst>
                                        <p:tav tm="0">
                                          <p:val>
                                            <p:strVal val="1+#ppt_w/2"/>
                                          </p:val>
                                        </p:tav>
                                        <p:tav tm="100000">
                                          <p:val>
                                            <p:strVal val="#ppt_x"/>
                                          </p:val>
                                        </p:tav>
                                      </p:tavLst>
                                    </p:anim>
                                    <p:anim calcmode="lin" valueType="num">
                                      <p:cBhvr additive="base">
                                        <p:cTn id="40" dur="1000" fill="hold"/>
                                        <p:tgtEl>
                                          <p:spTgt spid="8295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82956"/>
                                        </p:tgtEl>
                                        <p:attrNameLst>
                                          <p:attrName>style.visibility</p:attrName>
                                        </p:attrNameLst>
                                      </p:cBhvr>
                                      <p:to>
                                        <p:strVal val="visible"/>
                                      </p:to>
                                    </p:set>
                                    <p:anim calcmode="lin" valueType="num">
                                      <p:cBhvr additive="base">
                                        <p:cTn id="43" dur="1000" fill="hold"/>
                                        <p:tgtEl>
                                          <p:spTgt spid="82956"/>
                                        </p:tgtEl>
                                        <p:attrNameLst>
                                          <p:attrName>ppt_x</p:attrName>
                                        </p:attrNameLst>
                                      </p:cBhvr>
                                      <p:tavLst>
                                        <p:tav tm="0">
                                          <p:val>
                                            <p:strVal val="0-#ppt_w/2"/>
                                          </p:val>
                                        </p:tav>
                                        <p:tav tm="100000">
                                          <p:val>
                                            <p:strVal val="#ppt_x"/>
                                          </p:val>
                                        </p:tav>
                                      </p:tavLst>
                                    </p:anim>
                                    <p:anim calcmode="lin" valueType="num">
                                      <p:cBhvr additive="base">
                                        <p:cTn id="44" dur="1000" fill="hold"/>
                                        <p:tgtEl>
                                          <p:spTgt spid="82956"/>
                                        </p:tgtEl>
                                        <p:attrNameLst>
                                          <p:attrName>ppt_y</p:attrName>
                                        </p:attrNameLst>
                                      </p:cBhvr>
                                      <p:tavLst>
                                        <p:tav tm="0">
                                          <p:val>
                                            <p:strVal val="#ppt_y"/>
                                          </p:val>
                                        </p:tav>
                                        <p:tav tm="100000">
                                          <p:val>
                                            <p:strVal val="#ppt_y"/>
                                          </p:val>
                                        </p:tav>
                                      </p:tavLst>
                                    </p:anim>
                                  </p:childTnLst>
                                </p:cTn>
                              </p:par>
                              <p:par>
                                <p:cTn id="45" presetID="2" presetClass="entr" presetSubtype="6" fill="hold" grpId="0" nodeType="withEffect">
                                  <p:stCondLst>
                                    <p:cond delay="0"/>
                                  </p:stCondLst>
                                  <p:childTnLst>
                                    <p:set>
                                      <p:cBhvr>
                                        <p:cTn id="46" dur="1" fill="hold">
                                          <p:stCondLst>
                                            <p:cond delay="0"/>
                                          </p:stCondLst>
                                        </p:cTn>
                                        <p:tgtEl>
                                          <p:spTgt spid="82957"/>
                                        </p:tgtEl>
                                        <p:attrNameLst>
                                          <p:attrName>style.visibility</p:attrName>
                                        </p:attrNameLst>
                                      </p:cBhvr>
                                      <p:to>
                                        <p:strVal val="visible"/>
                                      </p:to>
                                    </p:set>
                                    <p:anim calcmode="lin" valueType="num">
                                      <p:cBhvr additive="base">
                                        <p:cTn id="47" dur="1000" fill="hold"/>
                                        <p:tgtEl>
                                          <p:spTgt spid="82957"/>
                                        </p:tgtEl>
                                        <p:attrNameLst>
                                          <p:attrName>ppt_x</p:attrName>
                                        </p:attrNameLst>
                                      </p:cBhvr>
                                      <p:tavLst>
                                        <p:tav tm="0">
                                          <p:val>
                                            <p:strVal val="1+#ppt_w/2"/>
                                          </p:val>
                                        </p:tav>
                                        <p:tav tm="100000">
                                          <p:val>
                                            <p:strVal val="#ppt_x"/>
                                          </p:val>
                                        </p:tav>
                                      </p:tavLst>
                                    </p:anim>
                                    <p:anim calcmode="lin" valueType="num">
                                      <p:cBhvr additive="base">
                                        <p:cTn id="48" dur="1000" fill="hold"/>
                                        <p:tgtEl>
                                          <p:spTgt spid="82957"/>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82958"/>
                                        </p:tgtEl>
                                        <p:attrNameLst>
                                          <p:attrName>style.visibility</p:attrName>
                                        </p:attrNameLst>
                                      </p:cBhvr>
                                      <p:to>
                                        <p:strVal val="visible"/>
                                      </p:to>
                                    </p:set>
                                    <p:anim calcmode="lin" valueType="num">
                                      <p:cBhvr additive="base">
                                        <p:cTn id="51" dur="1000" fill="hold"/>
                                        <p:tgtEl>
                                          <p:spTgt spid="82958"/>
                                        </p:tgtEl>
                                        <p:attrNameLst>
                                          <p:attrName>ppt_x</p:attrName>
                                        </p:attrNameLst>
                                      </p:cBhvr>
                                      <p:tavLst>
                                        <p:tav tm="0">
                                          <p:val>
                                            <p:strVal val="1+#ppt_w/2"/>
                                          </p:val>
                                        </p:tav>
                                        <p:tav tm="100000">
                                          <p:val>
                                            <p:strVal val="#ppt_x"/>
                                          </p:val>
                                        </p:tav>
                                      </p:tavLst>
                                    </p:anim>
                                    <p:anim calcmode="lin" valueType="num">
                                      <p:cBhvr additive="base">
                                        <p:cTn id="52" dur="1000" fill="hold"/>
                                        <p:tgtEl>
                                          <p:spTgt spid="82958"/>
                                        </p:tgtEl>
                                        <p:attrNameLst>
                                          <p:attrName>ppt_y</p:attrName>
                                        </p:attrNameLst>
                                      </p:cBhvr>
                                      <p:tavLst>
                                        <p:tav tm="0">
                                          <p:val>
                                            <p:strVal val="1+#ppt_h/2"/>
                                          </p:val>
                                        </p:tav>
                                        <p:tav tm="100000">
                                          <p:val>
                                            <p:strVal val="#ppt_y"/>
                                          </p:val>
                                        </p:tav>
                                      </p:tavLst>
                                    </p:anim>
                                  </p:childTnLst>
                                </p:cTn>
                              </p:par>
                              <p:par>
                                <p:cTn id="53" presetID="2" presetClass="entr" presetSubtype="3" fill="hold" grpId="0" nodeType="withEffect">
                                  <p:stCondLst>
                                    <p:cond delay="0"/>
                                  </p:stCondLst>
                                  <p:childTnLst>
                                    <p:set>
                                      <p:cBhvr>
                                        <p:cTn id="54" dur="1" fill="hold">
                                          <p:stCondLst>
                                            <p:cond delay="0"/>
                                          </p:stCondLst>
                                        </p:cTn>
                                        <p:tgtEl>
                                          <p:spTgt spid="82959"/>
                                        </p:tgtEl>
                                        <p:attrNameLst>
                                          <p:attrName>style.visibility</p:attrName>
                                        </p:attrNameLst>
                                      </p:cBhvr>
                                      <p:to>
                                        <p:strVal val="visible"/>
                                      </p:to>
                                    </p:set>
                                    <p:anim calcmode="lin" valueType="num">
                                      <p:cBhvr additive="base">
                                        <p:cTn id="55" dur="1000" fill="hold"/>
                                        <p:tgtEl>
                                          <p:spTgt spid="82959"/>
                                        </p:tgtEl>
                                        <p:attrNameLst>
                                          <p:attrName>ppt_x</p:attrName>
                                        </p:attrNameLst>
                                      </p:cBhvr>
                                      <p:tavLst>
                                        <p:tav tm="0">
                                          <p:val>
                                            <p:strVal val="1+#ppt_w/2"/>
                                          </p:val>
                                        </p:tav>
                                        <p:tav tm="100000">
                                          <p:val>
                                            <p:strVal val="#ppt_x"/>
                                          </p:val>
                                        </p:tav>
                                      </p:tavLst>
                                    </p:anim>
                                    <p:anim calcmode="lin" valueType="num">
                                      <p:cBhvr additive="base">
                                        <p:cTn id="56" dur="1000" fill="hold"/>
                                        <p:tgtEl>
                                          <p:spTgt spid="82959"/>
                                        </p:tgtEl>
                                        <p:attrNameLst>
                                          <p:attrName>ppt_y</p:attrName>
                                        </p:attrNameLst>
                                      </p:cBhvr>
                                      <p:tavLst>
                                        <p:tav tm="0">
                                          <p:val>
                                            <p:strVal val="0-#ppt_h/2"/>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1000" fill="hold"/>
                                        <p:tgtEl>
                                          <p:spTgt spid="17"/>
                                        </p:tgtEl>
                                        <p:attrNameLst>
                                          <p:attrName>ppt_x</p:attrName>
                                        </p:attrNameLst>
                                      </p:cBhvr>
                                      <p:tavLst>
                                        <p:tav tm="0">
                                          <p:val>
                                            <p:strVal val="0-#ppt_w/2"/>
                                          </p:val>
                                        </p:tav>
                                        <p:tav tm="100000">
                                          <p:val>
                                            <p:strVal val="#ppt_x"/>
                                          </p:val>
                                        </p:tav>
                                      </p:tavLst>
                                    </p:anim>
                                    <p:anim calcmode="lin" valueType="num">
                                      <p:cBhvr additive="base">
                                        <p:cTn id="60" dur="10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6"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1000" fill="hold"/>
                                        <p:tgtEl>
                                          <p:spTgt spid="18"/>
                                        </p:tgtEl>
                                        <p:attrNameLst>
                                          <p:attrName>ppt_x</p:attrName>
                                        </p:attrNameLst>
                                      </p:cBhvr>
                                      <p:tavLst>
                                        <p:tav tm="0">
                                          <p:val>
                                            <p:strVal val="1+#ppt_w/2"/>
                                          </p:val>
                                        </p:tav>
                                        <p:tav tm="100000">
                                          <p:val>
                                            <p:strVal val="#ppt_x"/>
                                          </p:val>
                                        </p:tav>
                                      </p:tavLst>
                                    </p:anim>
                                    <p:anim calcmode="lin" valueType="num">
                                      <p:cBhvr additive="base">
                                        <p:cTn id="64" dur="1000" fill="hold"/>
                                        <p:tgtEl>
                                          <p:spTgt spid="18"/>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1000" fill="hold"/>
                                        <p:tgtEl>
                                          <p:spTgt spid="19"/>
                                        </p:tgtEl>
                                        <p:attrNameLst>
                                          <p:attrName>ppt_x</p:attrName>
                                        </p:attrNameLst>
                                      </p:cBhvr>
                                      <p:tavLst>
                                        <p:tav tm="0">
                                          <p:val>
                                            <p:strVal val="1+#ppt_w/2"/>
                                          </p:val>
                                        </p:tav>
                                        <p:tav tm="100000">
                                          <p:val>
                                            <p:strVal val="#ppt_x"/>
                                          </p:val>
                                        </p:tav>
                                      </p:tavLst>
                                    </p:anim>
                                    <p:anim calcmode="lin" valueType="num">
                                      <p:cBhvr additive="base">
                                        <p:cTn id="68" dur="1000" fill="hold"/>
                                        <p:tgtEl>
                                          <p:spTgt spid="19"/>
                                        </p:tgtEl>
                                        <p:attrNameLst>
                                          <p:attrName>ppt_y</p:attrName>
                                        </p:attrNameLst>
                                      </p:cBhvr>
                                      <p:tavLst>
                                        <p:tav tm="0">
                                          <p:val>
                                            <p:strVal val="1+#ppt_h/2"/>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1000" fill="hold"/>
                                        <p:tgtEl>
                                          <p:spTgt spid="20"/>
                                        </p:tgtEl>
                                        <p:attrNameLst>
                                          <p:attrName>ppt_x</p:attrName>
                                        </p:attrNameLst>
                                      </p:cBhvr>
                                      <p:tavLst>
                                        <p:tav tm="0">
                                          <p:val>
                                            <p:strVal val="0-#ppt_w/2"/>
                                          </p:val>
                                        </p:tav>
                                        <p:tav tm="100000">
                                          <p:val>
                                            <p:strVal val="#ppt_x"/>
                                          </p:val>
                                        </p:tav>
                                      </p:tavLst>
                                    </p:anim>
                                    <p:anim calcmode="lin" valueType="num">
                                      <p:cBhvr additive="base">
                                        <p:cTn id="72" dur="1000" fill="hold"/>
                                        <p:tgtEl>
                                          <p:spTgt spid="20"/>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1000" fill="hold"/>
                                        <p:tgtEl>
                                          <p:spTgt spid="21"/>
                                        </p:tgtEl>
                                        <p:attrNameLst>
                                          <p:attrName>ppt_x</p:attrName>
                                        </p:attrNameLst>
                                      </p:cBhvr>
                                      <p:tavLst>
                                        <p:tav tm="0">
                                          <p:val>
                                            <p:strVal val="0-#ppt_w/2"/>
                                          </p:val>
                                        </p:tav>
                                        <p:tav tm="100000">
                                          <p:val>
                                            <p:strVal val="#ppt_x"/>
                                          </p:val>
                                        </p:tav>
                                      </p:tavLst>
                                    </p:anim>
                                    <p:anim calcmode="lin" valueType="num">
                                      <p:cBhvr additive="base">
                                        <p:cTn id="76" dur="1000" fill="hold"/>
                                        <p:tgtEl>
                                          <p:spTgt spid="21"/>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1000" fill="hold"/>
                                        <p:tgtEl>
                                          <p:spTgt spid="22"/>
                                        </p:tgtEl>
                                        <p:attrNameLst>
                                          <p:attrName>ppt_x</p:attrName>
                                        </p:attrNameLst>
                                      </p:cBhvr>
                                      <p:tavLst>
                                        <p:tav tm="0">
                                          <p:val>
                                            <p:strVal val="0-#ppt_w/2"/>
                                          </p:val>
                                        </p:tav>
                                        <p:tav tm="100000">
                                          <p:val>
                                            <p:strVal val="#ppt_x"/>
                                          </p:val>
                                        </p:tav>
                                      </p:tavLst>
                                    </p:anim>
                                    <p:anim calcmode="lin" valueType="num">
                                      <p:cBhvr additive="base">
                                        <p:cTn id="80"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nimBg="1"/>
      <p:bldP spid="82947" grpId="0" animBg="1"/>
      <p:bldP spid="82949" grpId="0" animBg="1"/>
      <p:bldP spid="82950" grpId="0" animBg="1"/>
      <p:bldP spid="82951" grpId="0" animBg="1"/>
      <p:bldP spid="82952" grpId="0" animBg="1"/>
      <p:bldP spid="82953" grpId="0" animBg="1"/>
      <p:bldP spid="82954" grpId="0" animBg="1"/>
      <p:bldP spid="82955" grpId="0" animBg="1"/>
      <p:bldP spid="82956" grpId="0" animBg="1"/>
      <p:bldP spid="82957" grpId="0" animBg="1"/>
      <p:bldP spid="82958" grpId="0" animBg="1"/>
      <p:bldP spid="82959" grpId="0" animBg="1"/>
      <p:bldP spid="17" grpId="0" animBg="1"/>
      <p:bldP spid="18" grpId="0" animBg="1"/>
      <p:bldP spid="19"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UNIDO </a:t>
            </a:r>
            <a:r>
              <a:rPr lang="de-DE" dirty="0" err="1"/>
              <a:t>Functions</a:t>
            </a:r>
            <a:endParaRPr lang="de-DE" dirty="0"/>
          </a:p>
        </p:txBody>
      </p:sp>
      <p:sp>
        <p:nvSpPr>
          <p:cNvPr id="3" name="Inhaltsplatzhalter 2"/>
          <p:cNvSpPr>
            <a:spLocks noGrp="1"/>
          </p:cNvSpPr>
          <p:nvPr>
            <p:ph idx="1"/>
          </p:nvPr>
        </p:nvSpPr>
        <p:spPr/>
        <p:txBody>
          <a:bodyPr/>
          <a:lstStyle/>
          <a:p>
            <a:r>
              <a:rPr lang="de-DE" dirty="0"/>
              <a:t>Global Forum</a:t>
            </a:r>
          </a:p>
          <a:p>
            <a:pPr lvl="1"/>
            <a:r>
              <a:rPr lang="de-DE" dirty="0">
                <a:solidFill>
                  <a:schemeClr val="tx1">
                    <a:lumMod val="50000"/>
                    <a:lumOff val="50000"/>
                  </a:schemeClr>
                </a:solidFill>
              </a:rPr>
              <a:t>Generates &amp; </a:t>
            </a:r>
            <a:r>
              <a:rPr lang="de-DE" dirty="0" err="1">
                <a:solidFill>
                  <a:schemeClr val="tx1">
                    <a:lumMod val="50000"/>
                    <a:lumOff val="50000"/>
                  </a:schemeClr>
                </a:solidFill>
              </a:rPr>
              <a:t>disseminates</a:t>
            </a:r>
            <a:r>
              <a:rPr lang="de-DE" dirty="0">
                <a:solidFill>
                  <a:schemeClr val="tx1">
                    <a:lumMod val="50000"/>
                    <a:lumOff val="50000"/>
                  </a:schemeClr>
                </a:solidFill>
              </a:rPr>
              <a:t> </a:t>
            </a:r>
            <a:r>
              <a:rPr lang="de-DE" dirty="0" err="1">
                <a:solidFill>
                  <a:schemeClr val="tx1">
                    <a:lumMod val="50000"/>
                    <a:lumOff val="50000"/>
                  </a:schemeClr>
                </a:solidFill>
              </a:rPr>
              <a:t>knowledge</a:t>
            </a:r>
            <a:r>
              <a:rPr lang="de-DE" dirty="0">
                <a:solidFill>
                  <a:schemeClr val="tx1">
                    <a:lumMod val="50000"/>
                    <a:lumOff val="50000"/>
                  </a:schemeClr>
                </a:solidFill>
              </a:rPr>
              <a:t> </a:t>
            </a:r>
            <a:r>
              <a:rPr lang="de-DE" dirty="0" err="1">
                <a:solidFill>
                  <a:schemeClr val="tx1">
                    <a:lumMod val="50000"/>
                    <a:lumOff val="50000"/>
                  </a:schemeClr>
                </a:solidFill>
              </a:rPr>
              <a:t>relating</a:t>
            </a:r>
            <a:r>
              <a:rPr lang="de-DE" dirty="0">
                <a:solidFill>
                  <a:schemeClr val="tx1">
                    <a:lumMod val="50000"/>
                    <a:lumOff val="50000"/>
                  </a:schemeClr>
                </a:solidFill>
              </a:rPr>
              <a:t> </a:t>
            </a:r>
            <a:r>
              <a:rPr lang="de-DE" dirty="0" err="1">
                <a:solidFill>
                  <a:schemeClr val="tx1">
                    <a:lumMod val="50000"/>
                    <a:lumOff val="50000"/>
                  </a:schemeClr>
                </a:solidFill>
              </a:rPr>
              <a:t>to</a:t>
            </a:r>
            <a:r>
              <a:rPr lang="de-DE" dirty="0">
                <a:solidFill>
                  <a:schemeClr val="tx1">
                    <a:lumMod val="50000"/>
                    <a:lumOff val="50000"/>
                  </a:schemeClr>
                </a:solidFill>
              </a:rPr>
              <a:t> </a:t>
            </a:r>
            <a:r>
              <a:rPr lang="de-DE" dirty="0" err="1">
                <a:solidFill>
                  <a:schemeClr val="tx1">
                    <a:lumMod val="50000"/>
                    <a:lumOff val="50000"/>
                  </a:schemeClr>
                </a:solidFill>
              </a:rPr>
              <a:t>industrial</a:t>
            </a:r>
            <a:r>
              <a:rPr lang="de-DE" dirty="0">
                <a:solidFill>
                  <a:schemeClr val="tx1">
                    <a:lumMod val="50000"/>
                    <a:lumOff val="50000"/>
                  </a:schemeClr>
                </a:solidFill>
              </a:rPr>
              <a:t> </a:t>
            </a:r>
            <a:r>
              <a:rPr lang="de-DE" dirty="0" err="1">
                <a:solidFill>
                  <a:schemeClr val="tx1">
                    <a:lumMod val="50000"/>
                    <a:lumOff val="50000"/>
                  </a:schemeClr>
                </a:solidFill>
              </a:rPr>
              <a:t>matters</a:t>
            </a:r>
            <a:endParaRPr lang="de-DE" dirty="0">
              <a:solidFill>
                <a:schemeClr val="tx1">
                  <a:lumMod val="50000"/>
                  <a:lumOff val="50000"/>
                </a:schemeClr>
              </a:solidFill>
            </a:endParaRPr>
          </a:p>
          <a:p>
            <a:pPr lvl="1"/>
            <a:r>
              <a:rPr lang="de-DE" dirty="0" err="1">
                <a:solidFill>
                  <a:schemeClr val="tx1">
                    <a:lumMod val="50000"/>
                    <a:lumOff val="50000"/>
                  </a:schemeClr>
                </a:solidFill>
              </a:rPr>
              <a:t>Enhance</a:t>
            </a:r>
            <a:r>
              <a:rPr lang="de-DE" dirty="0">
                <a:solidFill>
                  <a:schemeClr val="tx1">
                    <a:lumMod val="50000"/>
                    <a:lumOff val="50000"/>
                  </a:schemeClr>
                </a:solidFill>
              </a:rPr>
              <a:t> </a:t>
            </a:r>
            <a:r>
              <a:rPr lang="de-DE" dirty="0" err="1">
                <a:solidFill>
                  <a:schemeClr val="tx1">
                    <a:lumMod val="50000"/>
                    <a:lumOff val="50000"/>
                  </a:schemeClr>
                </a:solidFill>
              </a:rPr>
              <a:t>cooperation</a:t>
            </a:r>
            <a:endParaRPr lang="de-DE" dirty="0">
              <a:solidFill>
                <a:schemeClr val="tx1">
                  <a:lumMod val="50000"/>
                  <a:lumOff val="50000"/>
                </a:schemeClr>
              </a:solidFill>
            </a:endParaRPr>
          </a:p>
          <a:p>
            <a:pPr lvl="1"/>
            <a:r>
              <a:rPr lang="de-DE" dirty="0" err="1">
                <a:solidFill>
                  <a:schemeClr val="tx1">
                    <a:lumMod val="50000"/>
                    <a:lumOff val="50000"/>
                  </a:schemeClr>
                </a:solidFill>
              </a:rPr>
              <a:t>Establish</a:t>
            </a:r>
            <a:r>
              <a:rPr lang="de-DE" dirty="0">
                <a:solidFill>
                  <a:schemeClr val="tx1">
                    <a:lumMod val="50000"/>
                    <a:lumOff val="50000"/>
                  </a:schemeClr>
                </a:solidFill>
              </a:rPr>
              <a:t> </a:t>
            </a:r>
            <a:r>
              <a:rPr lang="de-DE" dirty="0" err="1">
                <a:solidFill>
                  <a:schemeClr val="tx1">
                    <a:lumMod val="50000"/>
                    <a:lumOff val="50000"/>
                  </a:schemeClr>
                </a:solidFill>
              </a:rPr>
              <a:t>dialogue</a:t>
            </a:r>
            <a:endParaRPr lang="de-DE" dirty="0">
              <a:solidFill>
                <a:schemeClr val="tx1">
                  <a:lumMod val="50000"/>
                  <a:lumOff val="50000"/>
                </a:schemeClr>
              </a:solidFill>
            </a:endParaRPr>
          </a:p>
          <a:p>
            <a:pPr lvl="1"/>
            <a:r>
              <a:rPr lang="de-DE" dirty="0" err="1">
                <a:solidFill>
                  <a:schemeClr val="tx1">
                    <a:lumMod val="50000"/>
                    <a:lumOff val="50000"/>
                  </a:schemeClr>
                </a:solidFill>
              </a:rPr>
              <a:t>Develop</a:t>
            </a:r>
            <a:r>
              <a:rPr lang="de-DE" dirty="0">
                <a:solidFill>
                  <a:schemeClr val="tx1">
                    <a:lumMod val="50000"/>
                    <a:lumOff val="50000"/>
                  </a:schemeClr>
                </a:solidFill>
              </a:rPr>
              <a:t> </a:t>
            </a:r>
            <a:r>
              <a:rPr lang="de-DE" dirty="0" err="1">
                <a:solidFill>
                  <a:schemeClr val="tx1">
                    <a:lumMod val="50000"/>
                    <a:lumOff val="50000"/>
                  </a:schemeClr>
                </a:solidFill>
              </a:rPr>
              <a:t>partnerships</a:t>
            </a:r>
            <a:endParaRPr lang="de-DE" dirty="0">
              <a:solidFill>
                <a:schemeClr val="tx1">
                  <a:lumMod val="50000"/>
                  <a:lumOff val="50000"/>
                </a:schemeClr>
              </a:solidFill>
            </a:endParaRPr>
          </a:p>
          <a:p>
            <a:pPr lvl="1"/>
            <a:r>
              <a:rPr lang="de-DE" dirty="0" err="1">
                <a:solidFill>
                  <a:schemeClr val="tx1">
                    <a:lumMod val="50000"/>
                    <a:lumOff val="50000"/>
                  </a:schemeClr>
                </a:solidFill>
              </a:rPr>
              <a:t>Tailor</a:t>
            </a:r>
            <a:r>
              <a:rPr lang="de-DE" dirty="0">
                <a:solidFill>
                  <a:schemeClr val="tx1">
                    <a:lumMod val="50000"/>
                    <a:lumOff val="50000"/>
                  </a:schemeClr>
                </a:solidFill>
              </a:rPr>
              <a:t>-made </a:t>
            </a:r>
            <a:r>
              <a:rPr lang="de-DE" dirty="0" err="1">
                <a:solidFill>
                  <a:schemeClr val="tx1">
                    <a:lumMod val="50000"/>
                    <a:lumOff val="50000"/>
                  </a:schemeClr>
                </a:solidFill>
              </a:rPr>
              <a:t>specialized</a:t>
            </a:r>
            <a:r>
              <a:rPr lang="de-DE" dirty="0">
                <a:solidFill>
                  <a:schemeClr val="tx1">
                    <a:lumMod val="50000"/>
                    <a:lumOff val="50000"/>
                  </a:schemeClr>
                </a:solidFill>
              </a:rPr>
              <a:t> </a:t>
            </a:r>
            <a:r>
              <a:rPr lang="de-DE" dirty="0" err="1">
                <a:solidFill>
                  <a:schemeClr val="tx1">
                    <a:lumMod val="50000"/>
                    <a:lumOff val="50000"/>
                  </a:schemeClr>
                </a:solidFill>
              </a:rPr>
              <a:t>support</a:t>
            </a:r>
            <a:endParaRPr lang="de-DE" dirty="0">
              <a:solidFill>
                <a:schemeClr val="tx1">
                  <a:lumMod val="50000"/>
                  <a:lumOff val="50000"/>
                </a:schemeClr>
              </a:solidFill>
            </a:endParaRPr>
          </a:p>
          <a:p>
            <a:pPr lvl="1"/>
            <a:endParaRPr lang="de-DE" dirty="0"/>
          </a:p>
          <a:p>
            <a:r>
              <a:rPr lang="de-DE" dirty="0"/>
              <a:t>Technical </a:t>
            </a:r>
            <a:r>
              <a:rPr lang="de-DE" dirty="0" err="1"/>
              <a:t>Cooperation</a:t>
            </a:r>
            <a:r>
              <a:rPr lang="de-DE" dirty="0"/>
              <a:t>:</a:t>
            </a:r>
          </a:p>
          <a:p>
            <a:pPr lvl="1"/>
            <a:r>
              <a:rPr lang="de-DE" dirty="0">
                <a:solidFill>
                  <a:schemeClr val="tx1">
                    <a:lumMod val="50000"/>
                    <a:lumOff val="50000"/>
                  </a:schemeClr>
                </a:solidFill>
              </a:rPr>
              <a:t>Design &amp; </a:t>
            </a:r>
            <a:r>
              <a:rPr lang="de-DE" dirty="0" err="1">
                <a:solidFill>
                  <a:schemeClr val="tx1">
                    <a:lumMod val="50000"/>
                    <a:lumOff val="50000"/>
                  </a:schemeClr>
                </a:solidFill>
              </a:rPr>
              <a:t>implement</a:t>
            </a:r>
            <a:r>
              <a:rPr lang="de-DE" dirty="0">
                <a:solidFill>
                  <a:schemeClr val="tx1">
                    <a:lumMod val="50000"/>
                    <a:lumOff val="50000"/>
                  </a:schemeClr>
                </a:solidFill>
              </a:rPr>
              <a:t> </a:t>
            </a:r>
            <a:r>
              <a:rPr lang="de-DE" dirty="0" err="1">
                <a:solidFill>
                  <a:schemeClr val="tx1">
                    <a:lumMod val="50000"/>
                    <a:lumOff val="50000"/>
                  </a:schemeClr>
                </a:solidFill>
              </a:rPr>
              <a:t>programs</a:t>
            </a:r>
            <a:r>
              <a:rPr lang="de-DE" dirty="0">
                <a:solidFill>
                  <a:schemeClr val="tx1">
                    <a:lumMod val="50000"/>
                    <a:lumOff val="50000"/>
                  </a:schemeClr>
                </a:solidFill>
              </a:rPr>
              <a:t> (</a:t>
            </a:r>
            <a:r>
              <a:rPr lang="de-DE" dirty="0" err="1">
                <a:solidFill>
                  <a:schemeClr val="tx1">
                    <a:lumMod val="50000"/>
                    <a:lumOff val="50000"/>
                  </a:schemeClr>
                </a:solidFill>
              </a:rPr>
              <a:t>tailor</a:t>
            </a:r>
            <a:r>
              <a:rPr lang="de-DE" dirty="0">
                <a:solidFill>
                  <a:schemeClr val="tx1">
                    <a:lumMod val="50000"/>
                    <a:lumOff val="50000"/>
                  </a:schemeClr>
                </a:solidFill>
              </a:rPr>
              <a:t>-made) </a:t>
            </a:r>
            <a:r>
              <a:rPr lang="de-DE" dirty="0" err="1">
                <a:solidFill>
                  <a:schemeClr val="tx1">
                    <a:lumMod val="50000"/>
                    <a:lumOff val="50000"/>
                  </a:schemeClr>
                </a:solidFill>
              </a:rPr>
              <a:t>to</a:t>
            </a:r>
            <a:r>
              <a:rPr lang="de-DE" dirty="0">
                <a:solidFill>
                  <a:schemeClr val="tx1">
                    <a:lumMod val="50000"/>
                    <a:lumOff val="50000"/>
                  </a:schemeClr>
                </a:solidFill>
              </a:rPr>
              <a:t> </a:t>
            </a:r>
            <a:r>
              <a:rPr lang="de-DE" dirty="0" err="1">
                <a:solidFill>
                  <a:schemeClr val="tx1">
                    <a:lumMod val="50000"/>
                    <a:lumOff val="50000"/>
                  </a:schemeClr>
                </a:solidFill>
              </a:rPr>
              <a:t>support</a:t>
            </a:r>
            <a:r>
              <a:rPr lang="de-DE" dirty="0">
                <a:solidFill>
                  <a:schemeClr val="tx1">
                    <a:lumMod val="50000"/>
                    <a:lumOff val="50000"/>
                  </a:schemeClr>
                </a:solidFill>
              </a:rPr>
              <a:t> </a:t>
            </a:r>
            <a:r>
              <a:rPr lang="de-DE" dirty="0" err="1">
                <a:solidFill>
                  <a:schemeClr val="tx1">
                    <a:lumMod val="50000"/>
                    <a:lumOff val="50000"/>
                  </a:schemeClr>
                </a:solidFill>
              </a:rPr>
              <a:t>industrial</a:t>
            </a:r>
            <a:r>
              <a:rPr lang="de-DE" dirty="0">
                <a:solidFill>
                  <a:schemeClr val="tx1">
                    <a:lumMod val="50000"/>
                    <a:lumOff val="50000"/>
                  </a:schemeClr>
                </a:solidFill>
              </a:rPr>
              <a:t> </a:t>
            </a:r>
            <a:r>
              <a:rPr lang="de-DE" dirty="0" err="1">
                <a:solidFill>
                  <a:schemeClr val="tx1">
                    <a:lumMod val="50000"/>
                    <a:lumOff val="50000"/>
                  </a:schemeClr>
                </a:solidFill>
              </a:rPr>
              <a:t>developlment</a:t>
            </a:r>
            <a:endParaRPr lang="de-DE" dirty="0">
              <a:solidFill>
                <a:schemeClr val="tx1">
                  <a:lumMod val="50000"/>
                  <a:lumOff val="50000"/>
                </a:schemeClr>
              </a:solidFill>
            </a:endParaRPr>
          </a:p>
          <a:p>
            <a:pPr lvl="1"/>
            <a:endParaRPr lang="de-DE" dirty="0"/>
          </a:p>
          <a:p>
            <a:pPr lvl="1"/>
            <a:endParaRPr lang="de-DE" dirty="0"/>
          </a:p>
        </p:txBody>
      </p:sp>
    </p:spTree>
    <p:extLst>
      <p:ext uri="{BB962C8B-B14F-4D97-AF65-F5344CB8AC3E}">
        <p14:creationId xmlns:p14="http://schemas.microsoft.com/office/powerpoint/2010/main" val="1310110190"/>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27088" y="2852738"/>
            <a:ext cx="7720012" cy="838200"/>
          </a:xfrm>
          <a:prstGeom prst="rect">
            <a:avLst/>
          </a:prstGeom>
          <a:noFill/>
          <a:ln w="9525">
            <a:noFill/>
            <a:miter lim="800000"/>
            <a:headEnd/>
            <a:tailEnd/>
          </a:ln>
          <a:effectLst/>
        </p:spPr>
        <p:txBody>
          <a:bodyPr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kumimoji="1" lang="en-US" altLang="ja-JP" sz="3600" b="0" dirty="0">
                <a:solidFill>
                  <a:srgbClr val="0199E0"/>
                </a:solidFill>
                <a:latin typeface="Calibri" charset="0"/>
              </a:rPr>
              <a:t>Partnerships</a:t>
            </a:r>
          </a:p>
        </p:txBody>
      </p:sp>
    </p:spTree>
    <p:extLst>
      <p:ext uri="{BB962C8B-B14F-4D97-AF65-F5344CB8AC3E}">
        <p14:creationId xmlns:p14="http://schemas.microsoft.com/office/powerpoint/2010/main" val="1982861902"/>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113"/>
            <a:ext cx="8229600" cy="4525962"/>
          </a:xfrm>
        </p:spPr>
        <p:txBody>
          <a:bodyPr>
            <a:normAutofit fontScale="92500" lnSpcReduction="20000"/>
          </a:bodyPr>
          <a:lstStyle/>
          <a:p>
            <a:pPr>
              <a:defRPr/>
            </a:pPr>
            <a:r>
              <a:rPr lang="en-US" dirty="0">
                <a:solidFill>
                  <a:schemeClr val="bg2">
                    <a:lumMod val="50000"/>
                  </a:schemeClr>
                </a:solidFill>
                <a:latin typeface="Calibri"/>
                <a:ea typeface="+mn-ea"/>
                <a:cs typeface="Calibri"/>
              </a:rPr>
              <a:t>Intel Foundation</a:t>
            </a:r>
          </a:p>
          <a:p>
            <a:pPr>
              <a:defRPr/>
            </a:pPr>
            <a:r>
              <a:rPr lang="en-US" dirty="0">
                <a:solidFill>
                  <a:schemeClr val="bg2">
                    <a:lumMod val="50000"/>
                  </a:schemeClr>
                </a:solidFill>
                <a:latin typeface="Calibri"/>
                <a:ea typeface="+mn-ea"/>
                <a:cs typeface="Calibri"/>
              </a:rPr>
              <a:t>Association of Women Entrepreneurs </a:t>
            </a:r>
          </a:p>
          <a:p>
            <a:pPr>
              <a:defRPr/>
            </a:pPr>
            <a:r>
              <a:rPr lang="en-US" dirty="0">
                <a:solidFill>
                  <a:schemeClr val="bg2">
                    <a:lumMod val="50000"/>
                  </a:schemeClr>
                </a:solidFill>
                <a:latin typeface="Calibri"/>
                <a:ea typeface="+mn-ea"/>
                <a:cs typeface="Calibri"/>
              </a:rPr>
              <a:t>Federation of Indian Women Entrepreneurs </a:t>
            </a:r>
          </a:p>
          <a:p>
            <a:pPr>
              <a:defRPr/>
            </a:pPr>
            <a:r>
              <a:rPr lang="en-US" dirty="0">
                <a:solidFill>
                  <a:schemeClr val="bg2">
                    <a:lumMod val="50000"/>
                  </a:schemeClr>
                </a:solidFill>
                <a:latin typeface="Calibri"/>
                <a:ea typeface="+mn-ea"/>
                <a:cs typeface="Calibri"/>
              </a:rPr>
              <a:t>Bahrain Businesswomen's Society </a:t>
            </a:r>
          </a:p>
          <a:p>
            <a:pPr>
              <a:defRPr/>
            </a:pPr>
            <a:r>
              <a:rPr lang="en-US" dirty="0">
                <a:solidFill>
                  <a:schemeClr val="bg2">
                    <a:lumMod val="50000"/>
                  </a:schemeClr>
                </a:solidFill>
                <a:latin typeface="Calibri"/>
                <a:ea typeface="+mn-ea"/>
                <a:cs typeface="Calibri"/>
              </a:rPr>
              <a:t>African Business Women Association </a:t>
            </a:r>
          </a:p>
          <a:p>
            <a:pPr>
              <a:defRPr/>
            </a:pPr>
            <a:r>
              <a:rPr lang="en-US" dirty="0">
                <a:solidFill>
                  <a:schemeClr val="bg2">
                    <a:lumMod val="50000"/>
                  </a:schemeClr>
                </a:solidFill>
                <a:latin typeface="Calibri"/>
                <a:ea typeface="+mn-ea"/>
                <a:cs typeface="Calibri"/>
              </a:rPr>
              <a:t>Arab Businesswomen Council</a:t>
            </a:r>
          </a:p>
          <a:p>
            <a:pPr>
              <a:defRPr/>
            </a:pPr>
            <a:r>
              <a:rPr lang="en-US" dirty="0">
                <a:solidFill>
                  <a:schemeClr val="bg2">
                    <a:lumMod val="50000"/>
                  </a:schemeClr>
                </a:solidFill>
                <a:latin typeface="Calibri"/>
                <a:ea typeface="+mn-ea"/>
                <a:cs typeface="Calibri"/>
              </a:rPr>
              <a:t>International Women Entrepreneurial Challenge </a:t>
            </a:r>
          </a:p>
          <a:p>
            <a:pPr>
              <a:defRPr/>
            </a:pPr>
            <a:r>
              <a:rPr lang="en-US" dirty="0">
                <a:solidFill>
                  <a:schemeClr val="bg2">
                    <a:lumMod val="50000"/>
                  </a:schemeClr>
                </a:solidFill>
                <a:latin typeface="Calibri"/>
                <a:ea typeface="+mn-ea"/>
                <a:cs typeface="Calibri"/>
              </a:rPr>
              <a:t>International Federation of Business Professionals</a:t>
            </a:r>
          </a:p>
          <a:p>
            <a:pPr>
              <a:defRPr/>
            </a:pPr>
            <a:r>
              <a:rPr lang="en-US" dirty="0">
                <a:solidFill>
                  <a:schemeClr val="bg2">
                    <a:lumMod val="50000"/>
                  </a:schemeClr>
                </a:solidFill>
                <a:latin typeface="Calibri"/>
                <a:ea typeface="+mn-ea"/>
                <a:cs typeface="Calibri"/>
              </a:rPr>
              <a:t>Emirates Businesswomen Council </a:t>
            </a:r>
          </a:p>
          <a:p>
            <a:pPr>
              <a:defRPr/>
            </a:pPr>
            <a:r>
              <a:rPr lang="en-US" dirty="0">
                <a:solidFill>
                  <a:schemeClr val="bg2">
                    <a:lumMod val="50000"/>
                  </a:schemeClr>
                </a:solidFill>
                <a:latin typeface="Calibri"/>
                <a:ea typeface="+mn-ea"/>
                <a:cs typeface="Calibri"/>
              </a:rPr>
              <a:t>Bahrain Supreme Council for Women </a:t>
            </a:r>
          </a:p>
          <a:p>
            <a:pPr>
              <a:defRPr/>
            </a:pPr>
            <a:r>
              <a:rPr lang="en-US" dirty="0">
                <a:solidFill>
                  <a:schemeClr val="bg2">
                    <a:lumMod val="50000"/>
                  </a:schemeClr>
                </a:solidFill>
                <a:latin typeface="Calibri"/>
                <a:ea typeface="+mn-ea"/>
                <a:cs typeface="Calibri"/>
              </a:rPr>
              <a:t>Egyptian Business Women Association</a:t>
            </a:r>
          </a:p>
          <a:p>
            <a:pPr>
              <a:defRPr/>
            </a:pPr>
            <a:r>
              <a:rPr lang="en-US" dirty="0">
                <a:solidFill>
                  <a:schemeClr val="bg2">
                    <a:lumMod val="50000"/>
                  </a:schemeClr>
                </a:solidFill>
                <a:latin typeface="Calibri"/>
                <a:ea typeface="+mn-ea"/>
                <a:cs typeface="Calibri"/>
              </a:rPr>
              <a:t>International SME Network</a:t>
            </a:r>
          </a:p>
          <a:p>
            <a:pPr>
              <a:defRPr/>
            </a:pPr>
            <a:r>
              <a:rPr lang="en-US" dirty="0">
                <a:solidFill>
                  <a:schemeClr val="bg2">
                    <a:lumMod val="50000"/>
                  </a:schemeClr>
                </a:solidFill>
                <a:latin typeface="Calibri"/>
                <a:ea typeface="+mn-ea"/>
                <a:cs typeface="Calibri"/>
              </a:rPr>
              <a:t>Global Entrepreneurship Week</a:t>
            </a:r>
          </a:p>
          <a:p>
            <a:pPr>
              <a:defRPr/>
            </a:pPr>
            <a:r>
              <a:rPr lang="en-US" dirty="0">
                <a:solidFill>
                  <a:schemeClr val="bg2">
                    <a:lumMod val="50000"/>
                  </a:schemeClr>
                </a:solidFill>
                <a:latin typeface="Calibri"/>
                <a:ea typeface="+mn-ea"/>
                <a:cs typeface="Calibri"/>
              </a:rPr>
              <a:t>Family Development Foundation </a:t>
            </a:r>
          </a:p>
          <a:p>
            <a:pPr>
              <a:defRPr/>
            </a:pPr>
            <a:endParaRPr lang="en-US" dirty="0">
              <a:solidFill>
                <a:schemeClr val="bg2">
                  <a:lumMod val="50000"/>
                </a:schemeClr>
              </a:solidFill>
              <a:latin typeface="Calibri"/>
              <a:ea typeface="+mn-ea"/>
              <a:cs typeface="Calibri"/>
            </a:endParaRPr>
          </a:p>
          <a:p>
            <a:pPr>
              <a:defRPr/>
            </a:pPr>
            <a:endParaRPr lang="en-US" dirty="0">
              <a:solidFill>
                <a:schemeClr val="bg2">
                  <a:lumMod val="50000"/>
                </a:schemeClr>
              </a:solidFill>
              <a:latin typeface="Calibri"/>
              <a:ea typeface="+mn-ea"/>
              <a:cs typeface="Calibri"/>
            </a:endParaRPr>
          </a:p>
        </p:txBody>
      </p:sp>
      <p:sp>
        <p:nvSpPr>
          <p:cNvPr id="4" name="Rectangle 2"/>
          <p:cNvSpPr txBox="1">
            <a:spLocks noChangeArrowheads="1"/>
          </p:cNvSpPr>
          <p:nvPr/>
        </p:nvSpPr>
        <p:spPr bwMode="auto">
          <a:xfrm>
            <a:off x="785813" y="1006475"/>
            <a:ext cx="7720012" cy="838200"/>
          </a:xfrm>
          <a:prstGeom prst="rect">
            <a:avLst/>
          </a:prstGeom>
          <a:noFill/>
          <a:ln w="9525">
            <a:noFill/>
            <a:miter lim="800000"/>
            <a:headEnd/>
            <a:tailEnd/>
          </a:ln>
          <a:effectLst/>
        </p:spPr>
        <p:txBody>
          <a:bodyPr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kumimoji="1" lang="en-US" altLang="ja-JP" sz="2600" b="0">
                <a:solidFill>
                  <a:srgbClr val="0199E0"/>
                </a:solidFill>
                <a:latin typeface="Calibri" charset="0"/>
              </a:rPr>
              <a:t>Sample Non Government Organization Partners</a:t>
            </a:r>
          </a:p>
        </p:txBody>
      </p:sp>
    </p:spTree>
    <p:extLst>
      <p:ext uri="{BB962C8B-B14F-4D97-AF65-F5344CB8AC3E}">
        <p14:creationId xmlns:p14="http://schemas.microsoft.com/office/powerpoint/2010/main" val="1308752768"/>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41488"/>
            <a:ext cx="8229600" cy="5000625"/>
          </a:xfrm>
        </p:spPr>
        <p:txBody>
          <a:bodyPr>
            <a:noAutofit/>
          </a:bodyPr>
          <a:lstStyle/>
          <a:p>
            <a:pPr marL="0" indent="0">
              <a:buFontTx/>
              <a:buNone/>
            </a:pPr>
            <a:r>
              <a:rPr lang="en-US" altLang="x-none" sz="1600" b="1" dirty="0">
                <a:solidFill>
                  <a:schemeClr val="bg2">
                    <a:lumMod val="50000"/>
                  </a:schemeClr>
                </a:solidFill>
                <a:latin typeface="Calibri" charset="0"/>
                <a:ea typeface="ＭＳ Ｐゴシック" charset="-128"/>
              </a:rPr>
              <a:t>Arab Bank for Economic Development in Africa</a:t>
            </a:r>
          </a:p>
          <a:p>
            <a:r>
              <a:rPr lang="en-US" altLang="x-none" sz="1600" dirty="0">
                <a:solidFill>
                  <a:schemeClr val="bg2">
                    <a:lumMod val="50000"/>
                  </a:schemeClr>
                </a:solidFill>
                <a:latin typeface="Calibri" charset="0"/>
                <a:ea typeface="ＭＳ Ｐゴシック" charset="-128"/>
              </a:rPr>
              <a:t>Sponsored the implementation of the EDIP modality into Ghana, Kenya, Sierra Leone, Uganda, Tanzania, Zanzibar, Eretria, Ethiopia and Zambia</a:t>
            </a:r>
          </a:p>
          <a:p>
            <a:r>
              <a:rPr lang="en-US" altLang="x-none" sz="1600" dirty="0">
                <a:solidFill>
                  <a:schemeClr val="bg2">
                    <a:lumMod val="50000"/>
                  </a:schemeClr>
                </a:solidFill>
                <a:latin typeface="Calibri" charset="0"/>
                <a:ea typeface="ＭＳ Ｐゴシック" charset="-128"/>
              </a:rPr>
              <a:t>BADEA was also the main sponsor to </a:t>
            </a:r>
            <a:r>
              <a:rPr lang="en-US" altLang="en-US" sz="1600" dirty="0">
                <a:solidFill>
                  <a:schemeClr val="bg2">
                    <a:lumMod val="50000"/>
                  </a:schemeClr>
                </a:solidFill>
                <a:latin typeface="Calibri" charset="0"/>
                <a:ea typeface="ＭＳ Ｐゴシック" charset="-128"/>
              </a:rPr>
              <a:t>“</a:t>
            </a:r>
            <a:r>
              <a:rPr lang="en-US" altLang="x-none" sz="1600" dirty="0">
                <a:solidFill>
                  <a:schemeClr val="bg2">
                    <a:lumMod val="50000"/>
                  </a:schemeClr>
                </a:solidFill>
                <a:latin typeface="Calibri" charset="0"/>
                <a:ea typeface="ＭＳ Ｐゴシック" charset="-128"/>
              </a:rPr>
              <a:t>International Entrepreneurs Investment Forum</a:t>
            </a:r>
            <a:r>
              <a:rPr lang="en-US" altLang="en-US" sz="1600" dirty="0">
                <a:solidFill>
                  <a:schemeClr val="bg2">
                    <a:lumMod val="50000"/>
                  </a:schemeClr>
                </a:solidFill>
                <a:latin typeface="Calibri" charset="0"/>
                <a:ea typeface="ＭＳ Ｐゴシック" charset="-128"/>
              </a:rPr>
              <a:t>”</a:t>
            </a:r>
            <a:r>
              <a:rPr lang="en-US" altLang="x-none" sz="1600" dirty="0">
                <a:solidFill>
                  <a:schemeClr val="bg2">
                    <a:lumMod val="50000"/>
                  </a:schemeClr>
                </a:solidFill>
                <a:latin typeface="Calibri" charset="0"/>
                <a:ea typeface="ＭＳ Ｐゴシック" charset="-128"/>
              </a:rPr>
              <a:t> 2015.</a:t>
            </a:r>
          </a:p>
          <a:p>
            <a:r>
              <a:rPr lang="en-US" altLang="x-none" sz="1600" dirty="0">
                <a:solidFill>
                  <a:schemeClr val="bg2">
                    <a:lumMod val="50000"/>
                  </a:schemeClr>
                </a:solidFill>
                <a:latin typeface="Calibri" charset="0"/>
                <a:ea typeface="ＭＳ Ｐゴシック" charset="-128"/>
              </a:rPr>
              <a:t>ITPO Bahrain has recently finalized in cooperation with BADEA a three-year joint program towards the enhancement of the private sector in Africa based on the EDIP Modality; through which women economic empowerment is a major component. </a:t>
            </a:r>
          </a:p>
          <a:p>
            <a:r>
              <a:rPr lang="en-US" altLang="x-none" sz="1600" dirty="0">
                <a:solidFill>
                  <a:schemeClr val="bg2">
                    <a:lumMod val="50000"/>
                  </a:schemeClr>
                </a:solidFill>
                <a:latin typeface="Calibri" charset="0"/>
                <a:ea typeface="ＭＳ Ｐゴシック" charset="-128"/>
              </a:rPr>
              <a:t>Biggest sponsor of the Women Panel as part of the UNIDO 50</a:t>
            </a:r>
            <a:r>
              <a:rPr lang="en-US" altLang="x-none" sz="1600" baseline="30000" dirty="0">
                <a:solidFill>
                  <a:schemeClr val="bg2">
                    <a:lumMod val="50000"/>
                  </a:schemeClr>
                </a:solidFill>
                <a:latin typeface="Calibri" charset="0"/>
                <a:ea typeface="ＭＳ Ｐゴシック" charset="-128"/>
              </a:rPr>
              <a:t>th</a:t>
            </a:r>
            <a:r>
              <a:rPr lang="en-US" altLang="x-none" sz="1600" dirty="0">
                <a:solidFill>
                  <a:schemeClr val="bg2">
                    <a:lumMod val="50000"/>
                  </a:schemeClr>
                </a:solidFill>
                <a:latin typeface="Calibri" charset="0"/>
                <a:ea typeface="ＭＳ Ｐゴシック" charset="-128"/>
              </a:rPr>
              <a:t> Anniversary </a:t>
            </a:r>
          </a:p>
          <a:p>
            <a:pPr marL="0" indent="0">
              <a:buFontTx/>
              <a:buNone/>
            </a:pPr>
            <a:endParaRPr lang="en-US" altLang="x-none" sz="700" dirty="0">
              <a:solidFill>
                <a:schemeClr val="bg2">
                  <a:lumMod val="50000"/>
                </a:schemeClr>
              </a:solidFill>
              <a:latin typeface="Calibri" charset="0"/>
              <a:ea typeface="ＭＳ Ｐゴシック" charset="-128"/>
            </a:endParaRPr>
          </a:p>
          <a:p>
            <a:pPr marL="0" indent="0">
              <a:buFontTx/>
              <a:buNone/>
            </a:pPr>
            <a:r>
              <a:rPr lang="en-US" altLang="x-none" sz="1600" b="1" dirty="0">
                <a:solidFill>
                  <a:schemeClr val="bg2">
                    <a:lumMod val="50000"/>
                  </a:schemeClr>
                </a:solidFill>
                <a:latin typeface="Calibri" charset="0"/>
                <a:ea typeface="ＭＳ Ｐゴシック" charset="-128"/>
              </a:rPr>
              <a:t>Islamic Development Bank</a:t>
            </a:r>
          </a:p>
          <a:p>
            <a:r>
              <a:rPr lang="en-US" altLang="x-none" sz="1600" dirty="0">
                <a:solidFill>
                  <a:schemeClr val="bg2">
                    <a:lumMod val="50000"/>
                  </a:schemeClr>
                </a:solidFill>
                <a:latin typeface="Calibri" charset="0"/>
                <a:ea typeface="ＭＳ Ｐゴシック" charset="-128"/>
              </a:rPr>
              <a:t>Has been a strong supporter and funding source for many of the programs and initiatives implemented by ITPO Bahrain examples include Development of the Agro-</a:t>
            </a:r>
            <a:r>
              <a:rPr lang="en-US" altLang="x-none" sz="1600" dirty="0" err="1">
                <a:solidFill>
                  <a:schemeClr val="bg2">
                    <a:lumMod val="50000"/>
                  </a:schemeClr>
                </a:solidFill>
                <a:latin typeface="Calibri" charset="0"/>
                <a:ea typeface="ＭＳ Ｐゴシック" charset="-128"/>
              </a:rPr>
              <a:t>Preneurs</a:t>
            </a:r>
            <a:r>
              <a:rPr lang="en-US" altLang="x-none" sz="1600" dirty="0">
                <a:solidFill>
                  <a:schemeClr val="bg2">
                    <a:lumMod val="50000"/>
                  </a:schemeClr>
                </a:solidFill>
                <a:latin typeface="Calibri" charset="0"/>
                <a:ea typeface="ＭＳ Ｐゴシック" charset="-128"/>
              </a:rPr>
              <a:t> Growth Pole in Bahrain. </a:t>
            </a:r>
          </a:p>
          <a:p>
            <a:r>
              <a:rPr lang="en-US" altLang="x-none" sz="1600" dirty="0">
                <a:solidFill>
                  <a:schemeClr val="bg2">
                    <a:lumMod val="50000"/>
                  </a:schemeClr>
                </a:solidFill>
                <a:latin typeface="Calibri" charset="0"/>
                <a:ea typeface="ＭＳ Ｐゴシック" charset="-128"/>
              </a:rPr>
              <a:t>Jointly developed the three-year work plan for the Islamic Development Bank ITAP (Investment and technical Assistance Program) </a:t>
            </a:r>
          </a:p>
          <a:p>
            <a:r>
              <a:rPr lang="en-US" altLang="x-none" sz="1600" dirty="0">
                <a:solidFill>
                  <a:schemeClr val="bg2">
                    <a:lumMod val="50000"/>
                  </a:schemeClr>
                </a:solidFill>
                <a:latin typeface="Calibri" charset="0"/>
                <a:ea typeface="ＭＳ Ｐゴシック" charset="-128"/>
              </a:rPr>
              <a:t>Currently working with the IDB in developing a 50 million USD </a:t>
            </a:r>
            <a:r>
              <a:rPr lang="ja-JP" altLang="en-US" sz="1600" dirty="0">
                <a:solidFill>
                  <a:schemeClr val="bg2">
                    <a:lumMod val="50000"/>
                  </a:schemeClr>
                </a:solidFill>
                <a:latin typeface="Calibri" charset="0"/>
                <a:ea typeface="ＭＳ Ｐゴシック" charset="-128"/>
              </a:rPr>
              <a:t>“</a:t>
            </a:r>
            <a:r>
              <a:rPr lang="en-US" altLang="ja-JP" sz="1600" dirty="0">
                <a:solidFill>
                  <a:schemeClr val="bg2">
                    <a:lumMod val="50000"/>
                  </a:schemeClr>
                </a:solidFill>
                <a:latin typeface="Calibri" charset="0"/>
                <a:ea typeface="ＭＳ Ｐゴシック" charset="-128"/>
              </a:rPr>
              <a:t>youth employment fund</a:t>
            </a:r>
            <a:r>
              <a:rPr lang="ja-JP" altLang="en-US" sz="1600" dirty="0">
                <a:solidFill>
                  <a:schemeClr val="bg2">
                    <a:lumMod val="50000"/>
                  </a:schemeClr>
                </a:solidFill>
                <a:latin typeface="Calibri" charset="0"/>
                <a:ea typeface="ＭＳ Ｐゴシック" charset="-128"/>
              </a:rPr>
              <a:t>”</a:t>
            </a:r>
            <a:endParaRPr lang="en-US" altLang="x-none" sz="900" b="1" dirty="0">
              <a:solidFill>
                <a:schemeClr val="bg2">
                  <a:lumMod val="50000"/>
                </a:schemeClr>
              </a:solidFill>
              <a:latin typeface="Calibri" charset="0"/>
              <a:ea typeface="ＭＳ Ｐゴシック" charset="-128"/>
            </a:endParaRPr>
          </a:p>
        </p:txBody>
      </p:sp>
      <p:sp>
        <p:nvSpPr>
          <p:cNvPr id="4" name="Rectangle 2"/>
          <p:cNvSpPr txBox="1">
            <a:spLocks noChangeArrowheads="1"/>
          </p:cNvSpPr>
          <p:nvPr/>
        </p:nvSpPr>
        <p:spPr bwMode="auto">
          <a:xfrm>
            <a:off x="785813" y="1006475"/>
            <a:ext cx="7720012" cy="838200"/>
          </a:xfrm>
          <a:prstGeom prst="rect">
            <a:avLst/>
          </a:prstGeom>
          <a:noFill/>
          <a:ln w="9525">
            <a:noFill/>
            <a:miter lim="800000"/>
            <a:headEnd/>
            <a:tailEnd/>
          </a:ln>
          <a:effectLst/>
        </p:spPr>
        <p:txBody>
          <a:bodyPr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kumimoji="1" lang="en-US" altLang="ja-JP" sz="2600" b="0" dirty="0">
                <a:solidFill>
                  <a:srgbClr val="0199E0"/>
                </a:solidFill>
                <a:latin typeface="Calibri" charset="0"/>
              </a:rPr>
              <a:t>Financial Partnerships and Alliances</a:t>
            </a:r>
          </a:p>
        </p:txBody>
      </p:sp>
    </p:spTree>
    <p:extLst>
      <p:ext uri="{BB962C8B-B14F-4D97-AF65-F5344CB8AC3E}">
        <p14:creationId xmlns:p14="http://schemas.microsoft.com/office/powerpoint/2010/main" val="1680259202"/>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2035" y="1860441"/>
            <a:ext cx="7903790" cy="4387959"/>
          </a:xfrm>
        </p:spPr>
        <p:txBody>
          <a:bodyPr>
            <a:normAutofit fontScale="92500" lnSpcReduction="10000"/>
          </a:bodyPr>
          <a:lstStyle/>
          <a:p>
            <a:pPr marL="0" indent="0">
              <a:lnSpc>
                <a:spcPct val="80000"/>
              </a:lnSpc>
              <a:buFontTx/>
              <a:buNone/>
            </a:pPr>
            <a:r>
              <a:rPr lang="en-US" altLang="x-none" sz="1900" b="1" dirty="0">
                <a:solidFill>
                  <a:schemeClr val="bg2">
                    <a:lumMod val="50000"/>
                  </a:schemeClr>
                </a:solidFill>
                <a:latin typeface="Calibri" charset="0"/>
                <a:ea typeface="ＭＳ Ｐゴシック" charset="-128"/>
              </a:rPr>
              <a:t>Kuwait Fund for Development </a:t>
            </a:r>
          </a:p>
          <a:p>
            <a:pPr marL="0" indent="0">
              <a:lnSpc>
                <a:spcPct val="80000"/>
              </a:lnSpc>
              <a:buFontTx/>
              <a:buNone/>
            </a:pPr>
            <a:r>
              <a:rPr lang="en-US" altLang="x-none" sz="1900" dirty="0">
                <a:solidFill>
                  <a:schemeClr val="bg2">
                    <a:lumMod val="50000"/>
                  </a:schemeClr>
                </a:solidFill>
                <a:latin typeface="Calibri" charset="0"/>
                <a:ea typeface="ＭＳ Ｐゴシック" charset="-128"/>
              </a:rPr>
              <a:t>Managed through a special arrangement to secure 50 million USD fund to the Bahrain Development Bank. </a:t>
            </a:r>
          </a:p>
          <a:p>
            <a:pPr marL="0" indent="0">
              <a:lnSpc>
                <a:spcPct val="80000"/>
              </a:lnSpc>
              <a:buFontTx/>
              <a:buNone/>
            </a:pPr>
            <a:r>
              <a:rPr lang="en-US" altLang="x-none" sz="1900" dirty="0">
                <a:solidFill>
                  <a:schemeClr val="bg2">
                    <a:lumMod val="50000"/>
                  </a:schemeClr>
                </a:solidFill>
                <a:latin typeface="Calibri" charset="0"/>
                <a:ea typeface="ＭＳ Ｐゴシック" charset="-128"/>
              </a:rPr>
              <a:t>Established the Bahrain Business Incubator Center</a:t>
            </a:r>
          </a:p>
          <a:p>
            <a:pPr marL="0" indent="0">
              <a:lnSpc>
                <a:spcPct val="80000"/>
              </a:lnSpc>
            </a:pPr>
            <a:endParaRPr lang="en-US" altLang="x-none" sz="700" dirty="0">
              <a:solidFill>
                <a:schemeClr val="bg2">
                  <a:lumMod val="50000"/>
                </a:schemeClr>
              </a:solidFill>
              <a:latin typeface="Calibri" charset="0"/>
              <a:ea typeface="ＭＳ Ｐゴシック" charset="-128"/>
            </a:endParaRPr>
          </a:p>
          <a:p>
            <a:pPr marL="0" indent="0">
              <a:lnSpc>
                <a:spcPct val="80000"/>
              </a:lnSpc>
              <a:buFontTx/>
              <a:buNone/>
            </a:pPr>
            <a:r>
              <a:rPr lang="en-US" altLang="x-none" sz="1900" b="1" dirty="0">
                <a:solidFill>
                  <a:schemeClr val="bg2">
                    <a:lumMod val="50000"/>
                  </a:schemeClr>
                </a:solidFill>
                <a:latin typeface="Calibri" charset="0"/>
                <a:ea typeface="ＭＳ Ｐゴシック" charset="-128"/>
              </a:rPr>
              <a:t>Arab Gulf Program for Development </a:t>
            </a:r>
          </a:p>
          <a:p>
            <a:pPr marL="0" indent="0">
              <a:lnSpc>
                <a:spcPct val="80000"/>
              </a:lnSpc>
              <a:buFontTx/>
              <a:buNone/>
            </a:pPr>
            <a:r>
              <a:rPr lang="en-US" altLang="x-none" sz="1900" dirty="0">
                <a:solidFill>
                  <a:schemeClr val="bg2">
                    <a:lumMod val="50000"/>
                  </a:schemeClr>
                </a:solidFill>
                <a:latin typeface="Calibri" charset="0"/>
                <a:ea typeface="ＭＳ Ｐゴシック" charset="-128"/>
              </a:rPr>
              <a:t>Supported the establishment of the Bank of Innovations in in Bahrain, Sierra Leone, Jordan, Lebanon, Syria, Egypt, Sudan and Yemen with special focus on women. To support the Move from the informal to the formal sector. </a:t>
            </a:r>
          </a:p>
          <a:p>
            <a:pPr marL="0" indent="0">
              <a:lnSpc>
                <a:spcPct val="80000"/>
              </a:lnSpc>
              <a:buFontTx/>
              <a:buNone/>
            </a:pPr>
            <a:endParaRPr lang="en-US" altLang="x-none" sz="700" dirty="0">
              <a:solidFill>
                <a:schemeClr val="bg2">
                  <a:lumMod val="50000"/>
                </a:schemeClr>
              </a:solidFill>
              <a:latin typeface="Calibri" charset="0"/>
              <a:ea typeface="ＭＳ Ｐゴシック" charset="-128"/>
            </a:endParaRPr>
          </a:p>
          <a:p>
            <a:pPr marL="0" indent="0">
              <a:lnSpc>
                <a:spcPct val="80000"/>
              </a:lnSpc>
              <a:buFontTx/>
              <a:buNone/>
            </a:pPr>
            <a:r>
              <a:rPr lang="en-US" altLang="x-none" sz="1900" b="1" dirty="0">
                <a:solidFill>
                  <a:schemeClr val="bg2">
                    <a:lumMod val="50000"/>
                  </a:schemeClr>
                </a:solidFill>
                <a:latin typeface="Calibri" charset="0"/>
                <a:ea typeface="ＭＳ Ｐゴシック" charset="-128"/>
              </a:rPr>
              <a:t>Non-Financial Services Units</a:t>
            </a:r>
          </a:p>
          <a:p>
            <a:pPr marL="0" indent="0" algn="just">
              <a:lnSpc>
                <a:spcPct val="80000"/>
              </a:lnSpc>
              <a:buFontTx/>
              <a:buNone/>
            </a:pPr>
            <a:r>
              <a:rPr lang="en-US" altLang="x-none" sz="1900" dirty="0">
                <a:solidFill>
                  <a:schemeClr val="bg2">
                    <a:lumMod val="50000"/>
                  </a:schemeClr>
                </a:solidFill>
                <a:latin typeface="Calibri" charset="0"/>
                <a:ea typeface="ＭＳ Ｐゴシック" charset="-128"/>
              </a:rPr>
              <a:t>Developed non-financial services units/centers towards  entrepreneurship with various financial institutions; namely, Bahrain Development Bank (Bahrain), TAMKEEN (Bahrain SME Fund), Bank Al Khartoum (Sudan), Kuwait Finance House, Family Bank (Sudan), Social Fund for Development (Egypt), </a:t>
            </a:r>
            <a:r>
              <a:rPr lang="en-US" altLang="x-none" sz="1900" dirty="0" err="1">
                <a:solidFill>
                  <a:schemeClr val="bg2">
                    <a:lumMod val="50000"/>
                  </a:schemeClr>
                </a:solidFill>
                <a:latin typeface="Calibri" charset="0"/>
                <a:ea typeface="ＭＳ Ｐゴシック" charset="-128"/>
              </a:rPr>
              <a:t>Khalifa</a:t>
            </a:r>
            <a:r>
              <a:rPr lang="en-US" altLang="x-none" sz="1900" dirty="0">
                <a:solidFill>
                  <a:schemeClr val="bg2">
                    <a:lumMod val="50000"/>
                  </a:schemeClr>
                </a:solidFill>
                <a:latin typeface="Calibri" charset="0"/>
                <a:ea typeface="ＭＳ Ｐゴシック" charset="-128"/>
              </a:rPr>
              <a:t> Fund for Development (UAE), Centennial Fund for SME Development (Saudi Arabia), Alexandria Businessmen Association (Egypt), Accounting and Auditing Organization for Islamic Financial Institutions (regional), </a:t>
            </a:r>
            <a:r>
              <a:rPr lang="en-US" altLang="x-none" sz="1900" dirty="0" err="1">
                <a:solidFill>
                  <a:schemeClr val="bg2">
                    <a:lumMod val="50000"/>
                  </a:schemeClr>
                </a:solidFill>
                <a:latin typeface="Calibri" charset="0"/>
                <a:ea typeface="ＭＳ Ｐゴシック" charset="-128"/>
              </a:rPr>
              <a:t>Fransabank</a:t>
            </a:r>
            <a:r>
              <a:rPr lang="en-US" altLang="x-none" sz="1900" dirty="0">
                <a:solidFill>
                  <a:schemeClr val="bg2">
                    <a:lumMod val="50000"/>
                  </a:schemeClr>
                </a:solidFill>
                <a:latin typeface="Calibri" charset="0"/>
                <a:ea typeface="ＭＳ Ｐゴシック" charset="-128"/>
              </a:rPr>
              <a:t> (Lebanon) </a:t>
            </a:r>
          </a:p>
          <a:p>
            <a:pPr marL="0" indent="0">
              <a:lnSpc>
                <a:spcPct val="80000"/>
              </a:lnSpc>
            </a:pPr>
            <a:endParaRPr lang="en-US" altLang="x-none" sz="1900" dirty="0">
              <a:solidFill>
                <a:schemeClr val="bg2">
                  <a:lumMod val="50000"/>
                </a:schemeClr>
              </a:solidFill>
              <a:latin typeface="Calibri" charset="0"/>
              <a:ea typeface="ＭＳ Ｐゴシック" charset="-128"/>
            </a:endParaRPr>
          </a:p>
        </p:txBody>
      </p:sp>
      <p:sp>
        <p:nvSpPr>
          <p:cNvPr id="7" name="Rectangle 2"/>
          <p:cNvSpPr txBox="1">
            <a:spLocks noChangeArrowheads="1"/>
          </p:cNvSpPr>
          <p:nvPr/>
        </p:nvSpPr>
        <p:spPr bwMode="auto">
          <a:xfrm>
            <a:off x="785813" y="1006475"/>
            <a:ext cx="7720012" cy="838200"/>
          </a:xfrm>
          <a:prstGeom prst="rect">
            <a:avLst/>
          </a:prstGeom>
          <a:noFill/>
          <a:ln w="9525">
            <a:noFill/>
            <a:miter lim="800000"/>
            <a:headEnd/>
            <a:tailEnd/>
          </a:ln>
          <a:effectLst/>
        </p:spPr>
        <p:txBody>
          <a:bodyPr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kumimoji="1" lang="en-US" altLang="ja-JP" sz="2600" b="0" dirty="0">
                <a:solidFill>
                  <a:srgbClr val="0199E0"/>
                </a:solidFill>
                <a:latin typeface="Calibri" charset="0"/>
              </a:rPr>
              <a:t>Financial Partnerships and Alliances</a:t>
            </a:r>
          </a:p>
        </p:txBody>
      </p:sp>
    </p:spTree>
    <p:extLst>
      <p:ext uri="{BB962C8B-B14F-4D97-AF65-F5344CB8AC3E}">
        <p14:creationId xmlns:p14="http://schemas.microsoft.com/office/powerpoint/2010/main" val="706449964"/>
      </p:ext>
    </p:extLst>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874838"/>
            <a:ext cx="8229600" cy="4525962"/>
          </a:xfrm>
        </p:spPr>
        <p:txBody>
          <a:bodyPr>
            <a:normAutofit fontScale="77500" lnSpcReduction="20000"/>
          </a:bodyPr>
          <a:lstStyle/>
          <a:p>
            <a:pPr marL="0" indent="0" algn="just">
              <a:lnSpc>
                <a:spcPct val="120000"/>
              </a:lnSpc>
              <a:spcBef>
                <a:spcPts val="0"/>
              </a:spcBef>
              <a:buFontTx/>
              <a:buNone/>
            </a:pPr>
            <a:r>
              <a:rPr lang="en-US" altLang="x-none" sz="1500" b="1" dirty="0">
                <a:solidFill>
                  <a:schemeClr val="bg2">
                    <a:lumMod val="50000"/>
                  </a:schemeClr>
                </a:solidFill>
                <a:latin typeface="Calibri" charset="0"/>
                <a:ea typeface="ＭＳ Ｐゴシック" charset="-128"/>
              </a:rPr>
              <a:t>Maritime – Continental Silk Road Initiative (MCSR)</a:t>
            </a:r>
            <a:endParaRPr lang="en-US" altLang="x-none" sz="1500" dirty="0">
              <a:solidFill>
                <a:schemeClr val="bg2">
                  <a:lumMod val="50000"/>
                </a:schemeClr>
              </a:solidFill>
              <a:latin typeface="Calibri" charset="0"/>
              <a:ea typeface="ＭＳ Ｐゴシック" charset="-128"/>
            </a:endParaRPr>
          </a:p>
          <a:p>
            <a:pPr marL="0" indent="0" algn="just">
              <a:lnSpc>
                <a:spcPct val="120000"/>
              </a:lnSpc>
              <a:spcBef>
                <a:spcPts val="0"/>
              </a:spcBef>
              <a:buFontTx/>
              <a:buNone/>
            </a:pPr>
            <a:r>
              <a:rPr lang="en-US" altLang="x-none" sz="1500" dirty="0">
                <a:solidFill>
                  <a:schemeClr val="bg2">
                    <a:lumMod val="50000"/>
                  </a:schemeClr>
                </a:solidFill>
                <a:latin typeface="Calibri" charset="0"/>
                <a:ea typeface="ＭＳ Ｐゴシック" charset="-128"/>
              </a:rPr>
              <a:t>As part of the MCSR initiatives and programs ITPO Bahrain spear headed the initiation of the MCSR Entrepreneurs Alliance which is hosted at its premises in Bahrain. </a:t>
            </a:r>
          </a:p>
          <a:p>
            <a:pPr marL="0" indent="0" algn="just">
              <a:lnSpc>
                <a:spcPct val="120000"/>
              </a:lnSpc>
              <a:spcBef>
                <a:spcPts val="0"/>
              </a:spcBef>
              <a:buFontTx/>
              <a:buNone/>
            </a:pPr>
            <a:endParaRPr lang="en-US" altLang="x-none" sz="800" dirty="0">
              <a:solidFill>
                <a:schemeClr val="bg2">
                  <a:lumMod val="50000"/>
                </a:schemeClr>
              </a:solidFill>
              <a:latin typeface="Calibri" charset="0"/>
              <a:ea typeface="ＭＳ Ｐゴシック" charset="-128"/>
            </a:endParaRPr>
          </a:p>
          <a:p>
            <a:pPr marL="0" indent="0" algn="just">
              <a:lnSpc>
                <a:spcPct val="120000"/>
              </a:lnSpc>
              <a:spcBef>
                <a:spcPts val="0"/>
              </a:spcBef>
              <a:buFontTx/>
              <a:buNone/>
            </a:pPr>
            <a:r>
              <a:rPr lang="en-US" altLang="x-none" sz="1500" b="1" dirty="0">
                <a:solidFill>
                  <a:schemeClr val="bg2">
                    <a:lumMod val="50000"/>
                  </a:schemeClr>
                </a:solidFill>
                <a:latin typeface="Calibri" charset="0"/>
                <a:ea typeface="ＭＳ Ｐゴシック" charset="-128"/>
              </a:rPr>
              <a:t>UNIDO Intel Virtual Entrepreneurship &amp; Innovation Hub</a:t>
            </a:r>
          </a:p>
          <a:p>
            <a:pPr marL="0" indent="0" algn="just">
              <a:lnSpc>
                <a:spcPct val="120000"/>
              </a:lnSpc>
              <a:spcBef>
                <a:spcPts val="0"/>
              </a:spcBef>
              <a:buFontTx/>
              <a:buNone/>
            </a:pPr>
            <a:r>
              <a:rPr lang="en-US" altLang="x-none" sz="1500" dirty="0">
                <a:solidFill>
                  <a:schemeClr val="bg2">
                    <a:lumMod val="50000"/>
                  </a:schemeClr>
                </a:solidFill>
                <a:latin typeface="Calibri" charset="0"/>
                <a:ea typeface="ＭＳ Ｐゴシック" charset="-128"/>
              </a:rPr>
              <a:t>Intel co-development in cooperation with ITPO Bahrain the Virtual Hub, based on the EDIP Modality; which aims at closing the digital gender divide as well as at fostering economic growth and innovation</a:t>
            </a:r>
          </a:p>
          <a:p>
            <a:pPr marL="0" indent="0" algn="just">
              <a:lnSpc>
                <a:spcPct val="120000"/>
              </a:lnSpc>
              <a:spcBef>
                <a:spcPts val="0"/>
              </a:spcBef>
              <a:buFontTx/>
              <a:buNone/>
            </a:pPr>
            <a:endParaRPr lang="en-US" altLang="x-none" sz="800" dirty="0">
              <a:solidFill>
                <a:schemeClr val="bg2">
                  <a:lumMod val="50000"/>
                </a:schemeClr>
              </a:solidFill>
              <a:latin typeface="Calibri" charset="0"/>
              <a:ea typeface="ＭＳ Ｐゴシック" charset="-128"/>
            </a:endParaRPr>
          </a:p>
          <a:p>
            <a:pPr marL="0" indent="0" algn="just">
              <a:lnSpc>
                <a:spcPct val="120000"/>
              </a:lnSpc>
              <a:spcBef>
                <a:spcPts val="0"/>
              </a:spcBef>
              <a:buFontTx/>
              <a:buNone/>
            </a:pPr>
            <a:r>
              <a:rPr lang="en-US" altLang="x-none" sz="1500" b="1" dirty="0">
                <a:solidFill>
                  <a:schemeClr val="bg2">
                    <a:lumMod val="50000"/>
                  </a:schemeClr>
                </a:solidFill>
                <a:latin typeface="Calibri" charset="0"/>
                <a:ea typeface="ＭＳ Ｐゴシック" charset="-128"/>
              </a:rPr>
              <a:t>Investing in Women and Girls Series </a:t>
            </a:r>
          </a:p>
          <a:p>
            <a:pPr marL="0" indent="0" algn="just">
              <a:lnSpc>
                <a:spcPct val="120000"/>
              </a:lnSpc>
              <a:spcBef>
                <a:spcPts val="0"/>
              </a:spcBef>
              <a:buFontTx/>
              <a:buNone/>
            </a:pPr>
            <a:r>
              <a:rPr lang="en-US" altLang="x-none" sz="1500" dirty="0">
                <a:solidFill>
                  <a:schemeClr val="bg2">
                    <a:lumMod val="50000"/>
                  </a:schemeClr>
                </a:solidFill>
                <a:latin typeface="Calibri" charset="0"/>
                <a:ea typeface="ＭＳ Ｐゴシック" charset="-128"/>
              </a:rPr>
              <a:t>As part of the UN SG Mr. Ban Ki-moon</a:t>
            </a:r>
            <a:r>
              <a:rPr lang="ja-JP" altLang="en-US" sz="1500" dirty="0">
                <a:solidFill>
                  <a:schemeClr val="bg2">
                    <a:lumMod val="50000"/>
                  </a:schemeClr>
                </a:solidFill>
                <a:latin typeface="Calibri" charset="0"/>
                <a:ea typeface="ＭＳ Ｐゴシック" charset="-128"/>
              </a:rPr>
              <a:t>’</a:t>
            </a:r>
            <a:r>
              <a:rPr lang="en-US" altLang="ja-JP" sz="1500" dirty="0">
                <a:solidFill>
                  <a:schemeClr val="bg2">
                    <a:lumMod val="50000"/>
                  </a:schemeClr>
                </a:solidFill>
                <a:latin typeface="Calibri" charset="0"/>
                <a:ea typeface="ＭＳ Ｐゴシック" charset="-128"/>
              </a:rPr>
              <a:t>s initiative on Investing in Women and Girls; ITPO Bahrain is launching the first edition of the Booklet </a:t>
            </a:r>
            <a:r>
              <a:rPr lang="ja-JP" altLang="en-US" sz="1500" dirty="0">
                <a:solidFill>
                  <a:schemeClr val="bg2">
                    <a:lumMod val="50000"/>
                  </a:schemeClr>
                </a:solidFill>
                <a:latin typeface="Calibri" charset="0"/>
                <a:ea typeface="ＭＳ Ｐゴシック" charset="-128"/>
              </a:rPr>
              <a:t>“</a:t>
            </a:r>
            <a:r>
              <a:rPr lang="en-US" altLang="ja-JP" sz="1500" dirty="0">
                <a:solidFill>
                  <a:schemeClr val="bg2">
                    <a:lumMod val="50000"/>
                  </a:schemeClr>
                </a:solidFill>
                <a:latin typeface="Calibri" charset="0"/>
                <a:ea typeface="ＭＳ Ｐゴシック" charset="-128"/>
              </a:rPr>
              <a:t>Investing in Women and Girls</a:t>
            </a:r>
            <a:r>
              <a:rPr lang="ja-JP" altLang="en-US" sz="1500" dirty="0">
                <a:solidFill>
                  <a:schemeClr val="bg2">
                    <a:lumMod val="50000"/>
                  </a:schemeClr>
                </a:solidFill>
                <a:latin typeface="Calibri" charset="0"/>
                <a:ea typeface="ＭＳ Ｐゴシック" charset="-128"/>
              </a:rPr>
              <a:t>”</a:t>
            </a:r>
            <a:r>
              <a:rPr lang="en-US" altLang="ja-JP" sz="1500" dirty="0">
                <a:solidFill>
                  <a:schemeClr val="bg2">
                    <a:lumMod val="50000"/>
                  </a:schemeClr>
                </a:solidFill>
                <a:latin typeface="Calibri" charset="0"/>
                <a:ea typeface="ＭＳ Ｐゴシック" charset="-128"/>
              </a:rPr>
              <a:t> which features 16 ladies from nine countries and who have been economically empowered by the EDIP Program. </a:t>
            </a:r>
          </a:p>
          <a:p>
            <a:pPr marL="0" indent="0" algn="just">
              <a:lnSpc>
                <a:spcPct val="120000"/>
              </a:lnSpc>
              <a:spcBef>
                <a:spcPts val="0"/>
              </a:spcBef>
              <a:buFontTx/>
              <a:buNone/>
            </a:pPr>
            <a:endParaRPr lang="en-US" altLang="x-none" sz="800" dirty="0">
              <a:solidFill>
                <a:schemeClr val="bg2">
                  <a:lumMod val="50000"/>
                </a:schemeClr>
              </a:solidFill>
              <a:latin typeface="Calibri" charset="0"/>
              <a:ea typeface="ＭＳ Ｐゴシック" charset="-128"/>
            </a:endParaRPr>
          </a:p>
          <a:p>
            <a:pPr marL="0" indent="0" algn="just">
              <a:lnSpc>
                <a:spcPct val="120000"/>
              </a:lnSpc>
              <a:spcBef>
                <a:spcPts val="0"/>
              </a:spcBef>
              <a:buFontTx/>
              <a:buNone/>
            </a:pPr>
            <a:r>
              <a:rPr lang="en-US" altLang="x-none" sz="1500" b="1" dirty="0">
                <a:solidFill>
                  <a:schemeClr val="bg2">
                    <a:lumMod val="50000"/>
                  </a:schemeClr>
                </a:solidFill>
                <a:latin typeface="Calibri" charset="0"/>
                <a:ea typeface="ＭＳ Ｐゴシック" charset="-128"/>
              </a:rPr>
              <a:t>World Free Zone Organization </a:t>
            </a:r>
          </a:p>
          <a:p>
            <a:pPr marL="0" indent="0" algn="just">
              <a:lnSpc>
                <a:spcPct val="120000"/>
              </a:lnSpc>
              <a:spcBef>
                <a:spcPts val="0"/>
              </a:spcBef>
              <a:buFontTx/>
              <a:buNone/>
            </a:pPr>
            <a:r>
              <a:rPr lang="en-US" altLang="x-none" sz="1500" dirty="0">
                <a:solidFill>
                  <a:schemeClr val="bg2">
                    <a:lumMod val="50000"/>
                  </a:schemeClr>
                </a:solidFill>
                <a:latin typeface="Calibri" charset="0"/>
                <a:ea typeface="ＭＳ Ｐゴシック" charset="-128"/>
              </a:rPr>
              <a:t>ITPO Bahrain recently finalized a comprehensive strategy for Future Free Zones which includes a holistic approach to the development of economic zones thus entailing the stimulation of entrepreneurship and innovation and creating value chains for existing SMEs. </a:t>
            </a:r>
          </a:p>
          <a:p>
            <a:pPr marL="0" indent="0" algn="just">
              <a:lnSpc>
                <a:spcPct val="120000"/>
              </a:lnSpc>
              <a:spcBef>
                <a:spcPts val="0"/>
              </a:spcBef>
              <a:buFontTx/>
              <a:buNone/>
            </a:pPr>
            <a:endParaRPr lang="en-US" altLang="x-none" sz="800" dirty="0">
              <a:solidFill>
                <a:schemeClr val="bg2">
                  <a:lumMod val="50000"/>
                </a:schemeClr>
              </a:solidFill>
              <a:latin typeface="Calibri" charset="0"/>
              <a:ea typeface="ＭＳ Ｐゴシック" charset="-128"/>
            </a:endParaRPr>
          </a:p>
          <a:p>
            <a:pPr marL="0" indent="0" algn="just">
              <a:lnSpc>
                <a:spcPct val="120000"/>
              </a:lnSpc>
              <a:spcBef>
                <a:spcPts val="0"/>
              </a:spcBef>
              <a:buFontTx/>
              <a:buNone/>
            </a:pPr>
            <a:r>
              <a:rPr lang="en-US" altLang="x-none" sz="1500" b="1" dirty="0">
                <a:solidFill>
                  <a:schemeClr val="bg2">
                    <a:lumMod val="50000"/>
                  </a:schemeClr>
                </a:solidFill>
                <a:latin typeface="Calibri" charset="0"/>
                <a:ea typeface="ＭＳ Ｐゴシック" charset="-128"/>
              </a:rPr>
              <a:t>BADEA - Arab Union for Industrial Exports Development</a:t>
            </a:r>
          </a:p>
          <a:p>
            <a:pPr marL="0" indent="0" algn="just">
              <a:lnSpc>
                <a:spcPct val="120000"/>
              </a:lnSpc>
              <a:spcBef>
                <a:spcPts val="0"/>
              </a:spcBef>
              <a:buFontTx/>
              <a:buNone/>
            </a:pPr>
            <a:r>
              <a:rPr lang="en-US" altLang="x-none" sz="1500" dirty="0">
                <a:solidFill>
                  <a:schemeClr val="bg2">
                    <a:lumMod val="50000"/>
                  </a:schemeClr>
                </a:solidFill>
                <a:latin typeface="Calibri" charset="0"/>
                <a:ea typeface="ＭＳ Ｐゴシック" charset="-128"/>
              </a:rPr>
              <a:t>ITPO Bahrain in cooperation with our partners are organizing the Arab-African Conference &amp; Exhibition on Industrial Products for Businesswomen in Egypt on November 2 to 5. Currently work has been initiated with BADEA on developing specialized programs aimed at stimulating women into industry. </a:t>
            </a:r>
          </a:p>
          <a:p>
            <a:pPr marL="0" indent="0" algn="just">
              <a:lnSpc>
                <a:spcPct val="120000"/>
              </a:lnSpc>
              <a:spcBef>
                <a:spcPts val="0"/>
              </a:spcBef>
              <a:buFontTx/>
              <a:buNone/>
            </a:pPr>
            <a:endParaRPr lang="en-US" altLang="x-none" sz="800" dirty="0">
              <a:solidFill>
                <a:schemeClr val="bg2">
                  <a:lumMod val="50000"/>
                </a:schemeClr>
              </a:solidFill>
              <a:latin typeface="Calibri" charset="0"/>
              <a:ea typeface="ＭＳ Ｐゴシック" charset="-128"/>
            </a:endParaRPr>
          </a:p>
          <a:p>
            <a:pPr marL="0" indent="0" algn="just">
              <a:lnSpc>
                <a:spcPct val="120000"/>
              </a:lnSpc>
              <a:spcBef>
                <a:spcPts val="0"/>
              </a:spcBef>
              <a:buFontTx/>
              <a:buNone/>
            </a:pPr>
            <a:r>
              <a:rPr lang="en-US" altLang="x-none" sz="1500" b="1" dirty="0">
                <a:solidFill>
                  <a:schemeClr val="bg2">
                    <a:lumMod val="50000"/>
                  </a:schemeClr>
                </a:solidFill>
                <a:latin typeface="Calibri" charset="0"/>
                <a:ea typeface="ＭＳ Ｐゴシック" charset="-128"/>
              </a:rPr>
              <a:t>Creative Women </a:t>
            </a:r>
          </a:p>
          <a:p>
            <a:pPr marL="0" indent="0" algn="just">
              <a:lnSpc>
                <a:spcPct val="120000"/>
              </a:lnSpc>
              <a:spcBef>
                <a:spcPts val="0"/>
              </a:spcBef>
              <a:buFontTx/>
              <a:buNone/>
            </a:pPr>
            <a:r>
              <a:rPr lang="en-US" altLang="x-none" sz="1500" dirty="0">
                <a:solidFill>
                  <a:schemeClr val="bg2">
                    <a:lumMod val="50000"/>
                  </a:schemeClr>
                </a:solidFill>
                <a:latin typeface="Calibri" charset="0"/>
                <a:ea typeface="ＭＳ Ｐゴシック" charset="-128"/>
              </a:rPr>
              <a:t>Launched the creative women entrepreneurs initiative in Matera for the countries of the Mediterranean </a:t>
            </a:r>
          </a:p>
          <a:p>
            <a:pPr marL="0" indent="0" algn="just">
              <a:lnSpc>
                <a:spcPct val="70000"/>
              </a:lnSpc>
              <a:buFontTx/>
              <a:buNone/>
            </a:pPr>
            <a:endParaRPr lang="en-US" altLang="x-none" sz="1500" dirty="0">
              <a:solidFill>
                <a:srgbClr val="000090"/>
              </a:solidFill>
              <a:latin typeface="Calibri" charset="0"/>
              <a:ea typeface="ＭＳ Ｐゴシック" charset="-128"/>
            </a:endParaRPr>
          </a:p>
          <a:p>
            <a:pPr marL="0" indent="0" algn="just">
              <a:lnSpc>
                <a:spcPct val="70000"/>
              </a:lnSpc>
            </a:pPr>
            <a:endParaRPr lang="en-US" altLang="x-none" sz="1500" dirty="0">
              <a:solidFill>
                <a:srgbClr val="000090"/>
              </a:solidFill>
              <a:latin typeface="Calibri" charset="0"/>
              <a:ea typeface="ＭＳ Ｐゴシック" charset="-128"/>
            </a:endParaRPr>
          </a:p>
          <a:p>
            <a:pPr marL="0" indent="0" algn="just">
              <a:lnSpc>
                <a:spcPct val="70000"/>
              </a:lnSpc>
            </a:pPr>
            <a:endParaRPr lang="en-US" altLang="x-none" sz="1500" dirty="0">
              <a:solidFill>
                <a:srgbClr val="000090"/>
              </a:solidFill>
              <a:latin typeface="Calibri" charset="0"/>
              <a:ea typeface="ＭＳ Ｐゴシック" charset="-128"/>
            </a:endParaRPr>
          </a:p>
        </p:txBody>
      </p:sp>
      <p:sp>
        <p:nvSpPr>
          <p:cNvPr id="5" name="Rectangle 2"/>
          <p:cNvSpPr txBox="1">
            <a:spLocks noChangeArrowheads="1"/>
          </p:cNvSpPr>
          <p:nvPr/>
        </p:nvSpPr>
        <p:spPr bwMode="auto">
          <a:xfrm>
            <a:off x="785813" y="1006475"/>
            <a:ext cx="7720012" cy="838200"/>
          </a:xfrm>
          <a:prstGeom prst="rect">
            <a:avLst/>
          </a:prstGeom>
          <a:noFill/>
          <a:ln w="9525">
            <a:noFill/>
            <a:miter lim="800000"/>
            <a:headEnd/>
            <a:tailEnd/>
          </a:ln>
          <a:effectLst/>
        </p:spPr>
        <p:txBody>
          <a:bodyPr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kumimoji="1" lang="en-US" altLang="ja-JP" sz="2600" b="0" dirty="0">
                <a:solidFill>
                  <a:srgbClr val="0199E0"/>
                </a:solidFill>
                <a:latin typeface="Calibri" charset="0"/>
              </a:rPr>
              <a:t>Financial Partnerships and Alliances</a:t>
            </a:r>
          </a:p>
        </p:txBody>
      </p:sp>
    </p:spTree>
    <p:extLst>
      <p:ext uri="{BB962C8B-B14F-4D97-AF65-F5344CB8AC3E}">
        <p14:creationId xmlns:p14="http://schemas.microsoft.com/office/powerpoint/2010/main" val="2014944332"/>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descr="DSC_01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2133600"/>
            <a:ext cx="4176713" cy="25193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0419" name="Picture 4" descr="DSC_00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2025" y="2066925"/>
            <a:ext cx="4048125" cy="25765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785813" y="862013"/>
            <a:ext cx="7720012" cy="838200"/>
          </a:xfrm>
          <a:prstGeom prst="rect">
            <a:avLst/>
          </a:prstGeom>
          <a:noFill/>
          <a:ln w="9525">
            <a:noFill/>
            <a:miter lim="800000"/>
            <a:headEnd/>
            <a:tailEnd/>
          </a:ln>
          <a:effectLst/>
        </p:spPr>
        <p:txBody>
          <a:bodyPr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algn="ctr" eaLnBrk="1" hangingPunct="1"/>
            <a:r>
              <a:rPr kumimoji="1" lang="en-US" altLang="ja-JP" sz="3000" b="0">
                <a:solidFill>
                  <a:schemeClr val="bg2">
                    <a:lumMod val="50000"/>
                  </a:schemeClr>
                </a:solidFill>
                <a:latin typeface="Calibri" charset="0"/>
              </a:rPr>
              <a:t>Testimonials</a:t>
            </a:r>
          </a:p>
        </p:txBody>
      </p:sp>
      <p:sp>
        <p:nvSpPr>
          <p:cNvPr id="8" name="Rectangle 2"/>
          <p:cNvSpPr>
            <a:spLocks noGrp="1" noChangeArrowheads="1"/>
          </p:cNvSpPr>
          <p:nvPr>
            <p:ph type="title"/>
          </p:nvPr>
        </p:nvSpPr>
        <p:spPr>
          <a:xfrm>
            <a:off x="323850" y="4941888"/>
            <a:ext cx="8639175" cy="1143000"/>
          </a:xfrm>
        </p:spPr>
        <p:txBody>
          <a:bodyPr>
            <a:normAutofit/>
          </a:bodyPr>
          <a:lstStyle/>
          <a:p>
            <a:pPr algn="ctr" eaLnBrk="1" hangingPunct="1"/>
            <a:r>
              <a:rPr lang="en-US" altLang="x-none" sz="2000" dirty="0">
                <a:solidFill>
                  <a:srgbClr val="2B85D2"/>
                </a:solidFill>
                <a:latin typeface="Calibri" charset="0"/>
                <a:ea typeface="ＭＳ Ｐゴシック" charset="-128"/>
              </a:rPr>
              <a:t>H.E. Dr. Ahmad Mohamad Ali, </a:t>
            </a:r>
            <a:br>
              <a:rPr lang="en-US" altLang="x-none" sz="2000" dirty="0">
                <a:solidFill>
                  <a:srgbClr val="2B85D2"/>
                </a:solidFill>
                <a:latin typeface="Calibri" charset="0"/>
                <a:ea typeface="ＭＳ Ｐゴシック" charset="-128"/>
              </a:rPr>
            </a:br>
            <a:r>
              <a:rPr lang="en-US" altLang="x-none" sz="2000" dirty="0">
                <a:solidFill>
                  <a:srgbClr val="2B85D2"/>
                </a:solidFill>
                <a:latin typeface="Calibri" charset="0"/>
                <a:ea typeface="ＭＳ Ｐゴシック" charset="-128"/>
              </a:rPr>
              <a:t>Chairman Islamic Development Bank, 2005</a:t>
            </a:r>
          </a:p>
        </p:txBody>
      </p:sp>
    </p:spTree>
    <p:extLst>
      <p:ext uri="{BB962C8B-B14F-4D97-AF65-F5344CB8AC3E}">
        <p14:creationId xmlns:p14="http://schemas.microsoft.com/office/powerpoint/2010/main" val="2056184142"/>
      </p:ext>
    </p:extLst>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Signin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189038"/>
            <a:ext cx="6264275" cy="4111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ph type="title"/>
          </p:nvPr>
        </p:nvSpPr>
        <p:spPr>
          <a:xfrm>
            <a:off x="15875" y="5373688"/>
            <a:ext cx="9144000" cy="1143000"/>
          </a:xfrm>
        </p:spPr>
        <p:txBody>
          <a:bodyPr>
            <a:normAutofit/>
          </a:bodyPr>
          <a:lstStyle/>
          <a:p>
            <a:pPr algn="ctr" eaLnBrk="1" hangingPunct="1"/>
            <a:r>
              <a:rPr lang="en-US" altLang="x-none" sz="2000" dirty="0">
                <a:solidFill>
                  <a:srgbClr val="2B85D2"/>
                </a:solidFill>
                <a:latin typeface="Calibri" charset="0"/>
                <a:ea typeface="ＭＳ Ｐゴシック" charset="-128"/>
              </a:rPr>
              <a:t>His Royal Highness Prince </a:t>
            </a:r>
            <a:r>
              <a:rPr lang="en-US" altLang="x-none" sz="2000" dirty="0" err="1">
                <a:solidFill>
                  <a:srgbClr val="2B85D2"/>
                </a:solidFill>
                <a:latin typeface="Calibri" charset="0"/>
                <a:ea typeface="ＭＳ Ｐゴシック" charset="-128"/>
              </a:rPr>
              <a:t>Talal</a:t>
            </a:r>
            <a:r>
              <a:rPr lang="en-US" altLang="x-none" sz="2000" dirty="0">
                <a:solidFill>
                  <a:srgbClr val="2B85D2"/>
                </a:solidFill>
                <a:latin typeface="Calibri" charset="0"/>
                <a:ea typeface="ＭＳ Ｐゴシック" charset="-128"/>
              </a:rPr>
              <a:t> Bin Abdul Aziz signing a working arrangement </a:t>
            </a:r>
            <a:br>
              <a:rPr lang="en-US" altLang="x-none" sz="2000" dirty="0">
                <a:solidFill>
                  <a:srgbClr val="2B85D2"/>
                </a:solidFill>
                <a:latin typeface="Calibri" charset="0"/>
                <a:ea typeface="ＭＳ Ｐゴシック" charset="-128"/>
              </a:rPr>
            </a:br>
            <a:r>
              <a:rPr lang="en-US" altLang="x-none" sz="2000" dirty="0">
                <a:solidFill>
                  <a:srgbClr val="2B85D2"/>
                </a:solidFill>
                <a:latin typeface="Calibri" charset="0"/>
                <a:ea typeface="ＭＳ Ｐゴシック" charset="-128"/>
              </a:rPr>
              <a:t>with ARCEIT, 2006</a:t>
            </a:r>
          </a:p>
        </p:txBody>
      </p:sp>
    </p:spTree>
    <p:extLst>
      <p:ext uri="{BB962C8B-B14F-4D97-AF65-F5344CB8AC3E}">
        <p14:creationId xmlns:p14="http://schemas.microsoft.com/office/powerpoint/2010/main" val="115393000"/>
      </p:ext>
    </p:extLst>
  </p:cSld>
  <p:clrMapOvr>
    <a:masterClrMapping/>
  </p:clrMapOvr>
  <p:transition spd="slow">
    <p:pu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79388" y="4797425"/>
            <a:ext cx="8731250" cy="1011238"/>
          </a:xfrm>
        </p:spPr>
        <p:txBody>
          <a:bodyPr>
            <a:normAutofit/>
          </a:bodyPr>
          <a:lstStyle/>
          <a:p>
            <a:pPr algn="ctr" eaLnBrk="1" hangingPunct="1"/>
            <a:r>
              <a:rPr lang="en-US" altLang="x-none" sz="2000">
                <a:solidFill>
                  <a:srgbClr val="2B85D2"/>
                </a:solidFill>
                <a:latin typeface="Calibri" charset="0"/>
                <a:ea typeface="ＭＳ Ｐゴシック" charset="-128"/>
              </a:rPr>
              <a:t>Her Majesty Queen Rania Al Abdulla visits the Bahrain Business Incubator Center</a:t>
            </a:r>
          </a:p>
        </p:txBody>
      </p:sp>
      <p:pic>
        <p:nvPicPr>
          <p:cNvPr id="64515" name="Picture 4" descr="DSC_0082"/>
          <p:cNvPicPr>
            <a:picLocks noChangeAspect="1" noChangeArrowheads="1"/>
          </p:cNvPicPr>
          <p:nvPr/>
        </p:nvPicPr>
        <p:blipFill>
          <a:blip r:embed="rId3">
            <a:extLst>
              <a:ext uri="{28A0092B-C50C-407E-A947-70E740481C1C}">
                <a14:useLocalDpi xmlns:a14="http://schemas.microsoft.com/office/drawing/2010/main" val="0"/>
              </a:ext>
            </a:extLst>
          </a:blip>
          <a:srcRect r="-542"/>
          <a:stretch>
            <a:fillRect/>
          </a:stretch>
        </p:blipFill>
        <p:spPr bwMode="auto">
          <a:xfrm>
            <a:off x="4716463" y="1589088"/>
            <a:ext cx="4271962" cy="2559050"/>
          </a:xfrm>
          <a:prstGeom prst="rect">
            <a:avLst/>
          </a:prstGeom>
          <a:noFill/>
          <a:ln w="9525">
            <a:solidFill>
              <a:srgbClr val="2B85D2"/>
            </a:solidFill>
            <a:miter lim="800000"/>
            <a:headEnd/>
            <a:tailEnd/>
          </a:ln>
          <a:extLst>
            <a:ext uri="{909E8E84-426E-40DD-AFC4-6F175D3DCCD1}">
              <a14:hiddenFill xmlns:a14="http://schemas.microsoft.com/office/drawing/2010/main">
                <a:solidFill>
                  <a:srgbClr val="FFFFFF"/>
                </a:solidFill>
              </a14:hiddenFill>
            </a:ext>
          </a:extLst>
        </p:spPr>
      </p:pic>
      <p:pic>
        <p:nvPicPr>
          <p:cNvPr id="64516" name="Picture 5" descr="Queen Rania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1628775"/>
            <a:ext cx="4321175" cy="2517775"/>
          </a:xfrm>
          <a:prstGeom prst="rect">
            <a:avLst/>
          </a:prstGeom>
          <a:noFill/>
          <a:ln w="9525">
            <a:solidFill>
              <a:srgbClr val="2B85D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005267"/>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8" y="5599113"/>
            <a:ext cx="8229600" cy="1143000"/>
          </a:xfrm>
        </p:spPr>
        <p:txBody>
          <a:bodyPr>
            <a:normAutofit/>
          </a:bodyPr>
          <a:lstStyle/>
          <a:p>
            <a:pPr algn="ctr"/>
            <a:r>
              <a:rPr lang="en-US" altLang="x-none" sz="2000">
                <a:solidFill>
                  <a:srgbClr val="2B85D2"/>
                </a:solidFill>
                <a:latin typeface="Calibri" charset="0"/>
                <a:ea typeface="ＭＳ Ｐゴシック" charset="-128"/>
              </a:rPr>
              <a:t>Launching the EDIP in China</a:t>
            </a:r>
          </a:p>
        </p:txBody>
      </p:sp>
      <p:pic>
        <p:nvPicPr>
          <p:cNvPr id="66563" name="Picture 3" descr="C:\Users\afif\South South China\center inauguration\Opening Ceremeon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944563"/>
            <a:ext cx="5686425" cy="2771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6564" name="Picture 2" descr="C:\Users\afif\China Business Counseling Bahrain 2010 and 2011\H (26).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1474788" y="3783013"/>
            <a:ext cx="6192837" cy="2166937"/>
          </a:xfrm>
          <a:noFill/>
          <a:ln>
            <a:solidFill>
              <a:srgbClr val="2B85D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347942"/>
      </p:ext>
    </p:extLst>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8610" name="Picture 2" descr="31122404206_df203a710f_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4005263"/>
            <a:ext cx="3848100" cy="2565400"/>
          </a:xfrm>
          <a:prstGeom prst="rect">
            <a:avLst/>
          </a:prstGeom>
          <a:noFill/>
          <a:ln w="9525">
            <a:solidFill>
              <a:srgbClr val="2B85D2"/>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3213" y="44450"/>
            <a:ext cx="8229600" cy="1143000"/>
          </a:xfrm>
        </p:spPr>
        <p:txBody>
          <a:bodyPr/>
          <a:lstStyle/>
          <a:p>
            <a:pPr algn="l"/>
            <a:r>
              <a:rPr lang="en-US" altLang="x-none" sz="2400" b="1">
                <a:solidFill>
                  <a:srgbClr val="2B85D2"/>
                </a:solidFill>
                <a:latin typeface="Calibri" charset="0"/>
                <a:ea typeface="ＭＳ Ｐゴシック" charset="-128"/>
              </a:rPr>
              <a:t>UNIDO 50</a:t>
            </a:r>
            <a:r>
              <a:rPr lang="en-US" altLang="x-none" sz="2400" b="1" baseline="30000">
                <a:solidFill>
                  <a:srgbClr val="2B85D2"/>
                </a:solidFill>
                <a:latin typeface="Calibri" charset="0"/>
                <a:ea typeface="ＭＳ Ｐゴシック" charset="-128"/>
              </a:rPr>
              <a:t>th</a:t>
            </a:r>
            <a:r>
              <a:rPr lang="en-US" altLang="x-none" sz="2400" b="1">
                <a:solidFill>
                  <a:srgbClr val="2B85D2"/>
                </a:solidFill>
                <a:latin typeface="Calibri" charset="0"/>
                <a:ea typeface="ＭＳ Ｐゴシック" charset="-128"/>
              </a:rPr>
              <a:t> Anniversary Expo 2016, Vienna</a:t>
            </a:r>
            <a:br>
              <a:rPr lang="en-US" altLang="x-none" sz="2400" b="1">
                <a:solidFill>
                  <a:srgbClr val="2B85D2"/>
                </a:solidFill>
                <a:latin typeface="Calibri" charset="0"/>
                <a:ea typeface="ＭＳ Ｐゴシック" charset="-128"/>
              </a:rPr>
            </a:br>
            <a:r>
              <a:rPr lang="en-US" altLang="x-none" sz="2000" b="1">
                <a:solidFill>
                  <a:srgbClr val="2B85D2"/>
                </a:solidFill>
                <a:latin typeface="Calibri" charset="0"/>
                <a:ea typeface="ＭＳ Ｐゴシック" charset="-128"/>
              </a:rPr>
              <a:t>UNIDO ITPO Bahrain 20</a:t>
            </a:r>
            <a:r>
              <a:rPr lang="en-US" altLang="x-none" sz="2000" b="1" baseline="30000">
                <a:solidFill>
                  <a:srgbClr val="2B85D2"/>
                </a:solidFill>
                <a:latin typeface="Calibri" charset="0"/>
                <a:ea typeface="ＭＳ Ｐゴシック" charset="-128"/>
              </a:rPr>
              <a:t>th</a:t>
            </a:r>
            <a:r>
              <a:rPr lang="en-US" altLang="x-none" sz="2000" b="1">
                <a:solidFill>
                  <a:srgbClr val="2B85D2"/>
                </a:solidFill>
                <a:latin typeface="Calibri" charset="0"/>
                <a:ea typeface="ＭＳ Ｐゴシック" charset="-128"/>
              </a:rPr>
              <a:t> Anniversary </a:t>
            </a:r>
          </a:p>
        </p:txBody>
      </p:sp>
      <p:pic>
        <p:nvPicPr>
          <p:cNvPr id="68612" name="Picture 5" descr="140330814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1163" y="1341438"/>
            <a:ext cx="4592637" cy="3454400"/>
          </a:xfrm>
          <a:prstGeom prst="rect">
            <a:avLst/>
          </a:prstGeom>
          <a:noFill/>
          <a:ln w="9525">
            <a:solidFill>
              <a:srgbClr val="2B85D2"/>
            </a:solidFill>
            <a:miter lim="800000"/>
            <a:headEnd/>
            <a:tailEnd/>
          </a:ln>
          <a:extLst>
            <a:ext uri="{909E8E84-426E-40DD-AFC4-6F175D3DCCD1}">
              <a14:hiddenFill xmlns:a14="http://schemas.microsoft.com/office/drawing/2010/main">
                <a:solidFill>
                  <a:srgbClr val="FFFFFF"/>
                </a:solidFill>
              </a14:hiddenFill>
            </a:ext>
          </a:extLst>
        </p:spPr>
      </p:pic>
      <p:pic>
        <p:nvPicPr>
          <p:cNvPr id="6861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97613" y="333375"/>
            <a:ext cx="24511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Rectangle 7"/>
          <p:cNvSpPr>
            <a:spLocks noChangeArrowheads="1"/>
          </p:cNvSpPr>
          <p:nvPr/>
        </p:nvSpPr>
        <p:spPr bwMode="auto">
          <a:xfrm>
            <a:off x="5219700" y="1695450"/>
            <a:ext cx="3582988"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r>
              <a:rPr lang="en-US" altLang="x-none" sz="1700" b="0" dirty="0">
                <a:solidFill>
                  <a:schemeClr val="tx1"/>
                </a:solidFill>
                <a:latin typeface="Calibri" charset="0"/>
              </a:rPr>
              <a:t>Focus on Bahrain: Acknowledgment and the </a:t>
            </a:r>
            <a:r>
              <a:rPr lang="en-US" altLang="x-none" sz="1700" b="0" dirty="0">
                <a:solidFill>
                  <a:srgbClr val="2B85D2"/>
                </a:solidFill>
                <a:latin typeface="Calibri" charset="0"/>
              </a:rPr>
              <a:t>awarding of His Royal Majesty </a:t>
            </a:r>
            <a:r>
              <a:rPr lang="en-US" altLang="x-none" sz="1700" b="0" dirty="0">
                <a:solidFill>
                  <a:schemeClr val="tx1"/>
                </a:solidFill>
                <a:latin typeface="Calibri" charset="0"/>
              </a:rPr>
              <a:t>for his global role towards economic empowerment of youth and women through the Bahrain Model for Entrepreneurship. </a:t>
            </a:r>
          </a:p>
        </p:txBody>
      </p:sp>
      <p:sp>
        <p:nvSpPr>
          <p:cNvPr id="68615" name="Rectangle 7"/>
          <p:cNvSpPr>
            <a:spLocks noChangeArrowheads="1"/>
          </p:cNvSpPr>
          <p:nvPr/>
        </p:nvSpPr>
        <p:spPr bwMode="auto">
          <a:xfrm>
            <a:off x="395288" y="4941888"/>
            <a:ext cx="4176712"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r>
              <a:rPr lang="en-US" altLang="x-none" sz="1500" b="0" dirty="0">
                <a:solidFill>
                  <a:schemeClr val="tx1"/>
                </a:solidFill>
                <a:latin typeface="Calibri" charset="0"/>
              </a:rPr>
              <a:t>This award highlights ITPO Bahrain</a:t>
            </a:r>
            <a:r>
              <a:rPr lang="en-US" altLang="en-US" sz="1500" b="0" dirty="0">
                <a:solidFill>
                  <a:schemeClr val="tx1"/>
                </a:solidFill>
                <a:latin typeface="Calibri" charset="0"/>
              </a:rPr>
              <a:t>’</a:t>
            </a:r>
            <a:r>
              <a:rPr lang="en-US" altLang="x-none" sz="1500" b="0" dirty="0">
                <a:solidFill>
                  <a:schemeClr val="tx1"/>
                </a:solidFill>
                <a:latin typeface="Calibri" charset="0"/>
              </a:rPr>
              <a:t>s achievement in creating and implementing the Bahrain Model in over 48 countries and supporting millions of entrepreneurs around the globe. </a:t>
            </a:r>
          </a:p>
        </p:txBody>
      </p:sp>
    </p:spTree>
    <p:extLst>
      <p:ext uri="{BB962C8B-B14F-4D97-AF65-F5344CB8AC3E}">
        <p14:creationId xmlns:p14="http://schemas.microsoft.com/office/powerpoint/2010/main" val="833132021"/>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UNIDO Services</a:t>
            </a:r>
          </a:p>
        </p:txBody>
      </p:sp>
      <p:sp>
        <p:nvSpPr>
          <p:cNvPr id="3" name="Inhaltsplatzhalter 2"/>
          <p:cNvSpPr>
            <a:spLocks noGrp="1"/>
          </p:cNvSpPr>
          <p:nvPr>
            <p:ph idx="1"/>
          </p:nvPr>
        </p:nvSpPr>
        <p:spPr/>
        <p:txBody>
          <a:bodyPr>
            <a:normAutofit fontScale="92500"/>
          </a:bodyPr>
          <a:lstStyle/>
          <a:p>
            <a:pPr marL="0" indent="0">
              <a:buNone/>
            </a:pPr>
            <a:r>
              <a:rPr lang="en-US" sz="1700" dirty="0"/>
              <a:t>Providing professional support to enterprises for partnership and business negotiations</a:t>
            </a:r>
          </a:p>
          <a:p>
            <a:pPr algn="just">
              <a:lnSpc>
                <a:spcPct val="125000"/>
              </a:lnSpc>
            </a:pPr>
            <a:r>
              <a:rPr lang="en-US" sz="1600" dirty="0">
                <a:solidFill>
                  <a:schemeClr val="tx1">
                    <a:lumMod val="50000"/>
                    <a:lumOff val="50000"/>
                  </a:schemeClr>
                </a:solidFill>
              </a:rPr>
              <a:t>ITPOs guide potential investors from their host countries and from developing countries at each stage of the investment cycle, from project identification through appraisal to implementation. </a:t>
            </a:r>
          </a:p>
          <a:p>
            <a:pPr algn="just">
              <a:lnSpc>
                <a:spcPct val="125000"/>
              </a:lnSpc>
            </a:pPr>
            <a:r>
              <a:rPr lang="en-US" sz="1600" dirty="0">
                <a:solidFill>
                  <a:schemeClr val="tx1">
                    <a:lumMod val="50000"/>
                    <a:lumOff val="50000"/>
                  </a:schemeClr>
                </a:solidFill>
              </a:rPr>
              <a:t>ITPOs offer validated investment opportunities, including manufacturing facilities, and technology supply sources. </a:t>
            </a:r>
          </a:p>
          <a:p>
            <a:pPr algn="just">
              <a:lnSpc>
                <a:spcPct val="125000"/>
              </a:lnSpc>
            </a:pPr>
            <a:r>
              <a:rPr lang="en-US" sz="1600" dirty="0">
                <a:solidFill>
                  <a:schemeClr val="tx1">
                    <a:lumMod val="50000"/>
                    <a:lumOff val="50000"/>
                  </a:schemeClr>
                </a:solidFill>
              </a:rPr>
              <a:t>ITPOs provide first-hand knowledge on how to do business in local environments.</a:t>
            </a:r>
          </a:p>
          <a:p>
            <a:pPr algn="just"/>
            <a:endParaRPr lang="en-US" sz="1800" dirty="0">
              <a:solidFill>
                <a:schemeClr val="tx1">
                  <a:lumMod val="50000"/>
                  <a:lumOff val="50000"/>
                </a:schemeClr>
              </a:solidFill>
            </a:endParaRPr>
          </a:p>
          <a:p>
            <a:pPr marL="0" indent="0" algn="just">
              <a:buNone/>
            </a:pPr>
            <a:r>
              <a:rPr lang="en-US" sz="1700" dirty="0"/>
              <a:t>Operating the Delegate </a:t>
            </a:r>
            <a:r>
              <a:rPr lang="en-US" sz="1700" dirty="0" err="1"/>
              <a:t>programme</a:t>
            </a:r>
            <a:r>
              <a:rPr lang="en-US" sz="1700" dirty="0"/>
              <a:t> for investment and technology promotion</a:t>
            </a:r>
          </a:p>
          <a:p>
            <a:pPr algn="just">
              <a:lnSpc>
                <a:spcPct val="125000"/>
              </a:lnSpc>
            </a:pPr>
            <a:r>
              <a:rPr lang="en-US" sz="1600" dirty="0">
                <a:solidFill>
                  <a:schemeClr val="tx1">
                    <a:lumMod val="50000"/>
                    <a:lumOff val="50000"/>
                  </a:schemeClr>
                </a:solidFill>
              </a:rPr>
              <a:t>ITPOs host officials from developing countries and economies in transition to give them hands-on training in investment promotion techniques so that delegates are able to promote portfolios of screened investment and technology opportunities from their own countries. </a:t>
            </a:r>
            <a:endParaRPr lang="de-DE" dirty="0">
              <a:solidFill>
                <a:schemeClr val="tx1">
                  <a:lumMod val="50000"/>
                  <a:lumOff val="50000"/>
                </a:schemeClr>
              </a:solidFill>
            </a:endParaRPr>
          </a:p>
        </p:txBody>
      </p:sp>
    </p:spTree>
    <p:extLst>
      <p:ext uri="{BB962C8B-B14F-4D97-AF65-F5344CB8AC3E}">
        <p14:creationId xmlns:p14="http://schemas.microsoft.com/office/powerpoint/2010/main" val="1650258875"/>
      </p:ext>
    </p:extLst>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0658" name="Picture 3" descr="DSC_096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6850" y="4797425"/>
            <a:ext cx="2346325" cy="1944688"/>
          </a:xfrm>
          <a:prstGeom prst="rect">
            <a:avLst/>
          </a:prstGeom>
          <a:noFill/>
          <a:ln w="9525">
            <a:solidFill>
              <a:srgbClr val="2B85D2"/>
            </a:solidFill>
            <a:miter lim="800000"/>
            <a:headEnd/>
            <a:tailEnd/>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303213" y="44450"/>
            <a:ext cx="8229600" cy="1143000"/>
          </a:xfrm>
          <a:prstGeom prst="rect">
            <a:avLst/>
          </a:prstGeom>
          <a:noFill/>
          <a:ln w="9525">
            <a:noFill/>
            <a:miter lim="800000"/>
            <a:headEnd/>
            <a:tailEnd/>
          </a:ln>
          <a:effectLst/>
        </p:spPr>
        <p:txBody>
          <a:bodyPr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r>
              <a:rPr lang="en-US" altLang="x-none" sz="2400">
                <a:solidFill>
                  <a:srgbClr val="2B85D2"/>
                </a:solidFill>
                <a:effectLst>
                  <a:outerShdw blurRad="38100" dist="38100" dir="2700000" algn="tl">
                    <a:srgbClr val="C0C0C0"/>
                  </a:outerShdw>
                </a:effectLst>
                <a:latin typeface="Calibri" charset="0"/>
              </a:rPr>
              <a:t>UNIDO 50</a:t>
            </a:r>
            <a:r>
              <a:rPr lang="en-US" altLang="x-none" sz="2400" baseline="30000">
                <a:solidFill>
                  <a:srgbClr val="2B85D2"/>
                </a:solidFill>
                <a:effectLst>
                  <a:outerShdw blurRad="38100" dist="38100" dir="2700000" algn="tl">
                    <a:srgbClr val="C0C0C0"/>
                  </a:outerShdw>
                </a:effectLst>
                <a:latin typeface="Calibri" charset="0"/>
              </a:rPr>
              <a:t>th</a:t>
            </a:r>
            <a:r>
              <a:rPr lang="en-US" altLang="x-none" sz="2400">
                <a:solidFill>
                  <a:srgbClr val="2B85D2"/>
                </a:solidFill>
                <a:effectLst>
                  <a:outerShdw blurRad="38100" dist="38100" dir="2700000" algn="tl">
                    <a:srgbClr val="C0C0C0"/>
                  </a:outerShdw>
                </a:effectLst>
                <a:latin typeface="Calibri" charset="0"/>
              </a:rPr>
              <a:t> Anniversary Expo 2016, Vienna</a:t>
            </a:r>
            <a:br>
              <a:rPr lang="en-US" altLang="x-none" sz="2400">
                <a:solidFill>
                  <a:srgbClr val="2B85D2"/>
                </a:solidFill>
                <a:effectLst>
                  <a:outerShdw blurRad="38100" dist="38100" dir="2700000" algn="tl">
                    <a:srgbClr val="C0C0C0"/>
                  </a:outerShdw>
                </a:effectLst>
                <a:latin typeface="Calibri" charset="0"/>
              </a:rPr>
            </a:br>
            <a:r>
              <a:rPr lang="en-US" altLang="x-none" sz="2000">
                <a:solidFill>
                  <a:srgbClr val="2B85D2"/>
                </a:solidFill>
                <a:effectLst>
                  <a:outerShdw blurRad="38100" dist="38100" dir="2700000" algn="tl">
                    <a:srgbClr val="C0C0C0"/>
                  </a:outerShdw>
                </a:effectLst>
                <a:latin typeface="Calibri" charset="0"/>
              </a:rPr>
              <a:t>UNIDO ITPO Bahrain 20</a:t>
            </a:r>
            <a:r>
              <a:rPr lang="en-US" altLang="x-none" sz="2000" baseline="30000">
                <a:solidFill>
                  <a:srgbClr val="2B85D2"/>
                </a:solidFill>
                <a:effectLst>
                  <a:outerShdw blurRad="38100" dist="38100" dir="2700000" algn="tl">
                    <a:srgbClr val="C0C0C0"/>
                  </a:outerShdw>
                </a:effectLst>
                <a:latin typeface="Calibri" charset="0"/>
              </a:rPr>
              <a:t>th</a:t>
            </a:r>
            <a:r>
              <a:rPr lang="en-US" altLang="x-none" sz="2000">
                <a:solidFill>
                  <a:srgbClr val="2B85D2"/>
                </a:solidFill>
                <a:effectLst>
                  <a:outerShdw blurRad="38100" dist="38100" dir="2700000" algn="tl">
                    <a:srgbClr val="C0C0C0"/>
                  </a:outerShdw>
                </a:effectLst>
                <a:latin typeface="Calibri" charset="0"/>
              </a:rPr>
              <a:t> Anniversary </a:t>
            </a:r>
          </a:p>
        </p:txBody>
      </p:sp>
      <p:pic>
        <p:nvPicPr>
          <p:cNvPr id="7066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97613" y="333375"/>
            <a:ext cx="24511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Rectangle 7"/>
          <p:cNvSpPr>
            <a:spLocks noChangeArrowheads="1"/>
          </p:cNvSpPr>
          <p:nvPr/>
        </p:nvSpPr>
        <p:spPr bwMode="auto">
          <a:xfrm>
            <a:off x="5292725" y="1341438"/>
            <a:ext cx="307657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r>
              <a:rPr lang="en-US" altLang="x-none" sz="1700" b="0" dirty="0">
                <a:solidFill>
                  <a:schemeClr val="tx1"/>
                </a:solidFill>
                <a:latin typeface="Calibri" charset="0"/>
              </a:rPr>
              <a:t>H.E. Shaikh Faisal Bin Rashid Al </a:t>
            </a:r>
            <a:r>
              <a:rPr lang="en-US" altLang="x-none" sz="1700" b="0" dirty="0" err="1">
                <a:solidFill>
                  <a:schemeClr val="tx1"/>
                </a:solidFill>
                <a:latin typeface="Calibri" charset="0"/>
              </a:rPr>
              <a:t>Khalifa</a:t>
            </a:r>
            <a:r>
              <a:rPr lang="en-US" altLang="x-none" sz="1700" b="0" dirty="0">
                <a:solidFill>
                  <a:schemeClr val="tx1"/>
                </a:solidFill>
                <a:latin typeface="Calibri" charset="0"/>
              </a:rPr>
              <a:t> and H.E. Mr. </a:t>
            </a:r>
            <a:r>
              <a:rPr lang="en-US" altLang="x-none" sz="1700" b="0" dirty="0" err="1">
                <a:solidFill>
                  <a:schemeClr val="tx1"/>
                </a:solidFill>
                <a:latin typeface="Calibri" charset="0"/>
              </a:rPr>
              <a:t>Zayed</a:t>
            </a:r>
            <a:r>
              <a:rPr lang="en-US" altLang="x-none" sz="1700" b="0" dirty="0">
                <a:solidFill>
                  <a:schemeClr val="tx1"/>
                </a:solidFill>
                <a:latin typeface="Calibri" charset="0"/>
              </a:rPr>
              <a:t> Al </a:t>
            </a:r>
            <a:r>
              <a:rPr lang="en-US" altLang="x-none" sz="1700" b="0" dirty="0" err="1">
                <a:solidFill>
                  <a:schemeClr val="tx1"/>
                </a:solidFill>
                <a:latin typeface="Calibri" charset="0"/>
              </a:rPr>
              <a:t>Zayani</a:t>
            </a:r>
            <a:r>
              <a:rPr lang="en-US" altLang="x-none" sz="1700" b="0" dirty="0">
                <a:solidFill>
                  <a:schemeClr val="tx1"/>
                </a:solidFill>
                <a:latin typeface="Calibri" charset="0"/>
              </a:rPr>
              <a:t>, </a:t>
            </a:r>
            <a:r>
              <a:rPr lang="en-US" altLang="x-none" sz="1700" b="0" dirty="0">
                <a:solidFill>
                  <a:srgbClr val="2B85D2"/>
                </a:solidFill>
                <a:latin typeface="Calibri" charset="0"/>
              </a:rPr>
              <a:t>Bahrain Minister of Industry &amp; Commerce, officially launching </a:t>
            </a:r>
            <a:r>
              <a:rPr lang="en-US" altLang="x-none" sz="1700" b="0" dirty="0">
                <a:solidFill>
                  <a:schemeClr val="tx1"/>
                </a:solidFill>
                <a:latin typeface="Calibri" charset="0"/>
              </a:rPr>
              <a:t>the Anniversary Expo in Vienna. </a:t>
            </a:r>
          </a:p>
          <a:p>
            <a:endParaRPr lang="en-US" altLang="x-none" sz="1700" b="0" dirty="0">
              <a:solidFill>
                <a:schemeClr val="tx1"/>
              </a:solidFill>
              <a:latin typeface="Calibri" charset="0"/>
            </a:endParaRPr>
          </a:p>
          <a:p>
            <a:r>
              <a:rPr lang="en-US" altLang="x-none" sz="1700" b="0" dirty="0">
                <a:solidFill>
                  <a:schemeClr val="tx1"/>
                </a:solidFill>
                <a:latin typeface="Calibri" charset="0"/>
              </a:rPr>
              <a:t>The Expo included the BADEA – ITPO Bahrain booth, displaying entrepreneur products. </a:t>
            </a:r>
          </a:p>
        </p:txBody>
      </p:sp>
      <p:pic>
        <p:nvPicPr>
          <p:cNvPr id="70662" name="Picture 1" descr="30788576910_de79843595_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125538"/>
            <a:ext cx="4535487" cy="3576637"/>
          </a:xfrm>
          <a:prstGeom prst="rect">
            <a:avLst/>
          </a:prstGeom>
          <a:noFill/>
          <a:ln w="9525">
            <a:solidFill>
              <a:srgbClr val="2B85D2"/>
            </a:solidFill>
            <a:miter lim="800000"/>
            <a:headEnd/>
            <a:tailEnd/>
          </a:ln>
          <a:extLst>
            <a:ext uri="{909E8E84-426E-40DD-AFC4-6F175D3DCCD1}">
              <a14:hiddenFill xmlns:a14="http://schemas.microsoft.com/office/drawing/2010/main">
                <a:solidFill>
                  <a:srgbClr val="FFFFFF"/>
                </a:solidFill>
              </a14:hiddenFill>
            </a:ext>
          </a:extLst>
        </p:spPr>
      </p:pic>
      <p:pic>
        <p:nvPicPr>
          <p:cNvPr id="70663" name="Picture 2" descr="30824661300_a6dab62c82_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8313" y="4824413"/>
            <a:ext cx="2874962" cy="1917700"/>
          </a:xfrm>
          <a:prstGeom prst="rect">
            <a:avLst/>
          </a:prstGeom>
          <a:noFill/>
          <a:ln w="9525">
            <a:solidFill>
              <a:srgbClr val="2B85D2"/>
            </a:solidFill>
            <a:miter lim="800000"/>
            <a:headEnd/>
            <a:tailEnd/>
          </a:ln>
          <a:extLst>
            <a:ext uri="{909E8E84-426E-40DD-AFC4-6F175D3DCCD1}">
              <a14:hiddenFill xmlns:a14="http://schemas.microsoft.com/office/drawing/2010/main">
                <a:solidFill>
                  <a:srgbClr val="FFFFFF"/>
                </a:solidFill>
              </a14:hiddenFill>
            </a:ext>
          </a:extLst>
        </p:spPr>
      </p:pic>
      <p:pic>
        <p:nvPicPr>
          <p:cNvPr id="70664" name="Picture 3" descr="31137283306_66fec32632_o.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92500" y="4797425"/>
            <a:ext cx="2916238" cy="1944688"/>
          </a:xfrm>
          <a:prstGeom prst="rect">
            <a:avLst/>
          </a:prstGeom>
          <a:noFill/>
          <a:ln w="9525">
            <a:solidFill>
              <a:srgbClr val="2B85D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521308"/>
      </p:ext>
    </p:extLst>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2706" name="Picture 4" descr="DSC_009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4189413"/>
            <a:ext cx="4103687" cy="2498725"/>
          </a:xfrm>
          <a:prstGeom prst="rect">
            <a:avLst/>
          </a:prstGeom>
          <a:noFill/>
          <a:ln w="9525">
            <a:solidFill>
              <a:srgbClr val="2B85D2"/>
            </a:solidFill>
            <a:miter lim="800000"/>
            <a:headEnd/>
            <a:tailEnd/>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303213" y="44450"/>
            <a:ext cx="8229600" cy="1143000"/>
          </a:xfrm>
          <a:prstGeom prst="rect">
            <a:avLst/>
          </a:prstGeom>
          <a:noFill/>
          <a:ln w="9525">
            <a:noFill/>
            <a:miter lim="800000"/>
            <a:headEnd/>
            <a:tailEnd/>
          </a:ln>
          <a:effectLst/>
        </p:spPr>
        <p:txBody>
          <a:bodyPr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r>
              <a:rPr lang="en-US" altLang="x-none" sz="2400">
                <a:solidFill>
                  <a:srgbClr val="2B85D2"/>
                </a:solidFill>
                <a:effectLst>
                  <a:outerShdw blurRad="38100" dist="38100" dir="2700000" algn="tl">
                    <a:srgbClr val="C0C0C0"/>
                  </a:outerShdw>
                </a:effectLst>
                <a:latin typeface="Calibri" charset="0"/>
              </a:rPr>
              <a:t>UNIDO 50</a:t>
            </a:r>
            <a:r>
              <a:rPr lang="en-US" altLang="x-none" sz="2400" baseline="30000">
                <a:solidFill>
                  <a:srgbClr val="2B85D2"/>
                </a:solidFill>
                <a:effectLst>
                  <a:outerShdw blurRad="38100" dist="38100" dir="2700000" algn="tl">
                    <a:srgbClr val="C0C0C0"/>
                  </a:outerShdw>
                </a:effectLst>
                <a:latin typeface="Calibri" charset="0"/>
              </a:rPr>
              <a:t>th</a:t>
            </a:r>
            <a:r>
              <a:rPr lang="en-US" altLang="x-none" sz="2400">
                <a:solidFill>
                  <a:srgbClr val="2B85D2"/>
                </a:solidFill>
                <a:effectLst>
                  <a:outerShdw blurRad="38100" dist="38100" dir="2700000" algn="tl">
                    <a:srgbClr val="C0C0C0"/>
                  </a:outerShdw>
                </a:effectLst>
                <a:latin typeface="Calibri" charset="0"/>
              </a:rPr>
              <a:t> Anniversary Expo 2016, Vienna</a:t>
            </a:r>
            <a:br>
              <a:rPr lang="en-US" altLang="x-none" sz="2400">
                <a:solidFill>
                  <a:srgbClr val="2B85D2"/>
                </a:solidFill>
                <a:effectLst>
                  <a:outerShdw blurRad="38100" dist="38100" dir="2700000" algn="tl">
                    <a:srgbClr val="C0C0C0"/>
                  </a:outerShdw>
                </a:effectLst>
                <a:latin typeface="Calibri" charset="0"/>
              </a:rPr>
            </a:br>
            <a:r>
              <a:rPr lang="en-US" altLang="x-none" sz="2000">
                <a:solidFill>
                  <a:srgbClr val="2B85D2"/>
                </a:solidFill>
                <a:effectLst>
                  <a:outerShdw blurRad="38100" dist="38100" dir="2700000" algn="tl">
                    <a:srgbClr val="C0C0C0"/>
                  </a:outerShdw>
                </a:effectLst>
                <a:latin typeface="Calibri" charset="0"/>
              </a:rPr>
              <a:t>UNIDO ITPO Bahrain 20</a:t>
            </a:r>
            <a:r>
              <a:rPr lang="en-US" altLang="x-none" sz="2000" baseline="30000">
                <a:solidFill>
                  <a:srgbClr val="2B85D2"/>
                </a:solidFill>
                <a:effectLst>
                  <a:outerShdw blurRad="38100" dist="38100" dir="2700000" algn="tl">
                    <a:srgbClr val="C0C0C0"/>
                  </a:outerShdw>
                </a:effectLst>
                <a:latin typeface="Calibri" charset="0"/>
              </a:rPr>
              <a:t>th</a:t>
            </a:r>
            <a:r>
              <a:rPr lang="en-US" altLang="x-none" sz="2000">
                <a:solidFill>
                  <a:srgbClr val="2B85D2"/>
                </a:solidFill>
                <a:effectLst>
                  <a:outerShdw blurRad="38100" dist="38100" dir="2700000" algn="tl">
                    <a:srgbClr val="C0C0C0"/>
                  </a:outerShdw>
                </a:effectLst>
                <a:latin typeface="Calibri" charset="0"/>
              </a:rPr>
              <a:t> Anniversary </a:t>
            </a:r>
          </a:p>
        </p:txBody>
      </p:sp>
      <p:pic>
        <p:nvPicPr>
          <p:cNvPr id="7270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97613" y="333375"/>
            <a:ext cx="24511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Rectangle 7"/>
          <p:cNvSpPr>
            <a:spLocks noChangeArrowheads="1"/>
          </p:cNvSpPr>
          <p:nvPr/>
        </p:nvSpPr>
        <p:spPr bwMode="auto">
          <a:xfrm>
            <a:off x="5364163" y="1341438"/>
            <a:ext cx="3455987"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r>
              <a:rPr lang="en-US" altLang="x-none" sz="1700" b="0" dirty="0">
                <a:solidFill>
                  <a:schemeClr val="tx1"/>
                </a:solidFill>
                <a:latin typeface="Calibri" charset="0"/>
              </a:rPr>
              <a:t>Official </a:t>
            </a:r>
            <a:r>
              <a:rPr lang="en-US" altLang="x-none" sz="1700" b="0" dirty="0">
                <a:solidFill>
                  <a:srgbClr val="2B85D2"/>
                </a:solidFill>
                <a:latin typeface="Calibri" charset="0"/>
              </a:rPr>
              <a:t>Launch of the UNIDO – INTEL Virtual Entrepreneurship &amp; Innovation Hub </a:t>
            </a:r>
            <a:r>
              <a:rPr lang="en-US" altLang="x-none" sz="1700" b="0" dirty="0">
                <a:solidFill>
                  <a:schemeClr val="tx1"/>
                </a:solidFill>
                <a:latin typeface="Calibri" charset="0"/>
              </a:rPr>
              <a:t>was held during the event. </a:t>
            </a:r>
          </a:p>
          <a:p>
            <a:endParaRPr lang="en-US" altLang="x-none" sz="500" b="0" dirty="0">
              <a:solidFill>
                <a:schemeClr val="tx1"/>
              </a:solidFill>
              <a:latin typeface="Calibri" charset="0"/>
            </a:endParaRPr>
          </a:p>
          <a:p>
            <a:r>
              <a:rPr lang="en-US" altLang="x-none" sz="1700" b="0" dirty="0">
                <a:solidFill>
                  <a:schemeClr val="tx1"/>
                </a:solidFill>
                <a:latin typeface="Calibri" charset="0"/>
              </a:rPr>
              <a:t>Through the advanced online platform, the two partners will support the development of Micro and Small and Medium Enterprises (MSMEs); young innovators and entrepreneurs. </a:t>
            </a:r>
          </a:p>
        </p:txBody>
      </p:sp>
      <p:pic>
        <p:nvPicPr>
          <p:cNvPr id="72710" name="Picture 3" descr="DSC_010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1800" y="1270000"/>
            <a:ext cx="4787900" cy="3213100"/>
          </a:xfrm>
          <a:prstGeom prst="rect">
            <a:avLst/>
          </a:prstGeom>
          <a:noFill/>
          <a:ln w="9525">
            <a:solidFill>
              <a:srgbClr val="2B85D2"/>
            </a:solidFill>
            <a:miter lim="800000"/>
            <a:headEnd/>
            <a:tailEnd/>
          </a:ln>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bwMode="auto">
          <a:xfrm>
            <a:off x="-1928813" y="5084763"/>
            <a:ext cx="8229601" cy="11430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3600">
                <a:solidFill>
                  <a:srgbClr val="0000FF"/>
                </a:solidFill>
                <a:effectLst>
                  <a:outerShdw blurRad="38100" dist="38100" dir="2700000" algn="tl">
                    <a:srgbClr val="C0C0C0"/>
                  </a:outerShdw>
                </a:effectLst>
                <a:latin typeface="+mj-lt"/>
                <a:ea typeface="ＭＳ Ｐゴシック" charset="0"/>
                <a:cs typeface="+mj-cs"/>
              </a:defRPr>
            </a:lvl1pPr>
            <a:lvl2pPr algn="ctr" rtl="0" eaLnBrk="0" fontAlgn="base" hangingPunct="0">
              <a:spcBef>
                <a:spcPct val="0"/>
              </a:spcBef>
              <a:spcAft>
                <a:spcPct val="0"/>
              </a:spcAft>
              <a:defRPr sz="3600">
                <a:solidFill>
                  <a:srgbClr val="0000FF"/>
                </a:solidFill>
                <a:effectLst>
                  <a:outerShdw blurRad="38100" dist="38100" dir="2700000" algn="tl">
                    <a:srgbClr val="C0C0C0"/>
                  </a:outerShdw>
                </a:effectLst>
                <a:latin typeface="Century Gothic" pitchFamily="34" charset="0"/>
                <a:ea typeface="ＭＳ Ｐゴシック" charset="0"/>
                <a:cs typeface="Arial" charset="0"/>
              </a:defRPr>
            </a:lvl2pPr>
            <a:lvl3pPr algn="ctr" rtl="0" eaLnBrk="0" fontAlgn="base" hangingPunct="0">
              <a:spcBef>
                <a:spcPct val="0"/>
              </a:spcBef>
              <a:spcAft>
                <a:spcPct val="0"/>
              </a:spcAft>
              <a:defRPr sz="3600">
                <a:solidFill>
                  <a:srgbClr val="0000FF"/>
                </a:solidFill>
                <a:effectLst>
                  <a:outerShdw blurRad="38100" dist="38100" dir="2700000" algn="tl">
                    <a:srgbClr val="C0C0C0"/>
                  </a:outerShdw>
                </a:effectLst>
                <a:latin typeface="Century Gothic" pitchFamily="34" charset="0"/>
                <a:ea typeface="ＭＳ Ｐゴシック" charset="0"/>
                <a:cs typeface="Arial" charset="0"/>
              </a:defRPr>
            </a:lvl3pPr>
            <a:lvl4pPr algn="ctr" rtl="0" eaLnBrk="0" fontAlgn="base" hangingPunct="0">
              <a:spcBef>
                <a:spcPct val="0"/>
              </a:spcBef>
              <a:spcAft>
                <a:spcPct val="0"/>
              </a:spcAft>
              <a:defRPr sz="3600">
                <a:solidFill>
                  <a:srgbClr val="0000FF"/>
                </a:solidFill>
                <a:effectLst>
                  <a:outerShdw blurRad="38100" dist="38100" dir="2700000" algn="tl">
                    <a:srgbClr val="C0C0C0"/>
                  </a:outerShdw>
                </a:effectLst>
                <a:latin typeface="Century Gothic" pitchFamily="34" charset="0"/>
                <a:ea typeface="ＭＳ Ｐゴシック" charset="0"/>
                <a:cs typeface="Arial" charset="0"/>
              </a:defRPr>
            </a:lvl4pPr>
            <a:lvl5pPr algn="ctr" rtl="0" eaLnBrk="0" fontAlgn="base" hangingPunct="0">
              <a:spcBef>
                <a:spcPct val="0"/>
              </a:spcBef>
              <a:spcAft>
                <a:spcPct val="0"/>
              </a:spcAft>
              <a:defRPr sz="3600">
                <a:solidFill>
                  <a:srgbClr val="0000FF"/>
                </a:solidFill>
                <a:effectLst>
                  <a:outerShdw blurRad="38100" dist="38100" dir="2700000" algn="tl">
                    <a:srgbClr val="C0C0C0"/>
                  </a:outerShdw>
                </a:effectLst>
                <a:latin typeface="Century Gothic" pitchFamily="34" charset="0"/>
                <a:ea typeface="ＭＳ Ｐゴシック" charset="0"/>
                <a:cs typeface="Arial" charset="0"/>
              </a:defRPr>
            </a:lvl5pPr>
            <a:lvl6pPr marL="457200" algn="ctr" rtl="0" fontAlgn="base">
              <a:spcBef>
                <a:spcPct val="0"/>
              </a:spcBef>
              <a:spcAft>
                <a:spcPct val="0"/>
              </a:spcAft>
              <a:defRPr sz="3600">
                <a:solidFill>
                  <a:srgbClr val="0000FF"/>
                </a:solidFill>
                <a:effectLst>
                  <a:outerShdw blurRad="38100" dist="38100" dir="2700000" algn="tl">
                    <a:srgbClr val="C0C0C0"/>
                  </a:outerShdw>
                </a:effectLst>
                <a:latin typeface="Century Gothic" pitchFamily="34" charset="0"/>
                <a:cs typeface="Arial" charset="0"/>
              </a:defRPr>
            </a:lvl6pPr>
            <a:lvl7pPr marL="914400" algn="ctr" rtl="0" fontAlgn="base">
              <a:spcBef>
                <a:spcPct val="0"/>
              </a:spcBef>
              <a:spcAft>
                <a:spcPct val="0"/>
              </a:spcAft>
              <a:defRPr sz="3600">
                <a:solidFill>
                  <a:srgbClr val="0000FF"/>
                </a:solidFill>
                <a:effectLst>
                  <a:outerShdw blurRad="38100" dist="38100" dir="2700000" algn="tl">
                    <a:srgbClr val="C0C0C0"/>
                  </a:outerShdw>
                </a:effectLst>
                <a:latin typeface="Century Gothic" pitchFamily="34" charset="0"/>
                <a:cs typeface="Arial" charset="0"/>
              </a:defRPr>
            </a:lvl7pPr>
            <a:lvl8pPr marL="1371600" algn="ctr" rtl="0" fontAlgn="base">
              <a:spcBef>
                <a:spcPct val="0"/>
              </a:spcBef>
              <a:spcAft>
                <a:spcPct val="0"/>
              </a:spcAft>
              <a:defRPr sz="3600">
                <a:solidFill>
                  <a:srgbClr val="0000FF"/>
                </a:solidFill>
                <a:effectLst>
                  <a:outerShdw blurRad="38100" dist="38100" dir="2700000" algn="tl">
                    <a:srgbClr val="C0C0C0"/>
                  </a:outerShdw>
                </a:effectLst>
                <a:latin typeface="Century Gothic" pitchFamily="34" charset="0"/>
                <a:cs typeface="Arial" charset="0"/>
              </a:defRPr>
            </a:lvl8pPr>
            <a:lvl9pPr marL="1828800" algn="ctr" rtl="0" fontAlgn="base">
              <a:spcBef>
                <a:spcPct val="0"/>
              </a:spcBef>
              <a:spcAft>
                <a:spcPct val="0"/>
              </a:spcAft>
              <a:defRPr sz="3600">
                <a:solidFill>
                  <a:srgbClr val="0000FF"/>
                </a:solidFill>
                <a:effectLst>
                  <a:outerShdw blurRad="38100" dist="38100" dir="2700000" algn="tl">
                    <a:srgbClr val="C0C0C0"/>
                  </a:outerShdw>
                </a:effectLst>
                <a:latin typeface="Century Gothic" pitchFamily="34" charset="0"/>
                <a:cs typeface="Arial" charset="0"/>
              </a:defRPr>
            </a:lvl9pPr>
          </a:lstStyle>
          <a:p>
            <a:pPr>
              <a:defRPr/>
            </a:pPr>
            <a:r>
              <a:rPr lang="en-US" sz="1600" dirty="0">
                <a:solidFill>
                  <a:schemeClr val="tx1"/>
                </a:solidFill>
                <a:effectLst>
                  <a:outerShdw blurRad="38100" dist="38100" dir="2700000" algn="tl">
                    <a:srgbClr val="DDDDDD"/>
                  </a:outerShdw>
                </a:effectLst>
                <a:latin typeface="Calibri"/>
                <a:cs typeface="Calibri"/>
              </a:rPr>
              <a:t>Virtual Entrepreneurship &amp; Innovation Hub</a:t>
            </a:r>
          </a:p>
          <a:p>
            <a:pPr>
              <a:defRPr/>
            </a:pPr>
            <a:r>
              <a:rPr lang="en-US" sz="2400" dirty="0">
                <a:solidFill>
                  <a:srgbClr val="2B85D2"/>
                </a:solidFill>
                <a:effectLst>
                  <a:outerShdw blurRad="38100" dist="38100" dir="2700000" algn="tl">
                    <a:srgbClr val="DDDDDD"/>
                  </a:outerShdw>
                </a:effectLst>
                <a:latin typeface="Calibri"/>
                <a:cs typeface="Calibri"/>
              </a:rPr>
              <a:t>e-</a:t>
            </a:r>
            <a:r>
              <a:rPr lang="en-US" sz="2400">
                <a:solidFill>
                  <a:srgbClr val="2B85D2"/>
                </a:solidFill>
                <a:effectLst>
                  <a:outerShdw blurRad="38100" dist="38100" dir="2700000" algn="tl">
                    <a:srgbClr val="DDDDDD"/>
                  </a:outerShdw>
                </a:effectLst>
                <a:latin typeface="Calibri"/>
                <a:cs typeface="Calibri"/>
              </a:rPr>
              <a:t>entrepreneur.org</a:t>
            </a:r>
            <a:endParaRPr lang="en-US" sz="2000" dirty="0">
              <a:solidFill>
                <a:srgbClr val="2B85D2"/>
              </a:solidFill>
              <a:effectLst>
                <a:outerShdw blurRad="38100" dist="38100" dir="2700000" algn="tl">
                  <a:srgbClr val="DDDDDD"/>
                </a:outerShdw>
              </a:effectLst>
              <a:latin typeface="Calibri"/>
              <a:cs typeface="Calibri"/>
            </a:endParaRPr>
          </a:p>
        </p:txBody>
      </p:sp>
    </p:spTree>
    <p:extLst>
      <p:ext uri="{BB962C8B-B14F-4D97-AF65-F5344CB8AC3E}">
        <p14:creationId xmlns:p14="http://schemas.microsoft.com/office/powerpoint/2010/main" val="732936001"/>
      </p:ext>
    </p:extLst>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bwMode="auto">
          <a:xfrm>
            <a:off x="303213" y="44450"/>
            <a:ext cx="8229600" cy="1143000"/>
          </a:xfrm>
          <a:prstGeom prst="rect">
            <a:avLst/>
          </a:prstGeom>
          <a:noFill/>
          <a:ln w="9525">
            <a:noFill/>
            <a:miter lim="800000"/>
            <a:headEnd/>
            <a:tailEnd/>
          </a:ln>
          <a:effectLst/>
        </p:spPr>
        <p:txBody>
          <a:bodyPr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r>
              <a:rPr lang="en-US" altLang="x-none" sz="2400">
                <a:solidFill>
                  <a:srgbClr val="2B85D2"/>
                </a:solidFill>
                <a:effectLst>
                  <a:outerShdw blurRad="38100" dist="38100" dir="2700000" algn="tl">
                    <a:srgbClr val="C0C0C0"/>
                  </a:outerShdw>
                </a:effectLst>
                <a:latin typeface="Calibri" charset="0"/>
              </a:rPr>
              <a:t>UNIDO 50</a:t>
            </a:r>
            <a:r>
              <a:rPr lang="en-US" altLang="x-none" sz="2400" baseline="30000">
                <a:solidFill>
                  <a:srgbClr val="2B85D2"/>
                </a:solidFill>
                <a:effectLst>
                  <a:outerShdw blurRad="38100" dist="38100" dir="2700000" algn="tl">
                    <a:srgbClr val="C0C0C0"/>
                  </a:outerShdw>
                </a:effectLst>
                <a:latin typeface="Calibri" charset="0"/>
              </a:rPr>
              <a:t>th</a:t>
            </a:r>
            <a:r>
              <a:rPr lang="en-US" altLang="x-none" sz="2400">
                <a:solidFill>
                  <a:srgbClr val="2B85D2"/>
                </a:solidFill>
                <a:effectLst>
                  <a:outerShdw blurRad="38100" dist="38100" dir="2700000" algn="tl">
                    <a:srgbClr val="C0C0C0"/>
                  </a:outerShdw>
                </a:effectLst>
                <a:latin typeface="Calibri" charset="0"/>
              </a:rPr>
              <a:t> Anniversary Expo 2016, Vienna</a:t>
            </a:r>
            <a:br>
              <a:rPr lang="en-US" altLang="x-none" sz="2400">
                <a:solidFill>
                  <a:srgbClr val="2B85D2"/>
                </a:solidFill>
                <a:effectLst>
                  <a:outerShdw blurRad="38100" dist="38100" dir="2700000" algn="tl">
                    <a:srgbClr val="C0C0C0"/>
                  </a:outerShdw>
                </a:effectLst>
                <a:latin typeface="Calibri" charset="0"/>
              </a:rPr>
            </a:br>
            <a:r>
              <a:rPr lang="en-US" altLang="x-none" sz="2000">
                <a:solidFill>
                  <a:srgbClr val="2B85D2"/>
                </a:solidFill>
                <a:effectLst>
                  <a:outerShdw blurRad="38100" dist="38100" dir="2700000" algn="tl">
                    <a:srgbClr val="C0C0C0"/>
                  </a:outerShdw>
                </a:effectLst>
                <a:latin typeface="Calibri" charset="0"/>
              </a:rPr>
              <a:t>UNIDO ITPO Bahrain 20</a:t>
            </a:r>
            <a:r>
              <a:rPr lang="en-US" altLang="x-none" sz="2000" baseline="30000">
                <a:solidFill>
                  <a:srgbClr val="2B85D2"/>
                </a:solidFill>
                <a:effectLst>
                  <a:outerShdw blurRad="38100" dist="38100" dir="2700000" algn="tl">
                    <a:srgbClr val="C0C0C0"/>
                  </a:outerShdw>
                </a:effectLst>
                <a:latin typeface="Calibri" charset="0"/>
              </a:rPr>
              <a:t>th</a:t>
            </a:r>
            <a:r>
              <a:rPr lang="en-US" altLang="x-none" sz="2000">
                <a:solidFill>
                  <a:srgbClr val="2B85D2"/>
                </a:solidFill>
                <a:effectLst>
                  <a:outerShdw blurRad="38100" dist="38100" dir="2700000" algn="tl">
                    <a:srgbClr val="C0C0C0"/>
                  </a:outerShdw>
                </a:effectLst>
                <a:latin typeface="Calibri" charset="0"/>
              </a:rPr>
              <a:t> Anniversary </a:t>
            </a:r>
          </a:p>
        </p:txBody>
      </p:sp>
      <p:pic>
        <p:nvPicPr>
          <p:cNvPr id="7475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97613" y="333375"/>
            <a:ext cx="24511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7"/>
          <p:cNvSpPr>
            <a:spLocks noChangeArrowheads="1"/>
          </p:cNvSpPr>
          <p:nvPr/>
        </p:nvSpPr>
        <p:spPr bwMode="auto">
          <a:xfrm>
            <a:off x="5364163" y="1341438"/>
            <a:ext cx="3455987"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r>
              <a:rPr lang="en-US" altLang="en-US" sz="1700" b="0" dirty="0">
                <a:solidFill>
                  <a:srgbClr val="2B85D2"/>
                </a:solidFill>
                <a:latin typeface="Calibri" charset="0"/>
              </a:rPr>
              <a:t>“</a:t>
            </a:r>
            <a:r>
              <a:rPr lang="en-US" altLang="x-none" sz="1700" b="0" dirty="0">
                <a:solidFill>
                  <a:srgbClr val="2B85D2"/>
                </a:solidFill>
                <a:latin typeface="Calibri" charset="0"/>
              </a:rPr>
              <a:t>Bahrain Flavors</a:t>
            </a:r>
            <a:r>
              <a:rPr lang="en-US" altLang="en-US" sz="1700" b="0" dirty="0">
                <a:solidFill>
                  <a:srgbClr val="2B85D2"/>
                </a:solidFill>
                <a:latin typeface="Calibri" charset="0"/>
              </a:rPr>
              <a:t>”</a:t>
            </a:r>
            <a:r>
              <a:rPr lang="en-US" altLang="x-none" sz="1700" b="0" dirty="0">
                <a:solidFill>
                  <a:srgbClr val="2B85D2"/>
                </a:solidFill>
                <a:latin typeface="Calibri" charset="0"/>
              </a:rPr>
              <a:t> </a:t>
            </a:r>
            <a:r>
              <a:rPr lang="en-US" altLang="x-none" sz="1700" b="0" dirty="0">
                <a:solidFill>
                  <a:schemeClr val="tx1"/>
                </a:solidFill>
                <a:latin typeface="Calibri" charset="0"/>
              </a:rPr>
              <a:t>was the theme of the Anniversary menu during the VIP and UNIDO lunches. </a:t>
            </a:r>
          </a:p>
          <a:p>
            <a:endParaRPr lang="en-US" altLang="x-none" sz="1700" b="0" dirty="0">
              <a:solidFill>
                <a:schemeClr val="tx1"/>
              </a:solidFill>
              <a:latin typeface="Calibri" charset="0"/>
            </a:endParaRPr>
          </a:p>
          <a:p>
            <a:r>
              <a:rPr lang="en-US" altLang="x-none" sz="1700" b="0" dirty="0">
                <a:solidFill>
                  <a:schemeClr val="tx1"/>
                </a:solidFill>
                <a:latin typeface="Calibri" charset="0"/>
              </a:rPr>
              <a:t>Bahraini chefs, talents, and herbs were showcased with a variety of recipes and exquisite meals, while</a:t>
            </a:r>
          </a:p>
          <a:p>
            <a:r>
              <a:rPr lang="en-US" altLang="x-none" sz="1700" b="0" dirty="0">
                <a:solidFill>
                  <a:schemeClr val="tx1"/>
                </a:solidFill>
                <a:latin typeface="Calibri" charset="0"/>
              </a:rPr>
              <a:t>Bahraini folklore entertainment was demonstrated. </a:t>
            </a:r>
          </a:p>
        </p:txBody>
      </p:sp>
      <p:pic>
        <p:nvPicPr>
          <p:cNvPr id="74757" name="Picture 2" descr="DSC_048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221163"/>
            <a:ext cx="2698750" cy="2132012"/>
          </a:xfrm>
          <a:prstGeom prst="rect">
            <a:avLst/>
          </a:prstGeom>
          <a:noFill/>
          <a:ln w="9525">
            <a:solidFill>
              <a:srgbClr val="2B85D2"/>
            </a:solidFill>
            <a:miter lim="800000"/>
            <a:headEnd/>
            <a:tailEnd/>
          </a:ln>
          <a:extLst>
            <a:ext uri="{909E8E84-426E-40DD-AFC4-6F175D3DCCD1}">
              <a14:hiddenFill xmlns:a14="http://schemas.microsoft.com/office/drawing/2010/main">
                <a:solidFill>
                  <a:srgbClr val="FFFFFF"/>
                </a:solidFill>
              </a14:hiddenFill>
            </a:ext>
          </a:extLst>
        </p:spPr>
      </p:pic>
      <p:pic>
        <p:nvPicPr>
          <p:cNvPr id="74758" name="Picture 1" descr="DSC_091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166813"/>
            <a:ext cx="4752975" cy="2874962"/>
          </a:xfrm>
          <a:prstGeom prst="rect">
            <a:avLst/>
          </a:prstGeom>
          <a:noFill/>
          <a:ln w="9525">
            <a:solidFill>
              <a:srgbClr val="2B85D2"/>
            </a:solidFill>
            <a:miter lim="800000"/>
            <a:headEnd/>
            <a:tailEnd/>
          </a:ln>
          <a:extLst>
            <a:ext uri="{909E8E84-426E-40DD-AFC4-6F175D3DCCD1}">
              <a14:hiddenFill xmlns:a14="http://schemas.microsoft.com/office/drawing/2010/main">
                <a:solidFill>
                  <a:srgbClr val="FFFFFF"/>
                </a:solidFill>
              </a14:hiddenFill>
            </a:ext>
          </a:extLst>
        </p:spPr>
      </p:pic>
      <p:pic>
        <p:nvPicPr>
          <p:cNvPr id="74759" name="Picture 8" descr="DSC_0429.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05538" y="4221163"/>
            <a:ext cx="2830512" cy="2132012"/>
          </a:xfrm>
          <a:prstGeom prst="rect">
            <a:avLst/>
          </a:prstGeom>
          <a:noFill/>
          <a:ln w="9525">
            <a:solidFill>
              <a:srgbClr val="2B85D2"/>
            </a:solidFill>
            <a:miter lim="800000"/>
            <a:headEnd/>
            <a:tailEnd/>
          </a:ln>
          <a:extLst>
            <a:ext uri="{909E8E84-426E-40DD-AFC4-6F175D3DCCD1}">
              <a14:hiddenFill xmlns:a14="http://schemas.microsoft.com/office/drawing/2010/main">
                <a:solidFill>
                  <a:srgbClr val="FFFFFF"/>
                </a:solidFill>
              </a14:hiddenFill>
            </a:ext>
          </a:extLst>
        </p:spPr>
      </p:pic>
      <p:pic>
        <p:nvPicPr>
          <p:cNvPr id="74760" name="Picture 10" descr="DSC_0383.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84525" y="4221163"/>
            <a:ext cx="2943225" cy="2132012"/>
          </a:xfrm>
          <a:prstGeom prst="rect">
            <a:avLst/>
          </a:prstGeom>
          <a:noFill/>
          <a:ln w="9525">
            <a:solidFill>
              <a:srgbClr val="2B85D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318589"/>
      </p:ext>
    </p:extLst>
  </p:cSld>
  <p:clrMapOvr>
    <a:masterClrMapping/>
  </p:clrMapOvr>
  <p:transition spd="slow">
    <p:push/>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bwMode="auto">
          <a:xfrm>
            <a:off x="303213" y="44450"/>
            <a:ext cx="8229600" cy="1143000"/>
          </a:xfrm>
          <a:prstGeom prst="rect">
            <a:avLst/>
          </a:prstGeom>
          <a:noFill/>
          <a:ln w="9525">
            <a:noFill/>
            <a:miter lim="800000"/>
            <a:headEnd/>
            <a:tailEnd/>
          </a:ln>
          <a:effectLst/>
        </p:spPr>
        <p:txBody>
          <a:bodyPr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r>
              <a:rPr lang="en-US" altLang="x-none" sz="2400">
                <a:solidFill>
                  <a:srgbClr val="2B85D2"/>
                </a:solidFill>
                <a:effectLst>
                  <a:outerShdw blurRad="38100" dist="38100" dir="2700000" algn="tl">
                    <a:srgbClr val="C0C0C0"/>
                  </a:outerShdw>
                </a:effectLst>
                <a:latin typeface="Calibri" charset="0"/>
              </a:rPr>
              <a:t>UNIDO 50</a:t>
            </a:r>
            <a:r>
              <a:rPr lang="en-US" altLang="x-none" sz="2400" baseline="30000">
                <a:solidFill>
                  <a:srgbClr val="2B85D2"/>
                </a:solidFill>
                <a:effectLst>
                  <a:outerShdw blurRad="38100" dist="38100" dir="2700000" algn="tl">
                    <a:srgbClr val="C0C0C0"/>
                  </a:outerShdw>
                </a:effectLst>
                <a:latin typeface="Calibri" charset="0"/>
              </a:rPr>
              <a:t>th</a:t>
            </a:r>
            <a:r>
              <a:rPr lang="en-US" altLang="x-none" sz="2400">
                <a:solidFill>
                  <a:srgbClr val="2B85D2"/>
                </a:solidFill>
                <a:effectLst>
                  <a:outerShdw blurRad="38100" dist="38100" dir="2700000" algn="tl">
                    <a:srgbClr val="C0C0C0"/>
                  </a:outerShdw>
                </a:effectLst>
                <a:latin typeface="Calibri" charset="0"/>
              </a:rPr>
              <a:t> Anniversary Expo 2016, Vienna</a:t>
            </a:r>
            <a:br>
              <a:rPr lang="en-US" altLang="x-none" sz="2400">
                <a:solidFill>
                  <a:srgbClr val="2B85D2"/>
                </a:solidFill>
                <a:effectLst>
                  <a:outerShdw blurRad="38100" dist="38100" dir="2700000" algn="tl">
                    <a:srgbClr val="C0C0C0"/>
                  </a:outerShdw>
                </a:effectLst>
                <a:latin typeface="Calibri" charset="0"/>
              </a:rPr>
            </a:br>
            <a:r>
              <a:rPr lang="en-US" altLang="x-none" sz="2000">
                <a:solidFill>
                  <a:srgbClr val="2B85D2"/>
                </a:solidFill>
                <a:effectLst>
                  <a:outerShdw blurRad="38100" dist="38100" dir="2700000" algn="tl">
                    <a:srgbClr val="C0C0C0"/>
                  </a:outerShdw>
                </a:effectLst>
                <a:latin typeface="Calibri" charset="0"/>
              </a:rPr>
              <a:t>UNIDO ITPO Bahrain 20</a:t>
            </a:r>
            <a:r>
              <a:rPr lang="en-US" altLang="x-none" sz="2000" baseline="30000">
                <a:solidFill>
                  <a:srgbClr val="2B85D2"/>
                </a:solidFill>
                <a:effectLst>
                  <a:outerShdw blurRad="38100" dist="38100" dir="2700000" algn="tl">
                    <a:srgbClr val="C0C0C0"/>
                  </a:outerShdw>
                </a:effectLst>
                <a:latin typeface="Calibri" charset="0"/>
              </a:rPr>
              <a:t>th</a:t>
            </a:r>
            <a:r>
              <a:rPr lang="en-US" altLang="x-none" sz="2000">
                <a:solidFill>
                  <a:srgbClr val="2B85D2"/>
                </a:solidFill>
                <a:effectLst>
                  <a:outerShdw blurRad="38100" dist="38100" dir="2700000" algn="tl">
                    <a:srgbClr val="C0C0C0"/>
                  </a:outerShdw>
                </a:effectLst>
                <a:latin typeface="Calibri" charset="0"/>
              </a:rPr>
              <a:t> Anniversary </a:t>
            </a:r>
          </a:p>
        </p:txBody>
      </p:sp>
      <p:pic>
        <p:nvPicPr>
          <p:cNvPr id="7680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97613" y="333375"/>
            <a:ext cx="24511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Rectangle 7"/>
          <p:cNvSpPr>
            <a:spLocks noChangeArrowheads="1"/>
          </p:cNvSpPr>
          <p:nvPr/>
        </p:nvSpPr>
        <p:spPr bwMode="auto">
          <a:xfrm>
            <a:off x="5364163" y="1341438"/>
            <a:ext cx="3455987"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r>
              <a:rPr lang="en-US" altLang="x-none" sz="1700" b="0">
                <a:solidFill>
                  <a:srgbClr val="2B85D2"/>
                </a:solidFill>
                <a:latin typeface="Calibri" charset="0"/>
              </a:rPr>
              <a:t>16 exceptional women entrepreneurs </a:t>
            </a:r>
            <a:r>
              <a:rPr lang="en-US" altLang="x-none" sz="1700" b="0">
                <a:solidFill>
                  <a:schemeClr val="tx1"/>
                </a:solidFill>
                <a:latin typeface="Calibri" charset="0"/>
              </a:rPr>
              <a:t>had their success stories displayed during the event.</a:t>
            </a:r>
          </a:p>
          <a:p>
            <a:endParaRPr lang="en-US" altLang="x-none" sz="1700" b="0" dirty="0">
              <a:solidFill>
                <a:schemeClr val="tx1"/>
              </a:solidFill>
              <a:latin typeface="Calibri" charset="0"/>
            </a:endParaRPr>
          </a:p>
          <a:p>
            <a:r>
              <a:rPr lang="en-US" altLang="x-none" sz="1700" b="0" dirty="0">
                <a:solidFill>
                  <a:schemeClr val="tx1"/>
                </a:solidFill>
                <a:latin typeface="Calibri" charset="0"/>
              </a:rPr>
              <a:t>These entrepreneurs were </a:t>
            </a:r>
            <a:r>
              <a:rPr lang="en-US" altLang="x-none" sz="1700" b="0" dirty="0">
                <a:solidFill>
                  <a:srgbClr val="2B85D2"/>
                </a:solidFill>
                <a:latin typeface="Calibri" charset="0"/>
              </a:rPr>
              <a:t>empowered the Bahrain modality </a:t>
            </a:r>
            <a:r>
              <a:rPr lang="en-US" altLang="x-none" sz="1700" b="0" dirty="0">
                <a:solidFill>
                  <a:schemeClr val="tx1"/>
                </a:solidFill>
                <a:latin typeface="Calibri" charset="0"/>
              </a:rPr>
              <a:t>for entrepreneurship.</a:t>
            </a:r>
          </a:p>
          <a:p>
            <a:endParaRPr lang="en-US" altLang="x-none" sz="1700" b="0" dirty="0">
              <a:solidFill>
                <a:schemeClr val="tx1"/>
              </a:solidFill>
              <a:latin typeface="Calibri" charset="0"/>
            </a:endParaRPr>
          </a:p>
          <a:p>
            <a:r>
              <a:rPr lang="en-US" altLang="x-none" sz="1700" b="0" dirty="0">
                <a:solidFill>
                  <a:schemeClr val="tx1"/>
                </a:solidFill>
                <a:latin typeface="Calibri" charset="0"/>
              </a:rPr>
              <a:t>The women success stories were also awarded as exceptional and inspirational entrepreneurs. </a:t>
            </a:r>
          </a:p>
        </p:txBody>
      </p:sp>
      <p:pic>
        <p:nvPicPr>
          <p:cNvPr id="76805" name="Picture 1" descr="DSC_068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7988" y="4941888"/>
            <a:ext cx="2103437" cy="1411287"/>
          </a:xfrm>
          <a:prstGeom prst="rect">
            <a:avLst/>
          </a:prstGeom>
          <a:noFill/>
          <a:ln w="9525">
            <a:solidFill>
              <a:srgbClr val="2B85D2"/>
            </a:solidFill>
            <a:miter lim="800000"/>
            <a:headEnd/>
            <a:tailEnd/>
          </a:ln>
          <a:extLst>
            <a:ext uri="{909E8E84-426E-40DD-AFC4-6F175D3DCCD1}">
              <a14:hiddenFill xmlns:a14="http://schemas.microsoft.com/office/drawing/2010/main">
                <a:solidFill>
                  <a:srgbClr val="FFFFFF"/>
                </a:solidFill>
              </a14:hiddenFill>
            </a:ext>
          </a:extLst>
        </p:spPr>
      </p:pic>
      <p:pic>
        <p:nvPicPr>
          <p:cNvPr id="76806" name="Picture 8" descr="DSC_072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11438" y="4941888"/>
            <a:ext cx="2105025" cy="1411287"/>
          </a:xfrm>
          <a:prstGeom prst="rect">
            <a:avLst/>
          </a:prstGeom>
          <a:noFill/>
          <a:ln w="9525">
            <a:solidFill>
              <a:srgbClr val="2B85D2"/>
            </a:solidFill>
            <a:miter lim="800000"/>
            <a:headEnd/>
            <a:tailEnd/>
          </a:ln>
          <a:extLst>
            <a:ext uri="{909E8E84-426E-40DD-AFC4-6F175D3DCCD1}">
              <a14:hiddenFill xmlns:a14="http://schemas.microsoft.com/office/drawing/2010/main">
                <a:solidFill>
                  <a:srgbClr val="FFFFFF"/>
                </a:solidFill>
              </a14:hiddenFill>
            </a:ext>
          </a:extLst>
        </p:spPr>
      </p:pic>
      <p:pic>
        <p:nvPicPr>
          <p:cNvPr id="76807" name="Picture 10" descr="DSC_0757.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4467225"/>
            <a:ext cx="3816350" cy="2103438"/>
          </a:xfrm>
          <a:prstGeom prst="rect">
            <a:avLst/>
          </a:prstGeom>
          <a:noFill/>
          <a:ln w="9525">
            <a:solidFill>
              <a:srgbClr val="2B85D2"/>
            </a:solidFill>
            <a:miter lim="800000"/>
            <a:headEnd/>
            <a:tailEnd/>
          </a:ln>
          <a:extLst>
            <a:ext uri="{909E8E84-426E-40DD-AFC4-6F175D3DCCD1}">
              <a14:hiddenFill xmlns:a14="http://schemas.microsoft.com/office/drawing/2010/main">
                <a:solidFill>
                  <a:srgbClr val="FFFFFF"/>
                </a:solidFill>
              </a14:hiddenFill>
            </a:ext>
          </a:extLst>
        </p:spPr>
      </p:pic>
      <p:pic>
        <p:nvPicPr>
          <p:cNvPr id="76808" name="Picture 11" descr="DSC_0869.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5288" y="1400175"/>
            <a:ext cx="4846637" cy="3252788"/>
          </a:xfrm>
          <a:prstGeom prst="rect">
            <a:avLst/>
          </a:prstGeom>
          <a:noFill/>
          <a:ln w="9525">
            <a:solidFill>
              <a:srgbClr val="2B85D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320787"/>
      </p:ext>
    </p:extLst>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bwMode="auto">
          <a:xfrm>
            <a:off x="303213" y="44450"/>
            <a:ext cx="8229600" cy="1143000"/>
          </a:xfrm>
          <a:prstGeom prst="rect">
            <a:avLst/>
          </a:prstGeom>
          <a:noFill/>
          <a:ln w="9525">
            <a:noFill/>
            <a:miter lim="800000"/>
            <a:headEnd/>
            <a:tailEnd/>
          </a:ln>
          <a:effectLst/>
        </p:spPr>
        <p:txBody>
          <a:bodyPr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r>
              <a:rPr lang="en-US" altLang="x-none" sz="2400">
                <a:solidFill>
                  <a:srgbClr val="2B85D2"/>
                </a:solidFill>
                <a:effectLst>
                  <a:outerShdw blurRad="38100" dist="38100" dir="2700000" algn="tl">
                    <a:srgbClr val="C0C0C0"/>
                  </a:outerShdw>
                </a:effectLst>
                <a:latin typeface="Calibri" charset="0"/>
              </a:rPr>
              <a:t>UNIDO 50</a:t>
            </a:r>
            <a:r>
              <a:rPr lang="en-US" altLang="x-none" sz="2400" baseline="30000">
                <a:solidFill>
                  <a:srgbClr val="2B85D2"/>
                </a:solidFill>
                <a:effectLst>
                  <a:outerShdw blurRad="38100" dist="38100" dir="2700000" algn="tl">
                    <a:srgbClr val="C0C0C0"/>
                  </a:outerShdw>
                </a:effectLst>
                <a:latin typeface="Calibri" charset="0"/>
              </a:rPr>
              <a:t>th</a:t>
            </a:r>
            <a:r>
              <a:rPr lang="en-US" altLang="x-none" sz="2400">
                <a:solidFill>
                  <a:srgbClr val="2B85D2"/>
                </a:solidFill>
                <a:effectLst>
                  <a:outerShdw blurRad="38100" dist="38100" dir="2700000" algn="tl">
                    <a:srgbClr val="C0C0C0"/>
                  </a:outerShdw>
                </a:effectLst>
                <a:latin typeface="Calibri" charset="0"/>
              </a:rPr>
              <a:t> Anniversary Expo 2016, Vienna</a:t>
            </a:r>
            <a:br>
              <a:rPr lang="en-US" altLang="x-none" sz="2400">
                <a:solidFill>
                  <a:srgbClr val="2B85D2"/>
                </a:solidFill>
                <a:effectLst>
                  <a:outerShdw blurRad="38100" dist="38100" dir="2700000" algn="tl">
                    <a:srgbClr val="C0C0C0"/>
                  </a:outerShdw>
                </a:effectLst>
                <a:latin typeface="Calibri" charset="0"/>
              </a:rPr>
            </a:br>
            <a:r>
              <a:rPr lang="en-US" altLang="x-none" sz="2000">
                <a:solidFill>
                  <a:srgbClr val="2B85D2"/>
                </a:solidFill>
                <a:effectLst>
                  <a:outerShdw blurRad="38100" dist="38100" dir="2700000" algn="tl">
                    <a:srgbClr val="C0C0C0"/>
                  </a:outerShdw>
                </a:effectLst>
                <a:latin typeface="Calibri" charset="0"/>
              </a:rPr>
              <a:t>UNIDO ITPO Bahrain 20</a:t>
            </a:r>
            <a:r>
              <a:rPr lang="en-US" altLang="x-none" sz="2000" baseline="30000">
                <a:solidFill>
                  <a:srgbClr val="2B85D2"/>
                </a:solidFill>
                <a:effectLst>
                  <a:outerShdw blurRad="38100" dist="38100" dir="2700000" algn="tl">
                    <a:srgbClr val="C0C0C0"/>
                  </a:outerShdw>
                </a:effectLst>
                <a:latin typeface="Calibri" charset="0"/>
              </a:rPr>
              <a:t>th</a:t>
            </a:r>
            <a:r>
              <a:rPr lang="en-US" altLang="x-none" sz="2000">
                <a:solidFill>
                  <a:srgbClr val="2B85D2"/>
                </a:solidFill>
                <a:effectLst>
                  <a:outerShdw blurRad="38100" dist="38100" dir="2700000" algn="tl">
                    <a:srgbClr val="C0C0C0"/>
                  </a:outerShdw>
                </a:effectLst>
                <a:latin typeface="Calibri" charset="0"/>
              </a:rPr>
              <a:t> Anniversary </a:t>
            </a:r>
          </a:p>
        </p:txBody>
      </p:sp>
      <p:pic>
        <p:nvPicPr>
          <p:cNvPr id="7885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97613" y="333375"/>
            <a:ext cx="24511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tangle 7"/>
          <p:cNvSpPr>
            <a:spLocks noChangeArrowheads="1"/>
          </p:cNvSpPr>
          <p:nvPr/>
        </p:nvSpPr>
        <p:spPr bwMode="auto">
          <a:xfrm>
            <a:off x="5364163" y="1196975"/>
            <a:ext cx="345598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r>
              <a:rPr lang="en-US" altLang="x-none" sz="1600" b="0" dirty="0">
                <a:solidFill>
                  <a:srgbClr val="2B85D2"/>
                </a:solidFill>
                <a:latin typeface="Calibri" charset="0"/>
              </a:rPr>
              <a:t>Expo Main Event: Women Panel </a:t>
            </a:r>
            <a:r>
              <a:rPr lang="en-US" altLang="x-none" sz="1600" b="0" dirty="0">
                <a:solidFill>
                  <a:schemeClr val="tx1"/>
                </a:solidFill>
                <a:latin typeface="Calibri" charset="0"/>
              </a:rPr>
              <a:t>was hosted by BBC</a:t>
            </a:r>
            <a:r>
              <a:rPr lang="en-US" altLang="en-US" sz="1600" b="0" dirty="0">
                <a:solidFill>
                  <a:schemeClr val="tx1"/>
                </a:solidFill>
                <a:latin typeface="Calibri" charset="0"/>
              </a:rPr>
              <a:t>’</a:t>
            </a:r>
            <a:r>
              <a:rPr lang="en-US" altLang="x-none" sz="1600" b="0" dirty="0">
                <a:solidFill>
                  <a:schemeClr val="tx1"/>
                </a:solidFill>
                <a:latin typeface="Calibri" charset="0"/>
              </a:rPr>
              <a:t>s </a:t>
            </a:r>
            <a:r>
              <a:rPr lang="en-US" altLang="x-none" sz="1600" b="0" dirty="0" err="1">
                <a:solidFill>
                  <a:schemeClr val="tx1"/>
                </a:solidFill>
                <a:latin typeface="Calibri" charset="0"/>
              </a:rPr>
              <a:t>Ms</a:t>
            </a:r>
            <a:r>
              <a:rPr lang="en-US" altLang="x-none" sz="1600" b="0" dirty="0">
                <a:solidFill>
                  <a:schemeClr val="tx1"/>
                </a:solidFill>
                <a:latin typeface="Calibri" charset="0"/>
              </a:rPr>
              <a:t> Al </a:t>
            </a:r>
            <a:r>
              <a:rPr lang="en-US" altLang="x-none" sz="1600" b="0" dirty="0" err="1">
                <a:solidFill>
                  <a:schemeClr val="tx1"/>
                </a:solidFill>
                <a:latin typeface="Calibri" charset="0"/>
              </a:rPr>
              <a:t>Badawi</a:t>
            </a:r>
            <a:r>
              <a:rPr lang="en-US" altLang="x-none" sz="1600" b="0" dirty="0">
                <a:solidFill>
                  <a:schemeClr val="tx1"/>
                </a:solidFill>
                <a:latin typeface="Calibri" charset="0"/>
              </a:rPr>
              <a:t>, featuring UNIDO</a:t>
            </a:r>
            <a:r>
              <a:rPr lang="en-US" altLang="en-US" sz="1600" b="0" dirty="0">
                <a:solidFill>
                  <a:schemeClr val="tx1"/>
                </a:solidFill>
                <a:latin typeface="Calibri" charset="0"/>
              </a:rPr>
              <a:t>’</a:t>
            </a:r>
            <a:r>
              <a:rPr lang="en-US" altLang="x-none" sz="1600" b="0" dirty="0">
                <a:solidFill>
                  <a:schemeClr val="tx1"/>
                </a:solidFill>
                <a:latin typeface="Calibri" charset="0"/>
              </a:rPr>
              <a:t>s work towards gender equality and women</a:t>
            </a:r>
            <a:r>
              <a:rPr lang="en-US" altLang="en-US" sz="1600" b="0" dirty="0">
                <a:solidFill>
                  <a:schemeClr val="tx1"/>
                </a:solidFill>
                <a:latin typeface="Calibri" charset="0"/>
              </a:rPr>
              <a:t>’</a:t>
            </a:r>
            <a:r>
              <a:rPr lang="en-US" altLang="x-none" sz="1600" b="0" dirty="0">
                <a:solidFill>
                  <a:schemeClr val="tx1"/>
                </a:solidFill>
                <a:latin typeface="Calibri" charset="0"/>
              </a:rPr>
              <a:t>s empowerment.</a:t>
            </a:r>
          </a:p>
          <a:p>
            <a:endParaRPr lang="en-US" altLang="x-none" sz="600" b="0" dirty="0">
              <a:solidFill>
                <a:schemeClr val="tx1"/>
              </a:solidFill>
              <a:latin typeface="Calibri" charset="0"/>
            </a:endParaRPr>
          </a:p>
          <a:p>
            <a:r>
              <a:rPr lang="en-US" altLang="x-none" sz="1600" b="0" dirty="0">
                <a:solidFill>
                  <a:schemeClr val="tx1"/>
                </a:solidFill>
                <a:latin typeface="Calibri" charset="0"/>
              </a:rPr>
              <a:t>This coincided with the </a:t>
            </a:r>
            <a:r>
              <a:rPr lang="en-US" altLang="x-none" sz="1600" b="0" dirty="0">
                <a:solidFill>
                  <a:srgbClr val="2B85D2"/>
                </a:solidFill>
                <a:latin typeface="Calibri" charset="0"/>
              </a:rPr>
              <a:t>launch of the 1st edition of </a:t>
            </a:r>
            <a:r>
              <a:rPr lang="en-US" altLang="en-US" sz="1600" b="0" dirty="0">
                <a:solidFill>
                  <a:srgbClr val="2B85D2"/>
                </a:solidFill>
                <a:latin typeface="Calibri" charset="0"/>
              </a:rPr>
              <a:t>“</a:t>
            </a:r>
            <a:r>
              <a:rPr lang="en-US" altLang="x-none" sz="1600" b="0" dirty="0">
                <a:solidFill>
                  <a:srgbClr val="2B85D2"/>
                </a:solidFill>
                <a:latin typeface="Calibri" charset="0"/>
              </a:rPr>
              <a:t>Women Entrepreneurs. Women Empowered</a:t>
            </a:r>
            <a:r>
              <a:rPr lang="en-US" altLang="en-US" sz="1600" b="0" dirty="0">
                <a:solidFill>
                  <a:srgbClr val="2B85D2"/>
                </a:solidFill>
                <a:latin typeface="Calibri" charset="0"/>
              </a:rPr>
              <a:t>”</a:t>
            </a:r>
            <a:r>
              <a:rPr lang="en-US" altLang="x-none" sz="1600" b="0" dirty="0">
                <a:solidFill>
                  <a:srgbClr val="2B85D2"/>
                </a:solidFill>
                <a:latin typeface="Calibri" charset="0"/>
              </a:rPr>
              <a:t> report, </a:t>
            </a:r>
            <a:r>
              <a:rPr lang="en-US" altLang="x-none" sz="1600" b="0" dirty="0">
                <a:solidFill>
                  <a:srgbClr val="000000"/>
                </a:solidFill>
                <a:latin typeface="Calibri" charset="0"/>
              </a:rPr>
              <a:t>featuring 16 women </a:t>
            </a:r>
            <a:r>
              <a:rPr lang="en-US" altLang="x-none" sz="1600" b="0" dirty="0">
                <a:solidFill>
                  <a:schemeClr val="tx1"/>
                </a:solidFill>
                <a:latin typeface="Calibri" charset="0"/>
              </a:rPr>
              <a:t>entrepreneurs empowered by the Bahrain Model (Bahrain, China, Egypt, Kenya, Kuwait, Lebanon, Saudi Arabia, Sierra Leone and Sudan), and an </a:t>
            </a:r>
            <a:r>
              <a:rPr lang="en-US" altLang="x-none" sz="1600" b="0" dirty="0">
                <a:solidFill>
                  <a:srgbClr val="2B85D2"/>
                </a:solidFill>
                <a:latin typeface="Calibri" charset="0"/>
              </a:rPr>
              <a:t>awards ceremony </a:t>
            </a:r>
            <a:r>
              <a:rPr lang="en-US" altLang="x-none" sz="1600" b="0" dirty="0">
                <a:solidFill>
                  <a:schemeClr val="tx1"/>
                </a:solidFill>
                <a:latin typeface="Calibri" charset="0"/>
              </a:rPr>
              <a:t>for the same</a:t>
            </a:r>
            <a:r>
              <a:rPr lang="en-US" altLang="x-none" sz="1600" b="0" dirty="0">
                <a:solidFill>
                  <a:srgbClr val="000000"/>
                </a:solidFill>
                <a:latin typeface="Calibri" charset="0"/>
              </a:rPr>
              <a:t>.</a:t>
            </a:r>
            <a:endParaRPr lang="en-US" altLang="x-none" sz="1600" b="0" dirty="0">
              <a:solidFill>
                <a:srgbClr val="2B85D2"/>
              </a:solidFill>
              <a:latin typeface="Calibri" charset="0"/>
            </a:endParaRPr>
          </a:p>
        </p:txBody>
      </p:sp>
      <p:pic>
        <p:nvPicPr>
          <p:cNvPr id="78853" name="Picture 3" descr="DSC_083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341438"/>
            <a:ext cx="4899025" cy="3287712"/>
          </a:xfrm>
          <a:prstGeom prst="rect">
            <a:avLst/>
          </a:prstGeom>
          <a:noFill/>
          <a:ln w="9525">
            <a:solidFill>
              <a:srgbClr val="2B85D2"/>
            </a:solidFill>
            <a:miter lim="800000"/>
            <a:headEnd/>
            <a:tailEnd/>
          </a:ln>
          <a:extLst>
            <a:ext uri="{909E8E84-426E-40DD-AFC4-6F175D3DCCD1}">
              <a14:hiddenFill xmlns:a14="http://schemas.microsoft.com/office/drawing/2010/main">
                <a:solidFill>
                  <a:srgbClr val="FFFFFF"/>
                </a:solidFill>
              </a14:hiddenFill>
            </a:ext>
          </a:extLst>
        </p:spPr>
      </p:pic>
      <p:pic>
        <p:nvPicPr>
          <p:cNvPr id="78854" name="Picture 4" descr="DSC_071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03938" y="4797425"/>
            <a:ext cx="2789237" cy="1871663"/>
          </a:xfrm>
          <a:prstGeom prst="rect">
            <a:avLst/>
          </a:prstGeom>
          <a:noFill/>
          <a:ln w="9525">
            <a:solidFill>
              <a:srgbClr val="2B85D2"/>
            </a:solidFill>
            <a:miter lim="800000"/>
            <a:headEnd/>
            <a:tailEnd/>
          </a:ln>
          <a:extLst>
            <a:ext uri="{909E8E84-426E-40DD-AFC4-6F175D3DCCD1}">
              <a14:hiddenFill xmlns:a14="http://schemas.microsoft.com/office/drawing/2010/main">
                <a:solidFill>
                  <a:srgbClr val="FFFFFF"/>
                </a:solidFill>
              </a14:hiddenFill>
            </a:ext>
          </a:extLst>
        </p:spPr>
      </p:pic>
      <p:pic>
        <p:nvPicPr>
          <p:cNvPr id="78855" name="Picture 12" descr="DSC_0658.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5288" y="4797425"/>
            <a:ext cx="2808287" cy="1884363"/>
          </a:xfrm>
          <a:prstGeom prst="rect">
            <a:avLst/>
          </a:prstGeom>
          <a:noFill/>
          <a:ln w="9525">
            <a:solidFill>
              <a:srgbClr val="2B85D2"/>
            </a:solidFill>
            <a:miter lim="800000"/>
            <a:headEnd/>
            <a:tailEnd/>
          </a:ln>
          <a:extLst>
            <a:ext uri="{909E8E84-426E-40DD-AFC4-6F175D3DCCD1}">
              <a14:hiddenFill xmlns:a14="http://schemas.microsoft.com/office/drawing/2010/main">
                <a:solidFill>
                  <a:srgbClr val="FFFFFF"/>
                </a:solidFill>
              </a14:hiddenFill>
            </a:ext>
          </a:extLst>
        </p:spPr>
      </p:pic>
      <p:pic>
        <p:nvPicPr>
          <p:cNvPr id="78856" name="Picture 13" descr="DSC_0619.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4797425"/>
            <a:ext cx="2787650" cy="1871663"/>
          </a:xfrm>
          <a:prstGeom prst="rect">
            <a:avLst/>
          </a:prstGeom>
          <a:noFill/>
          <a:ln w="9525">
            <a:solidFill>
              <a:srgbClr val="2B85D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446982"/>
      </p:ext>
    </p:extLst>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0898" name="Picture 2" descr="DSC_02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4021138"/>
            <a:ext cx="3903662" cy="2620962"/>
          </a:xfrm>
          <a:prstGeom prst="rect">
            <a:avLst/>
          </a:prstGeom>
          <a:noFill/>
          <a:ln w="9525">
            <a:solidFill>
              <a:srgbClr val="2B85D2"/>
            </a:solidFill>
            <a:miter lim="800000"/>
            <a:headEnd/>
            <a:tailEnd/>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303213" y="44450"/>
            <a:ext cx="8229600" cy="1143000"/>
          </a:xfrm>
          <a:prstGeom prst="rect">
            <a:avLst/>
          </a:prstGeom>
          <a:noFill/>
          <a:ln w="9525">
            <a:noFill/>
            <a:miter lim="800000"/>
            <a:headEnd/>
            <a:tailEnd/>
          </a:ln>
          <a:effectLst/>
        </p:spPr>
        <p:txBody>
          <a:bodyPr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r>
              <a:rPr lang="en-US" altLang="x-none" sz="2400">
                <a:solidFill>
                  <a:srgbClr val="2B85D2"/>
                </a:solidFill>
                <a:effectLst>
                  <a:outerShdw blurRad="38100" dist="38100" dir="2700000" algn="tl">
                    <a:srgbClr val="C0C0C0"/>
                  </a:outerShdw>
                </a:effectLst>
                <a:latin typeface="Calibri" charset="0"/>
              </a:rPr>
              <a:t>UNIDO 50</a:t>
            </a:r>
            <a:r>
              <a:rPr lang="en-US" altLang="x-none" sz="2400" baseline="30000">
                <a:solidFill>
                  <a:srgbClr val="2B85D2"/>
                </a:solidFill>
                <a:effectLst>
                  <a:outerShdw blurRad="38100" dist="38100" dir="2700000" algn="tl">
                    <a:srgbClr val="C0C0C0"/>
                  </a:outerShdw>
                </a:effectLst>
                <a:latin typeface="Calibri" charset="0"/>
              </a:rPr>
              <a:t>th</a:t>
            </a:r>
            <a:r>
              <a:rPr lang="en-US" altLang="x-none" sz="2400">
                <a:solidFill>
                  <a:srgbClr val="2B85D2"/>
                </a:solidFill>
                <a:effectLst>
                  <a:outerShdw blurRad="38100" dist="38100" dir="2700000" algn="tl">
                    <a:srgbClr val="C0C0C0"/>
                  </a:outerShdw>
                </a:effectLst>
                <a:latin typeface="Calibri" charset="0"/>
              </a:rPr>
              <a:t> Anniversary Expo 2016, Vienna</a:t>
            </a:r>
            <a:br>
              <a:rPr lang="en-US" altLang="x-none" sz="2400">
                <a:solidFill>
                  <a:srgbClr val="2B85D2"/>
                </a:solidFill>
                <a:effectLst>
                  <a:outerShdw blurRad="38100" dist="38100" dir="2700000" algn="tl">
                    <a:srgbClr val="C0C0C0"/>
                  </a:outerShdw>
                </a:effectLst>
                <a:latin typeface="Calibri" charset="0"/>
              </a:rPr>
            </a:br>
            <a:r>
              <a:rPr lang="en-US" altLang="x-none" sz="2000">
                <a:solidFill>
                  <a:srgbClr val="2B85D2"/>
                </a:solidFill>
                <a:effectLst>
                  <a:outerShdw blurRad="38100" dist="38100" dir="2700000" algn="tl">
                    <a:srgbClr val="C0C0C0"/>
                  </a:outerShdw>
                </a:effectLst>
                <a:latin typeface="Calibri" charset="0"/>
              </a:rPr>
              <a:t>UNIDO ITPO Bahrain 20</a:t>
            </a:r>
            <a:r>
              <a:rPr lang="en-US" altLang="x-none" sz="2000" baseline="30000">
                <a:solidFill>
                  <a:srgbClr val="2B85D2"/>
                </a:solidFill>
                <a:effectLst>
                  <a:outerShdw blurRad="38100" dist="38100" dir="2700000" algn="tl">
                    <a:srgbClr val="C0C0C0"/>
                  </a:outerShdw>
                </a:effectLst>
                <a:latin typeface="Calibri" charset="0"/>
              </a:rPr>
              <a:t>th</a:t>
            </a:r>
            <a:r>
              <a:rPr lang="en-US" altLang="x-none" sz="2000">
                <a:solidFill>
                  <a:srgbClr val="2B85D2"/>
                </a:solidFill>
                <a:effectLst>
                  <a:outerShdw blurRad="38100" dist="38100" dir="2700000" algn="tl">
                    <a:srgbClr val="C0C0C0"/>
                  </a:outerShdw>
                </a:effectLst>
                <a:latin typeface="Calibri" charset="0"/>
              </a:rPr>
              <a:t> Anniversary </a:t>
            </a:r>
          </a:p>
        </p:txBody>
      </p:sp>
      <p:pic>
        <p:nvPicPr>
          <p:cNvPr id="8090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97613" y="333375"/>
            <a:ext cx="24511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Rectangle 7"/>
          <p:cNvSpPr>
            <a:spLocks noChangeArrowheads="1"/>
          </p:cNvSpPr>
          <p:nvPr/>
        </p:nvSpPr>
        <p:spPr bwMode="auto">
          <a:xfrm>
            <a:off x="5364163" y="1196975"/>
            <a:ext cx="3455987"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bg1"/>
                </a:solidFill>
                <a:latin typeface="Century Gothic" charset="0"/>
                <a:ea typeface="ＭＳ Ｐゴシック" charset="-128"/>
              </a:defRPr>
            </a:lvl1pPr>
            <a:lvl2pPr>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pPr marL="0" lvl="1"/>
            <a:r>
              <a:rPr lang="en-US" altLang="x-none" sz="1700" b="0" dirty="0">
                <a:solidFill>
                  <a:srgbClr val="2B85D2"/>
                </a:solidFill>
                <a:latin typeface="Calibri" charset="0"/>
              </a:rPr>
              <a:t>Expo Event: Youth Panel </a:t>
            </a:r>
            <a:r>
              <a:rPr lang="ja-JP" altLang="en-US" sz="1700" b="0" dirty="0">
                <a:solidFill>
                  <a:schemeClr val="tx1"/>
                </a:solidFill>
                <a:latin typeface="Calibri" charset="0"/>
              </a:rPr>
              <a:t>“</a:t>
            </a:r>
            <a:r>
              <a:rPr lang="en-US" altLang="ja-JP" sz="1700" b="0" dirty="0">
                <a:solidFill>
                  <a:schemeClr val="tx1"/>
                </a:solidFill>
                <a:latin typeface="Calibri" charset="0"/>
              </a:rPr>
              <a:t>Prosperity: Promoting Youth Entrepreneurship through Start-ups</a:t>
            </a:r>
            <a:r>
              <a:rPr lang="ja-JP" altLang="en-US" sz="1700" b="0" dirty="0">
                <a:solidFill>
                  <a:schemeClr val="tx1"/>
                </a:solidFill>
                <a:latin typeface="Calibri" charset="0"/>
              </a:rPr>
              <a:t>”</a:t>
            </a:r>
            <a:r>
              <a:rPr lang="en-US" altLang="ja-JP" sz="1700" b="0" dirty="0">
                <a:solidFill>
                  <a:schemeClr val="tx1"/>
                </a:solidFill>
                <a:latin typeface="Calibri" charset="0"/>
              </a:rPr>
              <a:t> The Panel was open to entrepreneurs and the youth from around the globe to explore possibilities of cooperation and joint investments with potential counterparts.</a:t>
            </a:r>
          </a:p>
          <a:p>
            <a:pPr marL="0" lvl="1"/>
            <a:endParaRPr lang="en-US" altLang="x-none" sz="1700" b="0" dirty="0">
              <a:solidFill>
                <a:schemeClr val="tx1"/>
              </a:solidFill>
              <a:latin typeface="Calibri" charset="0"/>
            </a:endParaRPr>
          </a:p>
          <a:p>
            <a:endParaRPr lang="en-US" altLang="x-none" sz="1700" b="0" dirty="0">
              <a:solidFill>
                <a:schemeClr val="tx1"/>
              </a:solidFill>
              <a:latin typeface="Calibri" charset="0"/>
            </a:endParaRPr>
          </a:p>
        </p:txBody>
      </p:sp>
      <p:pic>
        <p:nvPicPr>
          <p:cNvPr id="80902" name="Picture 1" descr="DSC_0209.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196975"/>
            <a:ext cx="4897437" cy="3557588"/>
          </a:xfrm>
          <a:prstGeom prst="rect">
            <a:avLst/>
          </a:prstGeom>
          <a:noFill/>
          <a:ln w="9525">
            <a:solidFill>
              <a:srgbClr val="2B85D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128548"/>
      </p:ext>
    </p:extLst>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bwMode="auto">
          <a:xfrm>
            <a:off x="303213" y="44450"/>
            <a:ext cx="8229600" cy="1143000"/>
          </a:xfrm>
          <a:prstGeom prst="rect">
            <a:avLst/>
          </a:prstGeom>
          <a:noFill/>
          <a:ln w="9525">
            <a:noFill/>
            <a:miter lim="800000"/>
            <a:headEnd/>
            <a:tailEnd/>
          </a:ln>
          <a:effectLst/>
        </p:spPr>
        <p:txBody>
          <a:bodyPr anchor="ct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r>
              <a:rPr lang="en-US" altLang="x-none" sz="2400">
                <a:solidFill>
                  <a:srgbClr val="2B85D2"/>
                </a:solidFill>
                <a:effectLst>
                  <a:outerShdw blurRad="38100" dist="38100" dir="2700000" algn="tl">
                    <a:srgbClr val="C0C0C0"/>
                  </a:outerShdw>
                </a:effectLst>
                <a:latin typeface="Calibri" charset="0"/>
              </a:rPr>
              <a:t>UNIDO 50</a:t>
            </a:r>
            <a:r>
              <a:rPr lang="en-US" altLang="x-none" sz="2400" baseline="30000">
                <a:solidFill>
                  <a:srgbClr val="2B85D2"/>
                </a:solidFill>
                <a:effectLst>
                  <a:outerShdw blurRad="38100" dist="38100" dir="2700000" algn="tl">
                    <a:srgbClr val="C0C0C0"/>
                  </a:outerShdw>
                </a:effectLst>
                <a:latin typeface="Calibri" charset="0"/>
              </a:rPr>
              <a:t>th</a:t>
            </a:r>
            <a:r>
              <a:rPr lang="en-US" altLang="x-none" sz="2400">
                <a:solidFill>
                  <a:srgbClr val="2B85D2"/>
                </a:solidFill>
                <a:effectLst>
                  <a:outerShdw blurRad="38100" dist="38100" dir="2700000" algn="tl">
                    <a:srgbClr val="C0C0C0"/>
                  </a:outerShdw>
                </a:effectLst>
                <a:latin typeface="Calibri" charset="0"/>
              </a:rPr>
              <a:t> Anniversary Expo 2016, Vienna</a:t>
            </a:r>
            <a:br>
              <a:rPr lang="en-US" altLang="x-none" sz="2400">
                <a:solidFill>
                  <a:srgbClr val="2B85D2"/>
                </a:solidFill>
                <a:effectLst>
                  <a:outerShdw blurRad="38100" dist="38100" dir="2700000" algn="tl">
                    <a:srgbClr val="C0C0C0"/>
                  </a:outerShdw>
                </a:effectLst>
                <a:latin typeface="Calibri" charset="0"/>
              </a:rPr>
            </a:br>
            <a:r>
              <a:rPr lang="en-US" altLang="x-none" sz="2000">
                <a:solidFill>
                  <a:srgbClr val="2B85D2"/>
                </a:solidFill>
                <a:effectLst>
                  <a:outerShdw blurRad="38100" dist="38100" dir="2700000" algn="tl">
                    <a:srgbClr val="C0C0C0"/>
                  </a:outerShdw>
                </a:effectLst>
                <a:latin typeface="Calibri" charset="0"/>
              </a:rPr>
              <a:t>UNIDO ITPO Bahrain 20</a:t>
            </a:r>
            <a:r>
              <a:rPr lang="en-US" altLang="x-none" sz="2000" baseline="30000">
                <a:solidFill>
                  <a:srgbClr val="2B85D2"/>
                </a:solidFill>
                <a:effectLst>
                  <a:outerShdw blurRad="38100" dist="38100" dir="2700000" algn="tl">
                    <a:srgbClr val="C0C0C0"/>
                  </a:outerShdw>
                </a:effectLst>
                <a:latin typeface="Calibri" charset="0"/>
              </a:rPr>
              <a:t>th</a:t>
            </a:r>
            <a:r>
              <a:rPr lang="en-US" altLang="x-none" sz="2000">
                <a:solidFill>
                  <a:srgbClr val="2B85D2"/>
                </a:solidFill>
                <a:effectLst>
                  <a:outerShdw blurRad="38100" dist="38100" dir="2700000" algn="tl">
                    <a:srgbClr val="C0C0C0"/>
                  </a:outerShdw>
                </a:effectLst>
                <a:latin typeface="Calibri" charset="0"/>
              </a:rPr>
              <a:t> Anniversary </a:t>
            </a:r>
          </a:p>
        </p:txBody>
      </p:sp>
      <p:pic>
        <p:nvPicPr>
          <p:cNvPr id="8294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97613" y="333375"/>
            <a:ext cx="24511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Rectangle 7"/>
          <p:cNvSpPr>
            <a:spLocks noChangeArrowheads="1"/>
          </p:cNvSpPr>
          <p:nvPr/>
        </p:nvSpPr>
        <p:spPr bwMode="auto">
          <a:xfrm>
            <a:off x="468313" y="5157788"/>
            <a:ext cx="82804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bg1"/>
                </a:solidFill>
                <a:latin typeface="Century Gothic" charset="0"/>
                <a:ea typeface="ＭＳ Ｐゴシック" charset="-128"/>
              </a:defRPr>
            </a:lvl1pPr>
            <a:lvl2pPr marL="742950" indent="-285750">
              <a:defRPr sz="3200" b="1">
                <a:solidFill>
                  <a:schemeClr val="bg1"/>
                </a:solidFill>
                <a:latin typeface="Century Gothic" charset="0"/>
                <a:ea typeface="ＭＳ Ｐゴシック" charset="-128"/>
              </a:defRPr>
            </a:lvl2pPr>
            <a:lvl3pPr marL="1143000" indent="-228600">
              <a:defRPr sz="3200" b="1">
                <a:solidFill>
                  <a:schemeClr val="bg1"/>
                </a:solidFill>
                <a:latin typeface="Century Gothic" charset="0"/>
                <a:ea typeface="ＭＳ Ｐゴシック" charset="-128"/>
              </a:defRPr>
            </a:lvl3pPr>
            <a:lvl4pPr marL="1600200" indent="-228600">
              <a:defRPr sz="3200" b="1">
                <a:solidFill>
                  <a:schemeClr val="bg1"/>
                </a:solidFill>
                <a:latin typeface="Century Gothic" charset="0"/>
                <a:ea typeface="ＭＳ Ｐゴシック" charset="-128"/>
              </a:defRPr>
            </a:lvl4pPr>
            <a:lvl5pPr marL="2057400" indent="-228600">
              <a:defRPr sz="3200" b="1">
                <a:solidFill>
                  <a:schemeClr val="bg1"/>
                </a:solidFill>
                <a:latin typeface="Century Gothic" charset="0"/>
                <a:ea typeface="ＭＳ Ｐゴシック" charset="-128"/>
              </a:defRPr>
            </a:lvl5pPr>
            <a:lvl6pPr marL="2514600" indent="-228600" eaLnBrk="0" fontAlgn="base" hangingPunct="0">
              <a:spcBef>
                <a:spcPct val="0"/>
              </a:spcBef>
              <a:spcAft>
                <a:spcPct val="0"/>
              </a:spcAft>
              <a:defRPr sz="3200" b="1">
                <a:solidFill>
                  <a:schemeClr val="bg1"/>
                </a:solidFill>
                <a:latin typeface="Century Gothic" charset="0"/>
                <a:ea typeface="ＭＳ Ｐゴシック" charset="-128"/>
              </a:defRPr>
            </a:lvl6pPr>
            <a:lvl7pPr marL="2971800" indent="-228600" eaLnBrk="0" fontAlgn="base" hangingPunct="0">
              <a:spcBef>
                <a:spcPct val="0"/>
              </a:spcBef>
              <a:spcAft>
                <a:spcPct val="0"/>
              </a:spcAft>
              <a:defRPr sz="3200" b="1">
                <a:solidFill>
                  <a:schemeClr val="bg1"/>
                </a:solidFill>
                <a:latin typeface="Century Gothic" charset="0"/>
                <a:ea typeface="ＭＳ Ｐゴシック" charset="-128"/>
              </a:defRPr>
            </a:lvl7pPr>
            <a:lvl8pPr marL="3429000" indent="-228600" eaLnBrk="0" fontAlgn="base" hangingPunct="0">
              <a:spcBef>
                <a:spcPct val="0"/>
              </a:spcBef>
              <a:spcAft>
                <a:spcPct val="0"/>
              </a:spcAft>
              <a:defRPr sz="3200" b="1">
                <a:solidFill>
                  <a:schemeClr val="bg1"/>
                </a:solidFill>
                <a:latin typeface="Century Gothic" charset="0"/>
                <a:ea typeface="ＭＳ Ｐゴシック" charset="-128"/>
              </a:defRPr>
            </a:lvl8pPr>
            <a:lvl9pPr marL="3886200" indent="-228600" eaLnBrk="0" fontAlgn="base" hangingPunct="0">
              <a:spcBef>
                <a:spcPct val="0"/>
              </a:spcBef>
              <a:spcAft>
                <a:spcPct val="0"/>
              </a:spcAft>
              <a:defRPr sz="3200" b="1">
                <a:solidFill>
                  <a:schemeClr val="bg1"/>
                </a:solidFill>
                <a:latin typeface="Century Gothic" charset="0"/>
                <a:ea typeface="ＭＳ Ｐゴシック" charset="-128"/>
              </a:defRPr>
            </a:lvl9pPr>
          </a:lstStyle>
          <a:p>
            <a:r>
              <a:rPr lang="en-US" altLang="x-none" sz="1500">
                <a:solidFill>
                  <a:srgbClr val="2B85D2"/>
                </a:solidFill>
                <a:latin typeface="Calibri" charset="0"/>
              </a:rPr>
              <a:t>Global Startup Business Plan Competition:</a:t>
            </a:r>
            <a:r>
              <a:rPr lang="en-US" altLang="x-none" sz="1500" b="0">
                <a:solidFill>
                  <a:srgbClr val="2B85D2"/>
                </a:solidFill>
                <a:latin typeface="Calibri" charset="0"/>
              </a:rPr>
              <a:t> </a:t>
            </a:r>
            <a:r>
              <a:rPr lang="en-US" altLang="x-none" sz="1500" b="0">
                <a:solidFill>
                  <a:schemeClr val="tx1"/>
                </a:solidFill>
                <a:latin typeface="Calibri" charset="0"/>
              </a:rPr>
              <a:t>Organized by the UNIDO ITPO Bahrain Office in cooperation with the Global Entrepreneurship Week, the Islamic Corporation for the Insurance of Investments and Export Credit and through the financial support of Tamkeen the SME, the GSBPC competition resulted with tremendous success. ITPO Bahrain </a:t>
            </a:r>
            <a:r>
              <a:rPr lang="en-US" altLang="x-none" sz="1600" b="0">
                <a:solidFill>
                  <a:srgbClr val="000000"/>
                </a:solidFill>
                <a:latin typeface="Calibri" charset="0"/>
              </a:rPr>
              <a:t>received 825 applications containing unique and innovative business ideas, from 94 countries. </a:t>
            </a:r>
            <a:r>
              <a:rPr lang="en-US" altLang="x-none" sz="1500">
                <a:solidFill>
                  <a:srgbClr val="2B85D2"/>
                </a:solidFill>
                <a:latin typeface="Calibri" charset="0"/>
              </a:rPr>
              <a:t>The 3 Finalists were hosted and awarded in Vienna. </a:t>
            </a:r>
          </a:p>
        </p:txBody>
      </p:sp>
      <p:pic>
        <p:nvPicPr>
          <p:cNvPr id="82949" name="Picture 1" descr="DSC_017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843088"/>
            <a:ext cx="7920038"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Picture 2" descr="GSBPC partner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52713" y="1052513"/>
            <a:ext cx="41973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4265478"/>
      </p:ext>
    </p:extLst>
  </p:cSld>
  <p:clrMapOvr>
    <a:masterClrMapping/>
  </p:clrMapOvr>
  <p:transition spd="slow">
    <p:push/>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UNIDO Bahrain</a:t>
            </a:r>
          </a:p>
        </p:txBody>
      </p:sp>
      <p:sp>
        <p:nvSpPr>
          <p:cNvPr id="3" name="Untertitel 2"/>
          <p:cNvSpPr>
            <a:spLocks noGrp="1"/>
          </p:cNvSpPr>
          <p:nvPr>
            <p:ph type="subTitle" idx="1"/>
          </p:nvPr>
        </p:nvSpPr>
        <p:spPr>
          <a:xfrm>
            <a:off x="683568" y="3501008"/>
            <a:ext cx="7776864" cy="1147192"/>
          </a:xfrm>
        </p:spPr>
        <p:txBody>
          <a:bodyPr>
            <a:normAutofit/>
          </a:bodyPr>
          <a:lstStyle/>
          <a:p>
            <a:r>
              <a:rPr lang="de-DE" dirty="0"/>
              <a:t>Information &amp; Technology Promotion Office</a:t>
            </a:r>
          </a:p>
          <a:p>
            <a:r>
              <a:rPr lang="de-DE" sz="1800" dirty="0" err="1">
                <a:solidFill>
                  <a:schemeClr val="tx1">
                    <a:lumMod val="50000"/>
                    <a:lumOff val="50000"/>
                  </a:schemeClr>
                </a:solidFill>
              </a:rPr>
              <a:t>Arab</a:t>
            </a:r>
            <a:r>
              <a:rPr lang="de-DE" sz="1800" dirty="0">
                <a:solidFill>
                  <a:schemeClr val="tx1">
                    <a:lumMod val="50000"/>
                    <a:lumOff val="50000"/>
                  </a:schemeClr>
                </a:solidFill>
              </a:rPr>
              <a:t> International Center </a:t>
            </a:r>
            <a:r>
              <a:rPr lang="de-DE" sz="1800" dirty="0" err="1">
                <a:solidFill>
                  <a:schemeClr val="tx1">
                    <a:lumMod val="50000"/>
                    <a:lumOff val="50000"/>
                  </a:schemeClr>
                </a:solidFill>
              </a:rPr>
              <a:t>for</a:t>
            </a:r>
            <a:r>
              <a:rPr lang="de-DE" sz="1800" dirty="0">
                <a:solidFill>
                  <a:schemeClr val="tx1">
                    <a:lumMod val="50000"/>
                    <a:lumOff val="50000"/>
                  </a:schemeClr>
                </a:solidFill>
              </a:rPr>
              <a:t> Entrepreneurship &amp; Investment</a:t>
            </a:r>
          </a:p>
        </p:txBody>
      </p:sp>
    </p:spTree>
    <p:extLst>
      <p:ext uri="{BB962C8B-B14F-4D97-AF65-F5344CB8AC3E}">
        <p14:creationId xmlns:p14="http://schemas.microsoft.com/office/powerpoint/2010/main" val="1087837622"/>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UNIDO Services</a:t>
            </a:r>
          </a:p>
        </p:txBody>
      </p:sp>
      <p:sp>
        <p:nvSpPr>
          <p:cNvPr id="3" name="Inhaltsplatzhalter 2"/>
          <p:cNvSpPr>
            <a:spLocks noGrp="1"/>
          </p:cNvSpPr>
          <p:nvPr>
            <p:ph idx="1"/>
          </p:nvPr>
        </p:nvSpPr>
        <p:spPr/>
        <p:txBody>
          <a:bodyPr>
            <a:normAutofit/>
          </a:bodyPr>
          <a:lstStyle/>
          <a:p>
            <a:pPr>
              <a:lnSpc>
                <a:spcPct val="125000"/>
              </a:lnSpc>
            </a:pPr>
            <a:r>
              <a:rPr lang="en-US" altLang="x-none" sz="1800" dirty="0">
                <a:solidFill>
                  <a:schemeClr val="tx1">
                    <a:lumMod val="50000"/>
                    <a:lumOff val="50000"/>
                  </a:schemeClr>
                </a:solidFill>
                <a:latin typeface="Calibri" charset="0"/>
                <a:ea typeface="ＭＳ Ｐゴシック" charset="-128"/>
              </a:rPr>
              <a:t>Industrial Governance &amp; Statistics</a:t>
            </a:r>
          </a:p>
          <a:p>
            <a:pPr>
              <a:lnSpc>
                <a:spcPct val="125000"/>
              </a:lnSpc>
            </a:pPr>
            <a:r>
              <a:rPr lang="en-US" altLang="x-none" sz="1800" dirty="0">
                <a:solidFill>
                  <a:schemeClr val="tx1">
                    <a:lumMod val="50000"/>
                    <a:lumOff val="50000"/>
                  </a:schemeClr>
                </a:solidFill>
                <a:latin typeface="Calibri" charset="0"/>
                <a:ea typeface="ＭＳ Ｐゴシック" charset="-128"/>
              </a:rPr>
              <a:t>Investment &amp; Technology Promotion</a:t>
            </a:r>
          </a:p>
          <a:p>
            <a:pPr>
              <a:lnSpc>
                <a:spcPct val="125000"/>
              </a:lnSpc>
            </a:pPr>
            <a:r>
              <a:rPr lang="en-US" altLang="x-none" sz="1800" dirty="0">
                <a:solidFill>
                  <a:schemeClr val="tx1">
                    <a:lumMod val="50000"/>
                    <a:lumOff val="50000"/>
                  </a:schemeClr>
                </a:solidFill>
                <a:latin typeface="Calibri" charset="0"/>
                <a:ea typeface="ＭＳ Ｐゴシック" charset="-128"/>
              </a:rPr>
              <a:t>Quality &amp; Productivity</a:t>
            </a:r>
          </a:p>
          <a:p>
            <a:pPr>
              <a:lnSpc>
                <a:spcPct val="125000"/>
              </a:lnSpc>
            </a:pPr>
            <a:r>
              <a:rPr lang="en-US" altLang="x-none" sz="1800" dirty="0">
                <a:solidFill>
                  <a:schemeClr val="tx1">
                    <a:lumMod val="50000"/>
                    <a:lumOff val="50000"/>
                  </a:schemeClr>
                </a:solidFill>
                <a:latin typeface="Calibri" charset="0"/>
                <a:ea typeface="ＭＳ Ｐゴシック" charset="-128"/>
              </a:rPr>
              <a:t>Small Business Development</a:t>
            </a:r>
          </a:p>
          <a:p>
            <a:pPr>
              <a:lnSpc>
                <a:spcPct val="125000"/>
              </a:lnSpc>
            </a:pPr>
            <a:r>
              <a:rPr lang="en-US" altLang="x-none" sz="1800" dirty="0">
                <a:solidFill>
                  <a:schemeClr val="tx1">
                    <a:lumMod val="50000"/>
                    <a:lumOff val="50000"/>
                  </a:schemeClr>
                </a:solidFill>
                <a:latin typeface="Calibri" charset="0"/>
                <a:ea typeface="ＭＳ Ｐゴシック" charset="-128"/>
              </a:rPr>
              <a:t>Environmental Management</a:t>
            </a:r>
          </a:p>
          <a:p>
            <a:pPr>
              <a:lnSpc>
                <a:spcPct val="125000"/>
              </a:lnSpc>
            </a:pPr>
            <a:r>
              <a:rPr lang="en-US" altLang="x-none" sz="1800" dirty="0">
                <a:solidFill>
                  <a:schemeClr val="tx1">
                    <a:lumMod val="50000"/>
                    <a:lumOff val="50000"/>
                  </a:schemeClr>
                </a:solidFill>
                <a:latin typeface="Calibri" charset="0"/>
                <a:ea typeface="ＭＳ Ｐゴシック" charset="-128"/>
              </a:rPr>
              <a:t>Industrial Energy &amp; Kyoto Protocol (Climate change)</a:t>
            </a:r>
          </a:p>
          <a:p>
            <a:pPr>
              <a:lnSpc>
                <a:spcPct val="125000"/>
              </a:lnSpc>
            </a:pPr>
            <a:r>
              <a:rPr lang="en-US" altLang="x-none" sz="1800" dirty="0">
                <a:solidFill>
                  <a:schemeClr val="tx1">
                    <a:lumMod val="50000"/>
                    <a:lumOff val="50000"/>
                  </a:schemeClr>
                </a:solidFill>
                <a:latin typeface="Calibri" charset="0"/>
                <a:ea typeface="ＭＳ Ｐゴシック" charset="-128"/>
              </a:rPr>
              <a:t>Montreal Protocol (ODS)</a:t>
            </a:r>
          </a:p>
          <a:p>
            <a:pPr>
              <a:lnSpc>
                <a:spcPct val="125000"/>
              </a:lnSpc>
            </a:pPr>
            <a:r>
              <a:rPr lang="en-US" altLang="x-none" sz="1800" dirty="0">
                <a:solidFill>
                  <a:schemeClr val="tx1">
                    <a:lumMod val="50000"/>
                    <a:lumOff val="50000"/>
                  </a:schemeClr>
                </a:solidFill>
                <a:latin typeface="Calibri" charset="0"/>
                <a:ea typeface="ＭＳ Ｐゴシック" charset="-128"/>
              </a:rPr>
              <a:t>Agro-Industries</a:t>
            </a:r>
          </a:p>
          <a:p>
            <a:pPr lvl="1"/>
            <a:endParaRPr lang="de-DE" dirty="0"/>
          </a:p>
          <a:p>
            <a:pPr lvl="1"/>
            <a:endParaRPr lang="de-DE" dirty="0"/>
          </a:p>
        </p:txBody>
      </p:sp>
    </p:spTree>
    <p:extLst>
      <p:ext uri="{BB962C8B-B14F-4D97-AF65-F5344CB8AC3E}">
        <p14:creationId xmlns:p14="http://schemas.microsoft.com/office/powerpoint/2010/main" val="1050531397"/>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UNIDO Tools</a:t>
            </a:r>
          </a:p>
        </p:txBody>
      </p:sp>
      <p:sp>
        <p:nvSpPr>
          <p:cNvPr id="3" name="Inhaltsplatzhalter 2"/>
          <p:cNvSpPr>
            <a:spLocks noGrp="1"/>
          </p:cNvSpPr>
          <p:nvPr>
            <p:ph idx="1"/>
          </p:nvPr>
        </p:nvSpPr>
        <p:spPr>
          <a:xfrm>
            <a:off x="628650" y="2057400"/>
            <a:ext cx="7903790" cy="3821939"/>
          </a:xfrm>
        </p:spPr>
        <p:txBody>
          <a:bodyPr>
            <a:noAutofit/>
          </a:bodyPr>
          <a:lstStyle/>
          <a:p>
            <a:pPr algn="just"/>
            <a:r>
              <a:rPr lang="de-DE" sz="1500" dirty="0"/>
              <a:t>COMFAR III Expert: </a:t>
            </a:r>
            <a:r>
              <a:rPr lang="en-GB" sz="1500" dirty="0">
                <a:solidFill>
                  <a:schemeClr val="tx1">
                    <a:lumMod val="50000"/>
                    <a:lumOff val="50000"/>
                  </a:schemeClr>
                </a:solidFill>
                <a:cs typeface="Calibri"/>
              </a:rPr>
              <a:t>An </a:t>
            </a:r>
            <a:r>
              <a:rPr lang="en-US" sz="1500" dirty="0">
                <a:solidFill>
                  <a:schemeClr val="tx1">
                    <a:lumMod val="50000"/>
                    <a:lumOff val="50000"/>
                  </a:schemeClr>
                </a:solidFill>
                <a:cs typeface="Calibri"/>
              </a:rPr>
              <a:t>application developed by UNIDO for the analysis and appraisal of investment projects of any kind. </a:t>
            </a:r>
          </a:p>
          <a:p>
            <a:pPr lvl="1" algn="just"/>
            <a:endParaRPr lang="de-DE" sz="1500" dirty="0"/>
          </a:p>
          <a:p>
            <a:pPr algn="just"/>
            <a:r>
              <a:rPr lang="de-DE" sz="1500" dirty="0"/>
              <a:t>Pharos: </a:t>
            </a:r>
            <a:r>
              <a:rPr lang="en-US" sz="1500" dirty="0">
                <a:solidFill>
                  <a:schemeClr val="tx1">
                    <a:lumMod val="50000"/>
                    <a:lumOff val="50000"/>
                  </a:schemeClr>
                </a:solidFill>
                <a:cs typeface="Calibri"/>
              </a:rPr>
              <a:t>A comprehensive PC software package for measuring, monitoring and benchmarking strategic business performance of enterprises.</a:t>
            </a:r>
          </a:p>
          <a:p>
            <a:pPr algn="just"/>
            <a:endParaRPr lang="en-US" sz="1500" dirty="0">
              <a:solidFill>
                <a:srgbClr val="333399"/>
              </a:solidFill>
              <a:cs typeface="Calibri"/>
            </a:endParaRPr>
          </a:p>
          <a:p>
            <a:pPr algn="just">
              <a:defRPr/>
            </a:pPr>
            <a:r>
              <a:rPr lang="de-DE" sz="1500" dirty="0"/>
              <a:t>Company Project Profile: </a:t>
            </a:r>
            <a:r>
              <a:rPr lang="en-US" sz="1500" dirty="0">
                <a:solidFill>
                  <a:schemeClr val="tx1">
                    <a:lumMod val="50000"/>
                    <a:lumOff val="50000"/>
                  </a:schemeClr>
                </a:solidFill>
                <a:cs typeface="Calibri"/>
              </a:rPr>
              <a:t>UNIDO software devised to facilitate the formulation of standardized investment projects in preparation of their screening and subsequent promotion.</a:t>
            </a:r>
            <a:r>
              <a:rPr lang="en-US" sz="1500" dirty="0">
                <a:solidFill>
                  <a:schemeClr val="tx1">
                    <a:lumMod val="50000"/>
                    <a:lumOff val="50000"/>
                  </a:schemeClr>
                </a:solidFill>
                <a:effectLst>
                  <a:outerShdw blurRad="38100" dist="38100" dir="2700000" algn="tl">
                    <a:srgbClr val="C0C0C0"/>
                  </a:outerShdw>
                </a:effectLst>
                <a:cs typeface="Calibri"/>
              </a:rPr>
              <a:t>  </a:t>
            </a:r>
          </a:p>
          <a:p>
            <a:pPr algn="just">
              <a:defRPr/>
            </a:pPr>
            <a:endParaRPr lang="en-US" sz="1500" dirty="0">
              <a:solidFill>
                <a:srgbClr val="333399"/>
              </a:solidFill>
              <a:effectLst>
                <a:outerShdw blurRad="38100" dist="38100" dir="2700000" algn="tl">
                  <a:srgbClr val="C0C0C0"/>
                </a:outerShdw>
              </a:effectLst>
              <a:cs typeface="Calibri"/>
            </a:endParaRPr>
          </a:p>
          <a:p>
            <a:pPr algn="just">
              <a:defRPr/>
            </a:pPr>
            <a:r>
              <a:rPr lang="de-DE" sz="1500" dirty="0"/>
              <a:t>Enterprise Development &amp; Investment Promotion (EDIP) </a:t>
            </a:r>
            <a:r>
              <a:rPr lang="de-DE" sz="1500" dirty="0" err="1"/>
              <a:t>Program</a:t>
            </a:r>
            <a:r>
              <a:rPr lang="de-DE" sz="1500" dirty="0"/>
              <a:t>: </a:t>
            </a:r>
            <a:r>
              <a:rPr lang="en-US" sz="1500" dirty="0">
                <a:solidFill>
                  <a:schemeClr val="tx1">
                    <a:lumMod val="50000"/>
                    <a:lumOff val="50000"/>
                  </a:schemeClr>
                </a:solidFill>
                <a:cs typeface="Calibri"/>
              </a:rPr>
              <a:t>Implemented in over 50 countries - A package approach aimed at promoting foreign direct investment through the facilitation of domestic investment</a:t>
            </a:r>
          </a:p>
          <a:p>
            <a:pPr algn="just">
              <a:defRPr/>
            </a:pPr>
            <a:endParaRPr lang="en-US" sz="1500" dirty="0">
              <a:solidFill>
                <a:srgbClr val="333399"/>
              </a:solidFill>
              <a:cs typeface="Calibri"/>
            </a:endParaRPr>
          </a:p>
          <a:p>
            <a:pPr algn="just">
              <a:defRPr/>
            </a:pPr>
            <a:r>
              <a:rPr lang="de-DE" sz="1500" dirty="0"/>
              <a:t>National Cleaner </a:t>
            </a:r>
            <a:r>
              <a:rPr lang="de-DE" sz="1500" dirty="0" err="1"/>
              <a:t>Production</a:t>
            </a:r>
            <a:r>
              <a:rPr lang="de-DE" sz="1500" dirty="0"/>
              <a:t> Centers: </a:t>
            </a:r>
            <a:r>
              <a:rPr lang="de-DE" sz="1500" dirty="0">
                <a:solidFill>
                  <a:schemeClr val="tx1">
                    <a:lumMod val="50000"/>
                    <a:lumOff val="50000"/>
                  </a:schemeClr>
                </a:solidFill>
              </a:rPr>
              <a:t>Centers </a:t>
            </a:r>
            <a:r>
              <a:rPr lang="de-DE" sz="1500" dirty="0" err="1">
                <a:solidFill>
                  <a:schemeClr val="tx1">
                    <a:lumMod val="50000"/>
                    <a:lumOff val="50000"/>
                  </a:schemeClr>
                </a:solidFill>
              </a:rPr>
              <a:t>aiming</a:t>
            </a:r>
            <a:r>
              <a:rPr lang="de-DE" sz="1500" dirty="0">
                <a:solidFill>
                  <a:schemeClr val="tx1">
                    <a:lumMod val="50000"/>
                    <a:lumOff val="50000"/>
                  </a:schemeClr>
                </a:solidFill>
              </a:rPr>
              <a:t> at </a:t>
            </a:r>
            <a:r>
              <a:rPr lang="de-DE" sz="1500" dirty="0" err="1">
                <a:solidFill>
                  <a:schemeClr val="tx1">
                    <a:lumMod val="50000"/>
                    <a:lumOff val="50000"/>
                  </a:schemeClr>
                </a:solidFill>
              </a:rPr>
              <a:t>building</a:t>
            </a:r>
            <a:r>
              <a:rPr lang="de-DE" sz="1500" dirty="0">
                <a:solidFill>
                  <a:schemeClr val="tx1">
                    <a:lumMod val="50000"/>
                    <a:lumOff val="50000"/>
                  </a:schemeClr>
                </a:solidFill>
              </a:rPr>
              <a:t> cleaner national </a:t>
            </a:r>
            <a:r>
              <a:rPr lang="de-DE" sz="1500" dirty="0" err="1">
                <a:solidFill>
                  <a:schemeClr val="tx1">
                    <a:lumMod val="50000"/>
                    <a:lumOff val="50000"/>
                  </a:schemeClr>
                </a:solidFill>
              </a:rPr>
              <a:t>production</a:t>
            </a:r>
            <a:r>
              <a:rPr lang="de-DE" sz="1500" dirty="0">
                <a:solidFill>
                  <a:schemeClr val="tx1">
                    <a:lumMod val="50000"/>
                    <a:lumOff val="50000"/>
                  </a:schemeClr>
                </a:solidFill>
              </a:rPr>
              <a:t> </a:t>
            </a:r>
            <a:r>
              <a:rPr lang="de-DE" sz="1500" dirty="0" err="1">
                <a:solidFill>
                  <a:schemeClr val="tx1">
                    <a:lumMod val="50000"/>
                    <a:lumOff val="50000"/>
                  </a:schemeClr>
                </a:solidFill>
              </a:rPr>
              <a:t>capacities</a:t>
            </a:r>
            <a:r>
              <a:rPr lang="de-DE" sz="1500" dirty="0">
                <a:solidFill>
                  <a:schemeClr val="tx1">
                    <a:lumMod val="50000"/>
                    <a:lumOff val="50000"/>
                  </a:schemeClr>
                </a:solidFill>
              </a:rPr>
              <a:t>. </a:t>
            </a:r>
            <a:endParaRPr lang="en-US" sz="1500" dirty="0">
              <a:solidFill>
                <a:schemeClr val="tx1">
                  <a:lumMod val="50000"/>
                  <a:lumOff val="50000"/>
                </a:schemeClr>
              </a:solidFill>
              <a:cs typeface="Calibri"/>
            </a:endParaRPr>
          </a:p>
        </p:txBody>
      </p:sp>
    </p:spTree>
    <p:extLst>
      <p:ext uri="{BB962C8B-B14F-4D97-AF65-F5344CB8AC3E}">
        <p14:creationId xmlns:p14="http://schemas.microsoft.com/office/powerpoint/2010/main" val="2065168164"/>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UNIDO Tools (</a:t>
            </a:r>
            <a:r>
              <a:rPr lang="de-DE" dirty="0" err="1"/>
              <a:t>cont‘d</a:t>
            </a:r>
            <a:r>
              <a:rPr lang="de-DE" dirty="0"/>
              <a:t>)</a:t>
            </a:r>
          </a:p>
        </p:txBody>
      </p:sp>
      <p:sp>
        <p:nvSpPr>
          <p:cNvPr id="3" name="Inhaltsplatzhalter 2"/>
          <p:cNvSpPr>
            <a:spLocks noGrp="1"/>
          </p:cNvSpPr>
          <p:nvPr>
            <p:ph idx="1"/>
          </p:nvPr>
        </p:nvSpPr>
        <p:spPr>
          <a:xfrm>
            <a:off x="628650" y="2259321"/>
            <a:ext cx="7903790" cy="3821939"/>
          </a:xfrm>
        </p:spPr>
        <p:txBody>
          <a:bodyPr>
            <a:noAutofit/>
          </a:bodyPr>
          <a:lstStyle/>
          <a:p>
            <a:r>
              <a:rPr lang="de-DE" sz="1500" dirty="0" err="1"/>
              <a:t>Subcontracting</a:t>
            </a:r>
            <a:r>
              <a:rPr lang="de-DE" sz="1500" dirty="0"/>
              <a:t> </a:t>
            </a:r>
            <a:r>
              <a:rPr lang="de-DE" sz="1500" dirty="0" err="1"/>
              <a:t>and</a:t>
            </a:r>
            <a:r>
              <a:rPr lang="de-DE" sz="1500" dirty="0"/>
              <a:t> </a:t>
            </a:r>
            <a:r>
              <a:rPr lang="de-DE" sz="1500" dirty="0" err="1"/>
              <a:t>Partnership</a:t>
            </a:r>
            <a:r>
              <a:rPr lang="de-DE" sz="1500" dirty="0"/>
              <a:t> </a:t>
            </a:r>
            <a:r>
              <a:rPr lang="de-DE" sz="1500" dirty="0" err="1"/>
              <a:t>Exchanges</a:t>
            </a:r>
            <a:r>
              <a:rPr lang="de-DE" sz="1500" dirty="0"/>
              <a:t>:  </a:t>
            </a:r>
            <a:r>
              <a:rPr lang="en-GB" altLang="x-none" sz="1500" dirty="0">
                <a:solidFill>
                  <a:schemeClr val="tx1">
                    <a:lumMod val="50000"/>
                    <a:lumOff val="50000"/>
                  </a:schemeClr>
                </a:solidFill>
                <a:latin typeface="Calibri" charset="0"/>
                <a:ea typeface="ＭＳ Ｐゴシック" charset="-128"/>
              </a:rPr>
              <a:t>(</a:t>
            </a:r>
            <a:r>
              <a:rPr lang="fr-FR" altLang="x-none" sz="1500" dirty="0">
                <a:solidFill>
                  <a:schemeClr val="tx1">
                    <a:lumMod val="50000"/>
                    <a:lumOff val="50000"/>
                  </a:schemeClr>
                </a:solidFill>
                <a:latin typeface="Calibri" charset="0"/>
                <a:ea typeface="ＭＳ Ｐゴシック" charset="-128"/>
              </a:rPr>
              <a:t>44 </a:t>
            </a:r>
            <a:r>
              <a:rPr lang="fr-FR" altLang="x-none" sz="1500" dirty="0" err="1">
                <a:solidFill>
                  <a:schemeClr val="tx1">
                    <a:lumMod val="50000"/>
                    <a:lumOff val="50000"/>
                  </a:schemeClr>
                </a:solidFill>
                <a:latin typeface="Calibri" charset="0"/>
                <a:ea typeface="ＭＳ Ｐゴシック" charset="-128"/>
              </a:rPr>
              <a:t>SPXs</a:t>
            </a:r>
            <a:r>
              <a:rPr lang="fr-FR" altLang="x-none" sz="1500" dirty="0">
                <a:solidFill>
                  <a:schemeClr val="tx1">
                    <a:lumMod val="50000"/>
                    <a:lumOff val="50000"/>
                  </a:schemeClr>
                </a:solidFill>
                <a:latin typeface="Calibri" charset="0"/>
                <a:ea typeface="ＭＳ Ｐゴシック" charset="-128"/>
              </a:rPr>
              <a:t> in 32 countries)</a:t>
            </a:r>
            <a:r>
              <a:rPr lang="en-US" altLang="x-none" sz="1500" dirty="0">
                <a:solidFill>
                  <a:schemeClr val="tx1">
                    <a:lumMod val="50000"/>
                    <a:lumOff val="50000"/>
                  </a:schemeClr>
                </a:solidFill>
                <a:latin typeface="Calibri" charset="0"/>
                <a:ea typeface="ＭＳ Ｐゴシック" charset="-128"/>
              </a:rPr>
              <a:t> </a:t>
            </a:r>
            <a:r>
              <a:rPr lang="en-GB" altLang="x-none" sz="1500" dirty="0">
                <a:solidFill>
                  <a:schemeClr val="tx1">
                    <a:lumMod val="50000"/>
                    <a:lumOff val="50000"/>
                  </a:schemeClr>
                </a:solidFill>
                <a:latin typeface="Calibri" charset="0"/>
                <a:ea typeface="ＭＳ Ｐゴシック" charset="-128"/>
              </a:rPr>
              <a:t>specialized </a:t>
            </a:r>
            <a:r>
              <a:rPr lang="en-GB" altLang="x-none" sz="1500" dirty="0" err="1">
                <a:solidFill>
                  <a:schemeClr val="tx1">
                    <a:lumMod val="50000"/>
                    <a:lumOff val="50000"/>
                  </a:schemeClr>
                </a:solidFill>
                <a:latin typeface="Calibri" charset="0"/>
                <a:ea typeface="ＭＳ Ｐゴシック" charset="-128"/>
              </a:rPr>
              <a:t>centers</a:t>
            </a:r>
            <a:r>
              <a:rPr lang="en-GB" altLang="x-none" sz="1500" dirty="0">
                <a:solidFill>
                  <a:schemeClr val="tx1">
                    <a:lumMod val="50000"/>
                    <a:lumOff val="50000"/>
                  </a:schemeClr>
                </a:solidFill>
                <a:latin typeface="Calibri" charset="0"/>
                <a:ea typeface="ＭＳ Ｐゴシック" charset="-128"/>
              </a:rPr>
              <a:t> for technical information, promotion and the matching of capacities,</a:t>
            </a:r>
            <a:r>
              <a:rPr lang="fr-FR" altLang="x-none" sz="1500" dirty="0">
                <a:solidFill>
                  <a:schemeClr val="tx1">
                    <a:lumMod val="50000"/>
                    <a:lumOff val="50000"/>
                  </a:schemeClr>
                </a:solidFill>
                <a:latin typeface="Calibri" charset="0"/>
                <a:ea typeface="ＭＳ Ｐゴシック" charset="-128"/>
              </a:rPr>
              <a:t> </a:t>
            </a:r>
            <a:r>
              <a:rPr lang="en-GB" altLang="x-none" sz="1500" dirty="0">
                <a:solidFill>
                  <a:schemeClr val="tx1">
                    <a:lumMod val="50000"/>
                    <a:lumOff val="50000"/>
                  </a:schemeClr>
                </a:solidFill>
                <a:latin typeface="Calibri" charset="0"/>
                <a:ea typeface="ＭＳ Ｐゴシック" charset="-128"/>
              </a:rPr>
              <a:t>processes and production or industrial service specialities, in the form of an</a:t>
            </a:r>
            <a:r>
              <a:rPr lang="fr-FR" altLang="x-none" sz="1500" dirty="0">
                <a:solidFill>
                  <a:schemeClr val="tx1">
                    <a:lumMod val="50000"/>
                    <a:lumOff val="50000"/>
                  </a:schemeClr>
                </a:solidFill>
                <a:latin typeface="Calibri" charset="0"/>
                <a:ea typeface="ＭＳ Ｐゴシック" charset="-128"/>
              </a:rPr>
              <a:t> </a:t>
            </a:r>
            <a:r>
              <a:rPr lang="en-GB" altLang="x-none" sz="1500" dirty="0">
                <a:solidFill>
                  <a:schemeClr val="tx1">
                    <a:lumMod val="50000"/>
                    <a:lumOff val="50000"/>
                  </a:schemeClr>
                </a:solidFill>
                <a:latin typeface="Calibri" charset="0"/>
                <a:ea typeface="ＭＳ Ｐゴシック" charset="-128"/>
              </a:rPr>
              <a:t>autonomous structure whose basic purpose is to help bring together enquiries for and</a:t>
            </a:r>
            <a:r>
              <a:rPr lang="fr-FR" altLang="x-none" sz="1500" dirty="0">
                <a:solidFill>
                  <a:schemeClr val="tx1">
                    <a:lumMod val="50000"/>
                    <a:lumOff val="50000"/>
                  </a:schemeClr>
                </a:solidFill>
                <a:latin typeface="Calibri" charset="0"/>
                <a:ea typeface="ＭＳ Ｐゴシック" charset="-128"/>
              </a:rPr>
              <a:t> </a:t>
            </a:r>
            <a:r>
              <a:rPr lang="en-GB" altLang="x-none" sz="1500" dirty="0">
                <a:solidFill>
                  <a:schemeClr val="tx1">
                    <a:lumMod val="50000"/>
                    <a:lumOff val="50000"/>
                  </a:schemeClr>
                </a:solidFill>
                <a:latin typeface="Calibri" charset="0"/>
                <a:ea typeface="ＭＳ Ｐゴシック" charset="-128"/>
              </a:rPr>
              <a:t>offers of subcontracting work and outsourcing.</a:t>
            </a:r>
            <a:r>
              <a:rPr lang="en-GB" altLang="en-US" sz="1500" dirty="0">
                <a:solidFill>
                  <a:schemeClr val="tx1">
                    <a:lumMod val="50000"/>
                    <a:lumOff val="50000"/>
                  </a:schemeClr>
                </a:solidFill>
                <a:latin typeface="Calibri" charset="0"/>
                <a:ea typeface="ＭＳ Ｐゴシック" charset="-128"/>
              </a:rPr>
              <a:t>”</a:t>
            </a:r>
            <a:endParaRPr lang="en-GB" altLang="x-none" sz="1500" dirty="0">
              <a:solidFill>
                <a:schemeClr val="tx1">
                  <a:lumMod val="50000"/>
                  <a:lumOff val="50000"/>
                </a:schemeClr>
              </a:solidFill>
              <a:latin typeface="Calibri" charset="0"/>
              <a:ea typeface="ＭＳ Ｐゴシック" charset="-128"/>
            </a:endParaRPr>
          </a:p>
          <a:p>
            <a:pPr lvl="1" algn="just"/>
            <a:endParaRPr lang="de-DE" sz="1500" dirty="0"/>
          </a:p>
          <a:p>
            <a:r>
              <a:rPr lang="de-DE" sz="1500" dirty="0"/>
              <a:t>Export </a:t>
            </a:r>
            <a:r>
              <a:rPr lang="de-DE" sz="1500" dirty="0" err="1"/>
              <a:t>Consortia</a:t>
            </a:r>
            <a:r>
              <a:rPr lang="de-DE" sz="1500" dirty="0"/>
              <a:t>: </a:t>
            </a:r>
            <a:r>
              <a:rPr lang="en-US" altLang="x-none" sz="1500" dirty="0">
                <a:solidFill>
                  <a:schemeClr val="tx1">
                    <a:lumMod val="50000"/>
                    <a:lumOff val="50000"/>
                  </a:schemeClr>
                </a:solidFill>
                <a:latin typeface="Calibri" charset="0"/>
                <a:ea typeface="ＭＳ Ｐゴシック" charset="-128"/>
              </a:rPr>
              <a:t>A voluntary alliance of firms with the objective of promoting the export of goods and services of its members through joint actions.</a:t>
            </a:r>
          </a:p>
          <a:p>
            <a:pPr algn="just"/>
            <a:endParaRPr lang="en-US" sz="1500" dirty="0">
              <a:solidFill>
                <a:srgbClr val="333399"/>
              </a:solidFill>
              <a:cs typeface="Calibri"/>
            </a:endParaRPr>
          </a:p>
        </p:txBody>
      </p:sp>
    </p:spTree>
    <p:extLst>
      <p:ext uri="{BB962C8B-B14F-4D97-AF65-F5344CB8AC3E}">
        <p14:creationId xmlns:p14="http://schemas.microsoft.com/office/powerpoint/2010/main" val="543948795"/>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8600" y="1123668"/>
            <a:ext cx="7903790" cy="1098482"/>
          </a:xfrm>
        </p:spPr>
        <p:txBody>
          <a:bodyPr/>
          <a:lstStyle/>
          <a:p>
            <a:r>
              <a:rPr lang="de-DE" dirty="0" err="1">
                <a:solidFill>
                  <a:srgbClr val="F3703B"/>
                </a:solidFill>
              </a:rPr>
              <a:t>Sustainable</a:t>
            </a:r>
            <a:r>
              <a:rPr lang="de-DE" dirty="0">
                <a:solidFill>
                  <a:srgbClr val="F3703B"/>
                </a:solidFill>
              </a:rPr>
              <a:t> Development Goals</a:t>
            </a:r>
          </a:p>
        </p:txBody>
      </p:sp>
      <p:sp>
        <p:nvSpPr>
          <p:cNvPr id="3" name="Inhaltsplatzhalter 2"/>
          <p:cNvSpPr>
            <a:spLocks noGrp="1"/>
          </p:cNvSpPr>
          <p:nvPr>
            <p:ph idx="1"/>
          </p:nvPr>
        </p:nvSpPr>
        <p:spPr>
          <a:xfrm>
            <a:off x="228600" y="3505200"/>
            <a:ext cx="8763000" cy="3821939"/>
          </a:xfrm>
        </p:spPr>
        <p:txBody>
          <a:bodyPr>
            <a:noAutofit/>
          </a:bodyPr>
          <a:lstStyle/>
          <a:p>
            <a:r>
              <a:rPr lang="en-US" sz="1600">
                <a:solidFill>
                  <a:schemeClr val="bg2">
                    <a:lumMod val="50000"/>
                  </a:schemeClr>
                </a:solidFill>
              </a:rPr>
              <a:t>Seeks </a:t>
            </a:r>
            <a:r>
              <a:rPr lang="en-US" sz="1600" dirty="0">
                <a:solidFill>
                  <a:schemeClr val="bg2">
                    <a:lumMod val="50000"/>
                  </a:schemeClr>
                </a:solidFill>
              </a:rPr>
              <a:t>to advance poverty eradication and inclusiveness, build productive capacities in an inclusive manner, and provide more opportunities for all women and men as well as across social groups, also through partnerships with all stakeholders involved in industrialization processes </a:t>
            </a:r>
          </a:p>
          <a:p>
            <a:r>
              <a:rPr lang="en-US" sz="1600" dirty="0">
                <a:solidFill>
                  <a:schemeClr val="bg2">
                    <a:lumMod val="50000"/>
                  </a:schemeClr>
                </a:solidFill>
              </a:rPr>
              <a:t>Promotes rapid economic and industrial growth, builds trade capacities in industries, and ensures that all countries can benefit from international trade and technological progress, also through the application of modern industrial policies and compliance with global standards and norms </a:t>
            </a:r>
          </a:p>
          <a:p>
            <a:r>
              <a:rPr lang="en-US" sz="1600" dirty="0">
                <a:solidFill>
                  <a:schemeClr val="bg2">
                    <a:lumMod val="50000"/>
                  </a:schemeClr>
                </a:solidFill>
              </a:rPr>
              <a:t>Aims to advance environmentally sustainable growth, builds institutional capacities for greening industries through cleaner production technologies and resource efficiency methodologies, and creates green industries, spurred by technology facilitation, innovation and partnership building</a:t>
            </a:r>
            <a:endParaRPr lang="en-US" sz="1500" dirty="0">
              <a:solidFill>
                <a:schemeClr val="bg2">
                  <a:lumMod val="50000"/>
                </a:schemeClr>
              </a:solidFill>
              <a:cs typeface="Calibri"/>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7480" y="1232480"/>
            <a:ext cx="1739320" cy="1739320"/>
          </a:xfrm>
          <a:prstGeom prst="rect">
            <a:avLst/>
          </a:prstGeom>
        </p:spPr>
      </p:pic>
      <p:sp>
        <p:nvSpPr>
          <p:cNvPr id="5" name="Rectangle 4"/>
          <p:cNvSpPr/>
          <p:nvPr/>
        </p:nvSpPr>
        <p:spPr>
          <a:xfrm>
            <a:off x="228600" y="1905000"/>
            <a:ext cx="5638800" cy="1200329"/>
          </a:xfrm>
          <a:prstGeom prst="rect">
            <a:avLst/>
          </a:prstGeom>
        </p:spPr>
        <p:txBody>
          <a:bodyPr wrap="square">
            <a:spAutoFit/>
          </a:bodyPr>
          <a:lstStyle/>
          <a:p>
            <a:pPr algn="just"/>
            <a:r>
              <a:rPr lang="en-US" dirty="0">
                <a:solidFill>
                  <a:schemeClr val="bg2">
                    <a:lumMod val="50000"/>
                  </a:schemeClr>
                </a:solidFill>
              </a:rPr>
              <a:t>UNIDO is fully committed to contributing to the achievement of the SDGs, while delivering on its mandate to support Member States in achieving inclusive and sustainable industrial development (ISID). </a:t>
            </a:r>
          </a:p>
        </p:txBody>
      </p:sp>
    </p:spTree>
    <p:extLst>
      <p:ext uri="{BB962C8B-B14F-4D97-AF65-F5344CB8AC3E}">
        <p14:creationId xmlns:p14="http://schemas.microsoft.com/office/powerpoint/2010/main" val="2107437191"/>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ITPO Network</a:t>
            </a:r>
            <a:br>
              <a:rPr lang="de-DE" dirty="0"/>
            </a:br>
            <a:r>
              <a:rPr lang="de-DE" sz="2000" dirty="0"/>
              <a:t>Investment &amp; Technology Promotion Offices</a:t>
            </a:r>
          </a:p>
        </p:txBody>
      </p:sp>
      <p:sp>
        <p:nvSpPr>
          <p:cNvPr id="3" name="Inhaltsplatzhalter 2"/>
          <p:cNvSpPr>
            <a:spLocks noGrp="1"/>
          </p:cNvSpPr>
          <p:nvPr>
            <p:ph idx="1"/>
          </p:nvPr>
        </p:nvSpPr>
        <p:spPr>
          <a:xfrm>
            <a:off x="628650" y="2512550"/>
            <a:ext cx="6534150" cy="3821939"/>
          </a:xfrm>
        </p:spPr>
        <p:txBody>
          <a:bodyPr>
            <a:normAutofit/>
          </a:bodyPr>
          <a:lstStyle/>
          <a:p>
            <a:pPr marL="0" indent="0" algn="just">
              <a:buNone/>
            </a:pPr>
            <a:r>
              <a:rPr lang="de-DE" dirty="0"/>
              <a:t>Mission &amp; Mandate</a:t>
            </a:r>
            <a:endParaRPr lang="en-US" altLang="ja-JP" sz="900" dirty="0">
              <a:solidFill>
                <a:schemeClr val="tx1">
                  <a:lumMod val="50000"/>
                  <a:lumOff val="50000"/>
                </a:schemeClr>
              </a:solidFill>
              <a:cs typeface="Calibri"/>
            </a:endParaRPr>
          </a:p>
          <a:p>
            <a:pPr algn="just">
              <a:buClr>
                <a:srgbClr val="003399"/>
              </a:buClr>
              <a:defRPr/>
            </a:pPr>
            <a:r>
              <a:rPr lang="en-US" sz="1600" dirty="0">
                <a:solidFill>
                  <a:schemeClr val="tx1">
                    <a:lumMod val="50000"/>
                    <a:lumOff val="50000"/>
                  </a:schemeClr>
                </a:solidFill>
              </a:rPr>
              <a:t>UNIDO ITPOs have contributed to reducing development imbalances, by brokering investment and technology agreements between developed, developing countries and countries with economies in transition. </a:t>
            </a:r>
          </a:p>
          <a:p>
            <a:pPr algn="just">
              <a:buClr>
                <a:srgbClr val="003399"/>
              </a:buClr>
              <a:defRPr/>
            </a:pPr>
            <a:endParaRPr lang="en-US" sz="1600" dirty="0">
              <a:solidFill>
                <a:schemeClr val="tx1">
                  <a:lumMod val="50000"/>
                  <a:lumOff val="50000"/>
                </a:schemeClr>
              </a:solidFill>
            </a:endParaRPr>
          </a:p>
          <a:p>
            <a:pPr algn="just">
              <a:buClr>
                <a:srgbClr val="003399"/>
              </a:buClr>
              <a:defRPr/>
            </a:pPr>
            <a:r>
              <a:rPr lang="en-US" sz="1600" dirty="0">
                <a:solidFill>
                  <a:schemeClr val="tx1">
                    <a:lumMod val="50000"/>
                    <a:lumOff val="50000"/>
                  </a:schemeClr>
                </a:solidFill>
              </a:rPr>
              <a:t>Network of UNIDO ITPOs opens up opportunities for investors and technology suppliers to find potential partners and offers unique services to both entrepreneurs and business institutions.</a:t>
            </a:r>
          </a:p>
          <a:p>
            <a:pPr algn="just">
              <a:buClr>
                <a:srgbClr val="003399"/>
              </a:buClr>
              <a:defRPr/>
            </a:pPr>
            <a:endParaRPr lang="en-GB" sz="1500" dirty="0">
              <a:solidFill>
                <a:schemeClr val="tx1">
                  <a:lumMod val="50000"/>
                  <a:lumOff val="50000"/>
                </a:schemeClr>
              </a:solidFill>
              <a:cs typeface="Calibri"/>
            </a:endParaRPr>
          </a:p>
        </p:txBody>
      </p:sp>
      <p:sp>
        <p:nvSpPr>
          <p:cNvPr id="4" name="Oval 3"/>
          <p:cNvSpPr/>
          <p:nvPr/>
        </p:nvSpPr>
        <p:spPr>
          <a:xfrm>
            <a:off x="7405435" y="2338058"/>
            <a:ext cx="1509963" cy="1472512"/>
          </a:xfrm>
          <a:prstGeom prst="ellipse">
            <a:avLst/>
          </a:prstGeom>
          <a:solidFill>
            <a:srgbClr val="6DB7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ITPO </a:t>
            </a:r>
            <a:r>
              <a:rPr lang="en-US" dirty="0"/>
              <a:t>Network</a:t>
            </a:r>
          </a:p>
        </p:txBody>
      </p:sp>
      <p:cxnSp>
        <p:nvCxnSpPr>
          <p:cNvPr id="7" name="Straight Connector 6"/>
          <p:cNvCxnSpPr>
            <a:stCxn id="4" idx="4"/>
          </p:cNvCxnSpPr>
          <p:nvPr/>
        </p:nvCxnSpPr>
        <p:spPr>
          <a:xfrm>
            <a:off x="8160417" y="3810570"/>
            <a:ext cx="0" cy="578432"/>
          </a:xfrm>
          <a:prstGeom prst="line">
            <a:avLst/>
          </a:prstGeom>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7405436" y="4242488"/>
            <a:ext cx="1509963" cy="1472512"/>
          </a:xfrm>
          <a:prstGeom prst="ellipse">
            <a:avLst/>
          </a:prstGeom>
          <a:solidFill>
            <a:srgbClr val="6DB7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ITPO </a:t>
            </a:r>
          </a:p>
          <a:p>
            <a:pPr algn="ctr"/>
            <a:r>
              <a:rPr lang="en-US" sz="2000" dirty="0"/>
              <a:t>Bahrain</a:t>
            </a:r>
          </a:p>
        </p:txBody>
      </p:sp>
      <p:sp>
        <p:nvSpPr>
          <p:cNvPr id="116" name="Oval 115"/>
          <p:cNvSpPr/>
          <p:nvPr/>
        </p:nvSpPr>
        <p:spPr>
          <a:xfrm>
            <a:off x="7405435" y="1040038"/>
            <a:ext cx="1509963" cy="1472512"/>
          </a:xfrm>
          <a:prstGeom prst="ellipse">
            <a:avLst/>
          </a:prstGeom>
          <a:solidFill>
            <a:srgbClr val="6DB7E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UNIDO</a:t>
            </a:r>
          </a:p>
        </p:txBody>
      </p:sp>
    </p:spTree>
    <p:extLst>
      <p:ext uri="{BB962C8B-B14F-4D97-AF65-F5344CB8AC3E}">
        <p14:creationId xmlns:p14="http://schemas.microsoft.com/office/powerpoint/2010/main" val="168799221"/>
      </p:ext>
    </p:extLst>
  </p:cSld>
  <p:clrMapOvr>
    <a:masterClrMapping/>
  </p:clrMapOvr>
  <p:transition spd="slow">
    <p:push/>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3227</Words>
  <Application>Microsoft Office PowerPoint</Application>
  <PresentationFormat>On-screen Show (4:3)</PresentationFormat>
  <Paragraphs>480</Paragraphs>
  <Slides>47</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Century Gothic</vt:lpstr>
      <vt:lpstr>Wingdings</vt:lpstr>
      <vt:lpstr>1_Office Theme</vt:lpstr>
      <vt:lpstr>UNIDO Bahrain</vt:lpstr>
      <vt:lpstr>UNIDO Summary</vt:lpstr>
      <vt:lpstr>UNIDO Functions</vt:lpstr>
      <vt:lpstr>UNIDO Services</vt:lpstr>
      <vt:lpstr>UNIDO Services</vt:lpstr>
      <vt:lpstr>UNIDO Tools</vt:lpstr>
      <vt:lpstr>UNIDO Tools (cont‘d)</vt:lpstr>
      <vt:lpstr>Sustainable Development Goals</vt:lpstr>
      <vt:lpstr>ITPO Network Investment &amp; Technology Promotion Offices</vt:lpstr>
      <vt:lpstr>ITPO Network Investment &amp; Technology Promotion Offices</vt:lpstr>
      <vt:lpstr>ITPO Services</vt:lpstr>
      <vt:lpstr>Arab International Center  for Entrepreneurship &amp; Investment</vt:lpstr>
      <vt:lpstr> Programs towards Entrepreneurship &amp; Capacity Development </vt:lpstr>
      <vt:lpstr>Enterprise Development &amp; Investment Promotion Program “Bahrain Model of Entrepreneurship“</vt:lpstr>
      <vt:lpstr>EDIP Summary</vt:lpstr>
      <vt:lpstr>EDIP Summary (cont‘d)</vt:lpstr>
      <vt:lpstr>EDIP Premise</vt:lpstr>
      <vt:lpstr>EDIP Premise (cont‘d)</vt:lpstr>
      <vt:lpstr>EDIP Program 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 Dr. Ahmad Mohamad Ali,  Chairman Islamic Development Bank, 2005</vt:lpstr>
      <vt:lpstr>His Royal Highness Prince Talal Bin Abdul Aziz signing a working arrangement  with ARCEIT, 2006</vt:lpstr>
      <vt:lpstr>Her Majesty Queen Rania Al Abdulla visits the Bahrain Business Incubator Center</vt:lpstr>
      <vt:lpstr>Launching the EDIP in China</vt:lpstr>
      <vt:lpstr>UNIDO 50th Anniversary Expo 2016, Vienna UNIDO ITPO Bahrain 20th Anniversary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UNIDO Bahrain</vt:lpstr>
    </vt:vector>
  </TitlesOfParts>
  <Company>UNIDO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Diagnostic for UNIDP PCP Kyrgyzstan: Initial findings for feedback and consultation</dc:title>
  <dc:creator>HARAGUCHI, Nobuya</dc:creator>
  <cp:lastModifiedBy>Abdulrahman Alawadhi</cp:lastModifiedBy>
  <cp:revision>509</cp:revision>
  <cp:lastPrinted>2020-01-14T06:15:04Z</cp:lastPrinted>
  <dcterms:created xsi:type="dcterms:W3CDTF">2017-08-30T09:56:57Z</dcterms:created>
  <dcterms:modified xsi:type="dcterms:W3CDTF">2020-01-19T07:45:35Z</dcterms:modified>
</cp:coreProperties>
</file>