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3" r:id="rId1"/>
  </p:sldMasterIdLst>
  <p:notesMasterIdLst>
    <p:notesMasterId r:id="rId23"/>
  </p:notesMasterIdLst>
  <p:sldIdLst>
    <p:sldId id="303" r:id="rId2"/>
    <p:sldId id="304" r:id="rId3"/>
    <p:sldId id="339" r:id="rId4"/>
    <p:sldId id="307" r:id="rId5"/>
    <p:sldId id="310" r:id="rId6"/>
    <p:sldId id="308" r:id="rId7"/>
    <p:sldId id="297" r:id="rId8"/>
    <p:sldId id="300" r:id="rId9"/>
    <p:sldId id="301" r:id="rId10"/>
    <p:sldId id="344" r:id="rId11"/>
    <p:sldId id="295" r:id="rId12"/>
    <p:sldId id="294" r:id="rId13"/>
    <p:sldId id="293" r:id="rId14"/>
    <p:sldId id="345" r:id="rId15"/>
    <p:sldId id="349" r:id="rId16"/>
    <p:sldId id="346" r:id="rId17"/>
    <p:sldId id="354" r:id="rId18"/>
    <p:sldId id="350" r:id="rId19"/>
    <p:sldId id="353" r:id="rId20"/>
    <p:sldId id="351" r:id="rId21"/>
    <p:sldId id="352" r:id="rId22"/>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747"/>
    <a:srgbClr val="FF3300"/>
    <a:srgbClr val="CC0000"/>
    <a:srgbClr val="DDDDDD"/>
    <a:srgbClr val="AAF4EB"/>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97" autoAdjust="0"/>
    <p:restoredTop sz="94660"/>
  </p:normalViewPr>
  <p:slideViewPr>
    <p:cSldViewPr>
      <p:cViewPr varScale="1">
        <p:scale>
          <a:sx n="69" d="100"/>
          <a:sy n="69" d="100"/>
        </p:scale>
        <p:origin x="1380" y="66"/>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E85DA948-77C1-4B85-8ED2-BA70000FB408}" type="datetimeFigureOut">
              <a:rPr lang="en-US"/>
              <a:pPr>
                <a:defRPr/>
              </a:pPr>
              <a:t>10/9/2018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A3BBFD69-9F21-44B9-A00E-81AFFF66C9F1}"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57EBAFC-43B6-4057-8D77-77EF57F234D8}" type="slidenum">
              <a:rPr lang="en-US" altLang="en-US" smtClean="0">
                <a:latin typeface="Arial" panose="020B0604020202020204" pitchFamily="34" charset="0"/>
              </a:rPr>
              <a:pPr>
                <a:spcBef>
                  <a:spcPct val="0"/>
                </a:spcBef>
              </a:pPr>
              <a:t>4</a:t>
            </a:fld>
            <a:endParaRPr lang="en-US" altLang="en-US" smtClean="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5706B58-44A4-4CA3-814D-EEAA96780B1F}" type="slidenum">
              <a:rPr lang="en-US" altLang="en-US" smtClean="0">
                <a:latin typeface="Arial" panose="020B0604020202020204" pitchFamily="34" charset="0"/>
              </a:rPr>
              <a:pPr>
                <a:spcBef>
                  <a:spcPct val="0"/>
                </a:spcBef>
              </a:pPr>
              <a:t>15</a:t>
            </a:fld>
            <a:endParaRPr lang="en-US" altLang="en-US" smtClean="0">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966B0E2-2854-4CE3-8A8B-F4C821631751}" type="slidenum">
              <a:rPr lang="en-US" altLang="en-US" smtClean="0">
                <a:latin typeface="Arial" panose="020B0604020202020204" pitchFamily="34" charset="0"/>
              </a:rPr>
              <a:pPr>
                <a:spcBef>
                  <a:spcPct val="0"/>
                </a:spcBef>
              </a:pPr>
              <a:t>16</a:t>
            </a:fld>
            <a:endParaRPr lang="en-US" altLang="en-US" smtClean="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C1841EA-0AB4-43C1-BE79-89D8A4C9DF45}" type="slidenum">
              <a:rPr lang="en-US" altLang="en-US" smtClean="0">
                <a:latin typeface="Arial" panose="020B0604020202020204" pitchFamily="34" charset="0"/>
              </a:rPr>
              <a:pPr>
                <a:spcBef>
                  <a:spcPct val="0"/>
                </a:spcBef>
              </a:pPr>
              <a:t>5</a:t>
            </a:fld>
            <a:endParaRPr lang="en-US" altLang="en-US" smtClean="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FA09AB8-9BA8-4DA0-AFD8-C99B02ECE9A9}" type="slidenum">
              <a:rPr lang="en-US" altLang="en-US" smtClean="0">
                <a:latin typeface="Arial" panose="020B0604020202020204" pitchFamily="34" charset="0"/>
              </a:rPr>
              <a:pPr>
                <a:spcBef>
                  <a:spcPct val="0"/>
                </a:spcBef>
              </a:pPr>
              <a:t>6</a:t>
            </a:fld>
            <a:endParaRPr lang="en-US" altLang="en-US" smtClean="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3BBFD69-9F21-44B9-A00E-81AFFF66C9F1}" type="slidenum">
              <a:rPr lang="en-US" smtClean="0"/>
              <a:pPr>
                <a:defRPr/>
              </a:pPr>
              <a:t>9</a:t>
            </a:fld>
            <a:endParaRPr lang="en-US"/>
          </a:p>
        </p:txBody>
      </p:sp>
    </p:spTree>
    <p:extLst>
      <p:ext uri="{BB962C8B-B14F-4D97-AF65-F5344CB8AC3E}">
        <p14:creationId xmlns:p14="http://schemas.microsoft.com/office/powerpoint/2010/main" val="2118507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4D4EE7C-DF15-42B9-94CE-1C2EE390AA09}" type="slidenum">
              <a:rPr lang="en-US" altLang="en-US" smtClean="0">
                <a:latin typeface="Arial" panose="020B0604020202020204" pitchFamily="34" charset="0"/>
              </a:rPr>
              <a:pPr>
                <a:spcBef>
                  <a:spcPct val="0"/>
                </a:spcBef>
              </a:pPr>
              <a:t>10</a:t>
            </a:fld>
            <a:endParaRPr lang="en-US" altLang="en-US" smtClean="0">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E903BCA-2D2E-4C8C-85E0-486126FE0510}" type="slidenum">
              <a:rPr lang="en-US" altLang="en-US" smtClean="0">
                <a:latin typeface="Arial" panose="020B0604020202020204" pitchFamily="34" charset="0"/>
              </a:rPr>
              <a:pPr>
                <a:spcBef>
                  <a:spcPct val="0"/>
                </a:spcBef>
              </a:pPr>
              <a:t>11</a:t>
            </a:fld>
            <a:endParaRPr lang="en-US" altLang="en-US" smtClean="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3CC60C2-00F8-4D12-B7FC-353809C77D7F}" type="slidenum">
              <a:rPr lang="en-US" altLang="en-US" smtClean="0">
                <a:latin typeface="Arial" panose="020B0604020202020204" pitchFamily="34" charset="0"/>
              </a:rPr>
              <a:pPr>
                <a:spcBef>
                  <a:spcPct val="0"/>
                </a:spcBef>
              </a:pPr>
              <a:t>12</a:t>
            </a:fld>
            <a:endParaRPr lang="en-US" altLang="en-US" smtClean="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DB0EACA-4706-4610-9EAC-840EF9843D66}" type="slidenum">
              <a:rPr lang="en-US" altLang="en-US" smtClean="0">
                <a:latin typeface="Arial" panose="020B0604020202020204" pitchFamily="34" charset="0"/>
              </a:rPr>
              <a:pPr>
                <a:spcBef>
                  <a:spcPct val="0"/>
                </a:spcBef>
              </a:pPr>
              <a:t>13</a:t>
            </a:fld>
            <a:endParaRPr lang="en-US" altLang="en-US" smtClean="0">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EC5421E-36C2-4F39-8530-A5ADEA114A81}" type="slidenum">
              <a:rPr lang="en-US" altLang="en-US" smtClean="0">
                <a:latin typeface="Arial" panose="020B0604020202020204" pitchFamily="34" charset="0"/>
              </a:rPr>
              <a:pPr>
                <a:spcBef>
                  <a:spcPct val="0"/>
                </a:spcBef>
              </a:pPr>
              <a:t>14</a:t>
            </a:fld>
            <a:endParaRPr lang="en-US" altLang="en-US" smtClean="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891308B-8BD2-4B88-9A61-F888ED73D0B3}" type="slidenum">
              <a:rPr lang="en-US"/>
              <a:pPr>
                <a:defRPr/>
              </a:pPr>
              <a:t>‹#›</a:t>
            </a:fld>
            <a:endParaRPr lang="en-US"/>
          </a:p>
        </p:txBody>
      </p:sp>
    </p:spTree>
    <p:extLst>
      <p:ext uri="{BB962C8B-B14F-4D97-AF65-F5344CB8AC3E}">
        <p14:creationId xmlns:p14="http://schemas.microsoft.com/office/powerpoint/2010/main" val="2302688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0873D2A-7D68-4177-AC9E-653064015D44}" type="slidenum">
              <a:rPr lang="en-US"/>
              <a:pPr>
                <a:defRPr/>
              </a:pPr>
              <a:t>‹#›</a:t>
            </a:fld>
            <a:endParaRPr lang="en-US"/>
          </a:p>
        </p:txBody>
      </p:sp>
    </p:spTree>
    <p:extLst>
      <p:ext uri="{BB962C8B-B14F-4D97-AF65-F5344CB8AC3E}">
        <p14:creationId xmlns:p14="http://schemas.microsoft.com/office/powerpoint/2010/main" val="4067337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ADB3B96-2816-4710-A1E6-1B41B78C165D}" type="slidenum">
              <a:rPr lang="en-US"/>
              <a:pPr>
                <a:defRPr/>
              </a:pPr>
              <a:t>‹#›</a:t>
            </a:fld>
            <a:endParaRPr lang="en-US"/>
          </a:p>
        </p:txBody>
      </p:sp>
    </p:spTree>
    <p:extLst>
      <p:ext uri="{BB962C8B-B14F-4D97-AF65-F5344CB8AC3E}">
        <p14:creationId xmlns:p14="http://schemas.microsoft.com/office/powerpoint/2010/main" val="3971972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AD23B2D-DFCA-4379-8671-96AD963CF6DD}" type="slidenum">
              <a:rPr lang="en-US"/>
              <a:pPr>
                <a:defRPr/>
              </a:pPr>
              <a:t>‹#›</a:t>
            </a:fld>
            <a:endParaRPr lang="en-US"/>
          </a:p>
        </p:txBody>
      </p:sp>
    </p:spTree>
    <p:extLst>
      <p:ext uri="{BB962C8B-B14F-4D97-AF65-F5344CB8AC3E}">
        <p14:creationId xmlns:p14="http://schemas.microsoft.com/office/powerpoint/2010/main" val="3410858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29F323B-3093-4F20-AA88-2F806DBE2FDB}" type="slidenum">
              <a:rPr lang="en-US"/>
              <a:pPr>
                <a:defRPr/>
              </a:pPr>
              <a:t>‹#›</a:t>
            </a:fld>
            <a:endParaRPr lang="en-US"/>
          </a:p>
        </p:txBody>
      </p:sp>
    </p:spTree>
    <p:extLst>
      <p:ext uri="{BB962C8B-B14F-4D97-AF65-F5344CB8AC3E}">
        <p14:creationId xmlns:p14="http://schemas.microsoft.com/office/powerpoint/2010/main" val="2323448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118A480-9710-4A09-B68C-17331E43DA81}" type="slidenum">
              <a:rPr lang="en-US"/>
              <a:pPr>
                <a:defRPr/>
              </a:pPr>
              <a:t>‹#›</a:t>
            </a:fld>
            <a:endParaRPr lang="en-US"/>
          </a:p>
        </p:txBody>
      </p:sp>
    </p:spTree>
    <p:extLst>
      <p:ext uri="{BB962C8B-B14F-4D97-AF65-F5344CB8AC3E}">
        <p14:creationId xmlns:p14="http://schemas.microsoft.com/office/powerpoint/2010/main" val="3725269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2200276-B603-4B97-97F7-B232F751B44A}" type="slidenum">
              <a:rPr lang="en-US"/>
              <a:pPr>
                <a:defRPr/>
              </a:pPr>
              <a:t>‹#›</a:t>
            </a:fld>
            <a:endParaRPr lang="en-US"/>
          </a:p>
        </p:txBody>
      </p:sp>
    </p:spTree>
    <p:extLst>
      <p:ext uri="{BB962C8B-B14F-4D97-AF65-F5344CB8AC3E}">
        <p14:creationId xmlns:p14="http://schemas.microsoft.com/office/powerpoint/2010/main" val="3214668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D60D401-BAFD-4C6F-9D24-2758CF8B5C11}" type="slidenum">
              <a:rPr lang="en-US"/>
              <a:pPr>
                <a:defRPr/>
              </a:pPr>
              <a:t>‹#›</a:t>
            </a:fld>
            <a:endParaRPr lang="en-US"/>
          </a:p>
        </p:txBody>
      </p:sp>
    </p:spTree>
    <p:extLst>
      <p:ext uri="{BB962C8B-B14F-4D97-AF65-F5344CB8AC3E}">
        <p14:creationId xmlns:p14="http://schemas.microsoft.com/office/powerpoint/2010/main" val="1549307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4363C8B-00AA-409A-8581-10F2E188F47A}" type="slidenum">
              <a:rPr lang="en-US"/>
              <a:pPr>
                <a:defRPr/>
              </a:pPr>
              <a:t>‹#›</a:t>
            </a:fld>
            <a:endParaRPr lang="en-US"/>
          </a:p>
        </p:txBody>
      </p:sp>
    </p:spTree>
    <p:extLst>
      <p:ext uri="{BB962C8B-B14F-4D97-AF65-F5344CB8AC3E}">
        <p14:creationId xmlns:p14="http://schemas.microsoft.com/office/powerpoint/2010/main" val="3379137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689E2CE-4068-4A26-9F6D-79B6AB98DAB7}" type="slidenum">
              <a:rPr lang="en-US"/>
              <a:pPr>
                <a:defRPr/>
              </a:pPr>
              <a:t>‹#›</a:t>
            </a:fld>
            <a:endParaRPr lang="en-US"/>
          </a:p>
        </p:txBody>
      </p:sp>
    </p:spTree>
    <p:extLst>
      <p:ext uri="{BB962C8B-B14F-4D97-AF65-F5344CB8AC3E}">
        <p14:creationId xmlns:p14="http://schemas.microsoft.com/office/powerpoint/2010/main" val="1585223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292B3CF-E5EC-4E8D-B180-D436DCC40C7D}" type="slidenum">
              <a:rPr lang="en-US"/>
              <a:pPr>
                <a:defRPr/>
              </a:pPr>
              <a:t>‹#›</a:t>
            </a:fld>
            <a:endParaRPr lang="en-US"/>
          </a:p>
        </p:txBody>
      </p:sp>
    </p:spTree>
    <p:extLst>
      <p:ext uri="{BB962C8B-B14F-4D97-AF65-F5344CB8AC3E}">
        <p14:creationId xmlns:p14="http://schemas.microsoft.com/office/powerpoint/2010/main" val="2300106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cs typeface="Arial"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cs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59E82FB7-CAC7-49C8-A7E6-58B8451CD6B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file:///C:\Users\shereenm.LMRA\Desktop\Shereen\Desk%20top%20new\LMRA%20Latest\HQ\Training%20and%20Presentation\Videos\2.MP4" TargetMode="External"/><Relationship Id="rId1" Type="http://schemas.microsoft.com/office/2007/relationships/media" Target="file:///C:\Users\shereenm.LMRA\Desktop\Shereen\Desk%20top%20new\LMRA%20Latest\HQ\Training%20and%20Presentation\Videos\2.MP4" TargetMode="External"/><Relationship Id="rId5" Type="http://schemas.openxmlformats.org/officeDocument/2006/relationships/image" Target="../media/image39.pn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video" Target="file:///C:\Users\kbubashait\Desktop\appointment%20system_arabic.MP4" TargetMode="Externa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ams.lmra.bh/"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3.png"/><Relationship Id="rId1" Type="http://schemas.openxmlformats.org/officeDocument/2006/relationships/slideLayout" Target="../slideLayouts/slideLayout1.xml"/><Relationship Id="rId5" Type="http://schemas.openxmlformats.org/officeDocument/2006/relationships/hyperlink" Target="http://www.lmra.bh/esupport" TargetMode="External"/><Relationship Id="rId4" Type="http://schemas.openxmlformats.org/officeDocument/2006/relationships/hyperlink" Target="mailto:lmra@lmra.gov.bh"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file:///C:\Users\shereenm.LMRA\Desktop\Shereen\Desk%20top%20new\LMRA%20Latest\HQ\Training%20and%20Presentation\Videos\1.mp4" TargetMode="External"/><Relationship Id="rId1" Type="http://schemas.microsoft.com/office/2007/relationships/media" Target="file:///C:\Users\shereenm.LMRA\Desktop\Shereen\Desk%20top%20new\LMRA%20Latest\HQ\Training%20and%20Presentation\Videos\1.mp4" TargetMode="Externa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7.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3.png"/><Relationship Id="rId9" Type="http://schemas.openxmlformats.org/officeDocument/2006/relationships/image" Target="../media/image22.png"/><Relationship Id="rId1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6.png"/><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5"/>
          <p:cNvSpPr>
            <a:spLocks noChangeArrowheads="1"/>
          </p:cNvSpPr>
          <p:nvPr/>
        </p:nvSpPr>
        <p:spPr bwMode="auto">
          <a:xfrm>
            <a:off x="0" y="6629400"/>
            <a:ext cx="9144000" cy="2286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US" altLang="en-US" sz="1800">
              <a:latin typeface="Arial" panose="020B0604020202020204" pitchFamily="34" charset="0"/>
            </a:endParaRPr>
          </a:p>
        </p:txBody>
      </p:sp>
      <p:sp>
        <p:nvSpPr>
          <p:cNvPr id="3075" name="Rectangle 6"/>
          <p:cNvSpPr>
            <a:spLocks noChangeArrowheads="1"/>
          </p:cNvSpPr>
          <p:nvPr/>
        </p:nvSpPr>
        <p:spPr bwMode="auto">
          <a:xfrm>
            <a:off x="0" y="0"/>
            <a:ext cx="9144000" cy="2286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US" altLang="en-US" sz="1800">
              <a:latin typeface="Arial" panose="020B0604020202020204" pitchFamily="34" charset="0"/>
            </a:endParaRPr>
          </a:p>
        </p:txBody>
      </p:sp>
      <p:pic>
        <p:nvPicPr>
          <p:cNvPr id="3076" name="Picture 15" descr="LMRA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2141538"/>
            <a:ext cx="3810000" cy="257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7" descr="41781_363210957648_6735_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638800"/>
            <a:ext cx="91440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6"/>
          <p:cNvSpPr>
            <a:spLocks noChangeArrowheads="1"/>
          </p:cNvSpPr>
          <p:nvPr/>
        </p:nvSpPr>
        <p:spPr bwMode="auto">
          <a:xfrm rot="5400000">
            <a:off x="-3314700" y="3314700"/>
            <a:ext cx="6858000" cy="2286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US" altLang="en-US" sz="1400">
              <a:latin typeface="Arial" panose="020B0604020202020204" pitchFamily="34" charset="0"/>
            </a:endParaRPr>
          </a:p>
        </p:txBody>
      </p:sp>
      <p:pic>
        <p:nvPicPr>
          <p:cNvPr id="23555" name="Picture 6" descr="LMRA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663" y="257175"/>
            <a:ext cx="2057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txBox="1">
            <a:spLocks/>
          </p:cNvSpPr>
          <p:nvPr/>
        </p:nvSpPr>
        <p:spPr>
          <a:xfrm>
            <a:off x="2706688" y="228600"/>
            <a:ext cx="6119812" cy="679450"/>
          </a:xfrm>
          <a:prstGeom prst="rect">
            <a:avLst/>
          </a:prstGeom>
          <a:solidFill>
            <a:schemeClr val="bg1">
              <a:lumMod val="85000"/>
            </a:schemeClr>
          </a:solidFill>
        </p:spPr>
        <p:txBody>
          <a:bodyPr anchor="b"/>
          <a:lstStyle>
            <a:lvl1pPr algn="ctr" rtl="0" eaLnBrk="0" fontAlgn="base" hangingPunct="0">
              <a:lnSpc>
                <a:spcPct val="100000"/>
              </a:lnSpc>
              <a:spcBef>
                <a:spcPct val="0"/>
              </a:spcBef>
              <a:spcAft>
                <a:spcPct val="0"/>
              </a:spcAft>
              <a:defRPr sz="80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0" fontAlgn="base" hangingPunct="0">
              <a:lnSpc>
                <a:spcPts val="5800"/>
              </a:lnSpc>
              <a:spcBef>
                <a:spcPct val="0"/>
              </a:spcBef>
              <a:spcAft>
                <a:spcPct val="0"/>
              </a:spcAft>
              <a:defRPr sz="5400">
                <a:solidFill>
                  <a:schemeClr val="tx2"/>
                </a:solidFill>
                <a:latin typeface="Palatino Linotype" pitchFamily="18" charset="0"/>
              </a:defRPr>
            </a:lvl2pPr>
            <a:lvl3pPr algn="ctr" rtl="0" eaLnBrk="0" fontAlgn="base" hangingPunct="0">
              <a:lnSpc>
                <a:spcPts val="5800"/>
              </a:lnSpc>
              <a:spcBef>
                <a:spcPct val="0"/>
              </a:spcBef>
              <a:spcAft>
                <a:spcPct val="0"/>
              </a:spcAft>
              <a:defRPr sz="5400">
                <a:solidFill>
                  <a:schemeClr val="tx2"/>
                </a:solidFill>
                <a:latin typeface="Palatino Linotype" pitchFamily="18" charset="0"/>
              </a:defRPr>
            </a:lvl3pPr>
            <a:lvl4pPr algn="ctr" rtl="0" eaLnBrk="0" fontAlgn="base" hangingPunct="0">
              <a:lnSpc>
                <a:spcPts val="5800"/>
              </a:lnSpc>
              <a:spcBef>
                <a:spcPct val="0"/>
              </a:spcBef>
              <a:spcAft>
                <a:spcPct val="0"/>
              </a:spcAft>
              <a:defRPr sz="5400">
                <a:solidFill>
                  <a:schemeClr val="tx2"/>
                </a:solidFill>
                <a:latin typeface="Palatino Linotype" pitchFamily="18" charset="0"/>
              </a:defRPr>
            </a:lvl4pPr>
            <a:lvl5pPr algn="ctr" rtl="0" eaLnBrk="0" fontAlgn="base" hangingPunct="0">
              <a:lnSpc>
                <a:spcPts val="5800"/>
              </a:lnSpc>
              <a:spcBef>
                <a:spcPct val="0"/>
              </a:spcBef>
              <a:spcAft>
                <a:spcPct val="0"/>
              </a:spcAft>
              <a:defRPr sz="5400">
                <a:solidFill>
                  <a:schemeClr val="tx2"/>
                </a:solidFill>
                <a:latin typeface="Palatino Linotype" pitchFamily="18" charset="0"/>
              </a:defRPr>
            </a:lvl5pPr>
            <a:lvl6pPr marL="457200" algn="ctr" rtl="0" fontAlgn="base">
              <a:lnSpc>
                <a:spcPts val="5800"/>
              </a:lnSpc>
              <a:spcBef>
                <a:spcPct val="0"/>
              </a:spcBef>
              <a:spcAft>
                <a:spcPct val="0"/>
              </a:spcAft>
              <a:defRPr sz="5400">
                <a:solidFill>
                  <a:schemeClr val="tx2"/>
                </a:solidFill>
                <a:latin typeface="Palatino Linotype" pitchFamily="18" charset="0"/>
              </a:defRPr>
            </a:lvl6pPr>
            <a:lvl7pPr marL="914400" algn="ctr" rtl="0" fontAlgn="base">
              <a:lnSpc>
                <a:spcPts val="5800"/>
              </a:lnSpc>
              <a:spcBef>
                <a:spcPct val="0"/>
              </a:spcBef>
              <a:spcAft>
                <a:spcPct val="0"/>
              </a:spcAft>
              <a:defRPr sz="5400">
                <a:solidFill>
                  <a:schemeClr val="tx2"/>
                </a:solidFill>
                <a:latin typeface="Palatino Linotype" pitchFamily="18" charset="0"/>
              </a:defRPr>
            </a:lvl7pPr>
            <a:lvl8pPr marL="1371600" algn="ctr" rtl="0" fontAlgn="base">
              <a:lnSpc>
                <a:spcPts val="5800"/>
              </a:lnSpc>
              <a:spcBef>
                <a:spcPct val="0"/>
              </a:spcBef>
              <a:spcAft>
                <a:spcPct val="0"/>
              </a:spcAft>
              <a:defRPr sz="5400">
                <a:solidFill>
                  <a:schemeClr val="tx2"/>
                </a:solidFill>
                <a:latin typeface="Palatino Linotype" pitchFamily="18" charset="0"/>
              </a:defRPr>
            </a:lvl8pPr>
            <a:lvl9pPr marL="1828800" algn="ctr" rtl="0" fontAlgn="base">
              <a:lnSpc>
                <a:spcPts val="5800"/>
              </a:lnSpc>
              <a:spcBef>
                <a:spcPct val="0"/>
              </a:spcBef>
              <a:spcAft>
                <a:spcPct val="0"/>
              </a:spcAft>
              <a:defRPr sz="5400">
                <a:solidFill>
                  <a:schemeClr val="tx2"/>
                </a:solidFill>
                <a:latin typeface="Palatino Linotype" pitchFamily="18" charset="0"/>
              </a:defRPr>
            </a:lvl9pPr>
          </a:lstStyle>
          <a:p>
            <a:pPr rtl="1" eaLnBrk="1" hangingPunct="1">
              <a:lnSpc>
                <a:spcPct val="150000"/>
              </a:lnSpc>
              <a:defRPr/>
            </a:pPr>
            <a:endParaRPr lang="en-US" altLang="en-US" sz="1800" dirty="0" smtClean="0">
              <a:latin typeface="Sakkal Majalla" pitchFamily="2" charset="0"/>
              <a:cs typeface="Sakkal Majalla" pitchFamily="2" charset="0"/>
            </a:endParaRPr>
          </a:p>
          <a:p>
            <a:pPr rtl="1" eaLnBrk="1" hangingPunct="1">
              <a:lnSpc>
                <a:spcPct val="150000"/>
              </a:lnSpc>
              <a:defRPr/>
            </a:pPr>
            <a:endParaRPr lang="en-US" altLang="en-US" sz="1800" dirty="0">
              <a:latin typeface="Sakkal Majalla" pitchFamily="2" charset="0"/>
              <a:cs typeface="Sakkal Majalla" pitchFamily="2" charset="0"/>
            </a:endParaRPr>
          </a:p>
          <a:p>
            <a:pPr rtl="1" eaLnBrk="1" hangingPunct="1">
              <a:lnSpc>
                <a:spcPct val="150000"/>
              </a:lnSpc>
              <a:defRPr/>
            </a:pPr>
            <a:endParaRPr lang="en-US" altLang="en-US" sz="1800" dirty="0" smtClean="0">
              <a:latin typeface="Sakkal Majalla" pitchFamily="2" charset="0"/>
              <a:cs typeface="Sakkal Majalla" pitchFamily="2" charset="0"/>
            </a:endParaRPr>
          </a:p>
          <a:p>
            <a:pPr rtl="1" eaLnBrk="1" hangingPunct="1">
              <a:lnSpc>
                <a:spcPct val="150000"/>
              </a:lnSpc>
              <a:defRPr/>
            </a:pPr>
            <a:endParaRPr lang="en-US" altLang="en-US" sz="1800" dirty="0">
              <a:latin typeface="Sakkal Majalla" pitchFamily="2" charset="0"/>
              <a:cs typeface="Sakkal Majalla" pitchFamily="2" charset="0"/>
            </a:endParaRPr>
          </a:p>
          <a:p>
            <a:pPr rtl="1" eaLnBrk="1" hangingPunct="1">
              <a:lnSpc>
                <a:spcPct val="150000"/>
              </a:lnSpc>
              <a:defRPr/>
            </a:pPr>
            <a:endParaRPr lang="en-US" altLang="en-US" sz="1800" dirty="0" smtClean="0">
              <a:latin typeface="Sakkal Majalla" pitchFamily="2" charset="0"/>
              <a:cs typeface="Sakkal Majalla" pitchFamily="2" charset="0"/>
            </a:endParaRPr>
          </a:p>
          <a:p>
            <a:pPr rtl="1" eaLnBrk="1" hangingPunct="1">
              <a:lnSpc>
                <a:spcPct val="150000"/>
              </a:lnSpc>
              <a:defRPr/>
            </a:pPr>
            <a:endParaRPr lang="en-US" altLang="en-US" sz="1800" dirty="0">
              <a:latin typeface="Sakkal Majalla" pitchFamily="2" charset="0"/>
              <a:cs typeface="Sakkal Majalla" pitchFamily="2" charset="0"/>
            </a:endParaRPr>
          </a:p>
          <a:p>
            <a:pPr rtl="1" eaLnBrk="1" hangingPunct="1">
              <a:lnSpc>
                <a:spcPct val="150000"/>
              </a:lnSpc>
              <a:defRPr/>
            </a:pPr>
            <a:endParaRPr lang="en-US" altLang="en-US" sz="1800" dirty="0" smtClean="0">
              <a:latin typeface="Sakkal Majalla" pitchFamily="2" charset="0"/>
              <a:cs typeface="Sakkal Majalla" pitchFamily="2" charset="0"/>
            </a:endParaRPr>
          </a:p>
          <a:p>
            <a:pPr rtl="1" eaLnBrk="1" hangingPunct="1">
              <a:lnSpc>
                <a:spcPct val="150000"/>
              </a:lnSpc>
              <a:defRPr/>
            </a:pPr>
            <a:r>
              <a:rPr lang="ar-BH" altLang="en-US" sz="2800" dirty="0" smtClean="0">
                <a:solidFill>
                  <a:srgbClr val="FF0000"/>
                </a:solidFill>
                <a:latin typeface="Sakkal Majalla" pitchFamily="2" charset="0"/>
                <a:cs typeface="Sakkal Majalla" pitchFamily="2" charset="0"/>
              </a:rPr>
              <a:t>قنوات التواصل مع الهيئة</a:t>
            </a:r>
            <a:endParaRPr lang="ar-BH" altLang="en-US" sz="2000" dirty="0">
              <a:solidFill>
                <a:srgbClr val="FF0000"/>
              </a:solidFill>
              <a:latin typeface="Sakkal Majalla" pitchFamily="2" charset="0"/>
              <a:cs typeface="Sakkal Majalla" pitchFamily="2" charset="0"/>
            </a:endParaRPr>
          </a:p>
        </p:txBody>
      </p:sp>
      <p:pic>
        <p:nvPicPr>
          <p:cNvPr id="2355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67100" y="1338263"/>
            <a:ext cx="3571875"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4" descr="http://intra/portal/main/wp-content/themes/twentyeleven/images/lmra_logo_rtl.png"/>
          <p:cNvPicPr>
            <a:picLocks noChangeAspect="1" noChangeArrowheads="1"/>
          </p:cNvPicPr>
          <p:nvPr/>
        </p:nvPicPr>
        <p:blipFill>
          <a:blip r:embed="rId5" cstate="print">
            <a:extLst>
              <a:ext uri="{28A0092B-C50C-407E-A947-70E740481C1C}">
                <a14:useLocalDpi xmlns:a14="http://schemas.microsoft.com/office/drawing/2010/main" val="0"/>
              </a:ext>
            </a:extLst>
          </a:blip>
          <a:srcRect l="69547" r="2"/>
          <a:stretch>
            <a:fillRect/>
          </a:stretch>
        </p:blipFill>
        <p:spPr bwMode="auto">
          <a:xfrm>
            <a:off x="5581650" y="1255713"/>
            <a:ext cx="303213"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4" descr="http://intra/portal/main/wp-content/themes/twentyeleven/images/lmra_logo_rtl.png"/>
          <p:cNvPicPr>
            <a:picLocks noChangeAspect="1" noChangeArrowheads="1"/>
          </p:cNvPicPr>
          <p:nvPr/>
        </p:nvPicPr>
        <p:blipFill>
          <a:blip r:embed="rId5" cstate="print">
            <a:extLst>
              <a:ext uri="{28A0092B-C50C-407E-A947-70E740481C1C}">
                <a14:useLocalDpi xmlns:a14="http://schemas.microsoft.com/office/drawing/2010/main" val="0"/>
              </a:ext>
            </a:extLst>
          </a:blip>
          <a:srcRect l="69547" r="2"/>
          <a:stretch>
            <a:fillRect/>
          </a:stretch>
        </p:blipFill>
        <p:spPr bwMode="auto">
          <a:xfrm>
            <a:off x="5603875" y="2686050"/>
            <a:ext cx="27305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4" descr="http://intra/portal/main/wp-content/themes/twentyeleven/images/lmra_logo_rtl.png"/>
          <p:cNvPicPr>
            <a:picLocks noChangeAspect="1" noChangeArrowheads="1"/>
          </p:cNvPicPr>
          <p:nvPr/>
        </p:nvPicPr>
        <p:blipFill>
          <a:blip r:embed="rId5" cstate="print">
            <a:extLst>
              <a:ext uri="{28A0092B-C50C-407E-A947-70E740481C1C}">
                <a14:useLocalDpi xmlns:a14="http://schemas.microsoft.com/office/drawing/2010/main" val="0"/>
              </a:ext>
            </a:extLst>
          </a:blip>
          <a:srcRect l="69547" r="2"/>
          <a:stretch>
            <a:fillRect/>
          </a:stretch>
        </p:blipFill>
        <p:spPr bwMode="auto">
          <a:xfrm>
            <a:off x="4786313" y="3252788"/>
            <a:ext cx="2952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4" descr="http://intra/portal/main/wp-content/themes/twentyeleven/images/lmra_logo_rtl.png"/>
          <p:cNvPicPr>
            <a:picLocks noChangeAspect="1" noChangeArrowheads="1"/>
          </p:cNvPicPr>
          <p:nvPr/>
        </p:nvPicPr>
        <p:blipFill>
          <a:blip r:embed="rId5">
            <a:extLst>
              <a:ext uri="{28A0092B-C50C-407E-A947-70E740481C1C}">
                <a14:useLocalDpi xmlns:a14="http://schemas.microsoft.com/office/drawing/2010/main" val="0"/>
              </a:ext>
            </a:extLst>
          </a:blip>
          <a:srcRect l="69547" r="2"/>
          <a:stretch>
            <a:fillRect/>
          </a:stretch>
        </p:blipFill>
        <p:spPr bwMode="auto">
          <a:xfrm>
            <a:off x="4687888" y="1979613"/>
            <a:ext cx="4635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Picture 4" descr="http://intra/portal/main/wp-content/themes/twentyeleven/images/lmra_logo_rtl.png"/>
          <p:cNvPicPr>
            <a:picLocks noChangeAspect="1" noChangeArrowheads="1"/>
          </p:cNvPicPr>
          <p:nvPr/>
        </p:nvPicPr>
        <p:blipFill>
          <a:blip r:embed="rId5" cstate="print">
            <a:extLst>
              <a:ext uri="{28A0092B-C50C-407E-A947-70E740481C1C}">
                <a14:useLocalDpi xmlns:a14="http://schemas.microsoft.com/office/drawing/2010/main" val="0"/>
              </a:ext>
            </a:extLst>
          </a:blip>
          <a:srcRect l="69547" r="2"/>
          <a:stretch>
            <a:fillRect/>
          </a:stretch>
        </p:blipFill>
        <p:spPr bwMode="auto">
          <a:xfrm>
            <a:off x="5081588" y="2665413"/>
            <a:ext cx="2952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4" name="Picture 4" descr="http://intra/portal/main/wp-content/themes/twentyeleven/images/lmra_logo_rtl.png"/>
          <p:cNvPicPr>
            <a:picLocks noChangeAspect="1" noChangeArrowheads="1"/>
          </p:cNvPicPr>
          <p:nvPr/>
        </p:nvPicPr>
        <p:blipFill>
          <a:blip r:embed="rId5" cstate="print">
            <a:extLst>
              <a:ext uri="{28A0092B-C50C-407E-A947-70E740481C1C}">
                <a14:useLocalDpi xmlns:a14="http://schemas.microsoft.com/office/drawing/2010/main" val="0"/>
              </a:ext>
            </a:extLst>
          </a:blip>
          <a:srcRect l="69547" r="2"/>
          <a:stretch>
            <a:fillRect/>
          </a:stretch>
        </p:blipFill>
        <p:spPr bwMode="auto">
          <a:xfrm>
            <a:off x="4730750" y="2743200"/>
            <a:ext cx="2952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5" name="Picture 4" descr="http://intra/portal/main/wp-content/themes/twentyeleven/images/lmra_logo_rtl.png"/>
          <p:cNvPicPr>
            <a:picLocks noChangeAspect="1" noChangeArrowheads="1"/>
          </p:cNvPicPr>
          <p:nvPr/>
        </p:nvPicPr>
        <p:blipFill>
          <a:blip r:embed="rId5" cstate="print">
            <a:extLst>
              <a:ext uri="{28A0092B-C50C-407E-A947-70E740481C1C}">
                <a14:useLocalDpi xmlns:a14="http://schemas.microsoft.com/office/drawing/2010/main" val="0"/>
              </a:ext>
            </a:extLst>
          </a:blip>
          <a:srcRect l="69547" r="2"/>
          <a:stretch>
            <a:fillRect/>
          </a:stretch>
        </p:blipFill>
        <p:spPr bwMode="auto">
          <a:xfrm>
            <a:off x="5399088" y="2009775"/>
            <a:ext cx="36671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Straight Arrow Connector 21"/>
          <p:cNvCxnSpPr/>
          <p:nvPr/>
        </p:nvCxnSpPr>
        <p:spPr>
          <a:xfrm>
            <a:off x="5876925" y="1719263"/>
            <a:ext cx="1695450"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Elbow Connector 23"/>
          <p:cNvCxnSpPr/>
          <p:nvPr/>
        </p:nvCxnSpPr>
        <p:spPr>
          <a:xfrm rot="10800000">
            <a:off x="2554288" y="1801813"/>
            <a:ext cx="2371725" cy="204787"/>
          </a:xfrm>
          <a:prstGeom prst="bentConnector3">
            <a:avLst>
              <a:gd name="adj1" fmla="val 40"/>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568" name="TextBox 24"/>
          <p:cNvSpPr txBox="1">
            <a:spLocks noChangeArrowheads="1"/>
          </p:cNvSpPr>
          <p:nvPr/>
        </p:nvSpPr>
        <p:spPr bwMode="auto">
          <a:xfrm>
            <a:off x="273050" y="1870075"/>
            <a:ext cx="35702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ar-BH" altLang="en-US" sz="1400">
                <a:solidFill>
                  <a:srgbClr val="FF0000"/>
                </a:solidFill>
                <a:latin typeface="Arial" panose="020B0604020202020204" pitchFamily="34" charset="0"/>
              </a:rPr>
              <a:t>المقر الرئيسي لهيئة تنظيم سوق العمل - السنابس </a:t>
            </a:r>
            <a:endParaRPr lang="en-US" altLang="en-US" sz="1400">
              <a:solidFill>
                <a:srgbClr val="FF0000"/>
              </a:solidFill>
              <a:latin typeface="Arial" panose="020B0604020202020204" pitchFamily="34" charset="0"/>
            </a:endParaRPr>
          </a:p>
        </p:txBody>
      </p:sp>
      <p:cxnSp>
        <p:nvCxnSpPr>
          <p:cNvPr id="26" name="Straight Arrow Connector 25"/>
          <p:cNvCxnSpPr/>
          <p:nvPr/>
        </p:nvCxnSpPr>
        <p:spPr>
          <a:xfrm>
            <a:off x="5876925" y="2803525"/>
            <a:ext cx="2457450"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570" name="TextBox 26"/>
          <p:cNvSpPr txBox="1">
            <a:spLocks noChangeArrowheads="1"/>
          </p:cNvSpPr>
          <p:nvPr/>
        </p:nvSpPr>
        <p:spPr bwMode="auto">
          <a:xfrm>
            <a:off x="6559550" y="1362075"/>
            <a:ext cx="3205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ar-BH" altLang="en-US" sz="1400">
                <a:solidFill>
                  <a:srgbClr val="FF0000"/>
                </a:solidFill>
                <a:latin typeface="Arial" panose="020B0604020202020204" pitchFamily="34" charset="0"/>
              </a:rPr>
              <a:t>مكتب مطار البحرين الدولي</a:t>
            </a:r>
            <a:endParaRPr lang="en-US" altLang="en-US" sz="1400">
              <a:solidFill>
                <a:srgbClr val="FF0000"/>
              </a:solidFill>
              <a:latin typeface="Arial" panose="020B0604020202020204" pitchFamily="34" charset="0"/>
            </a:endParaRPr>
          </a:p>
        </p:txBody>
      </p:sp>
      <p:sp>
        <p:nvSpPr>
          <p:cNvPr id="23571" name="TextBox 27"/>
          <p:cNvSpPr txBox="1">
            <a:spLocks noChangeArrowheads="1"/>
          </p:cNvSpPr>
          <p:nvPr/>
        </p:nvSpPr>
        <p:spPr bwMode="auto">
          <a:xfrm>
            <a:off x="1317625" y="2743200"/>
            <a:ext cx="35718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ar-BH" altLang="en-US" sz="1400" dirty="0">
                <a:solidFill>
                  <a:srgbClr val="FF0000"/>
                </a:solidFill>
                <a:latin typeface="Arial" panose="020B0604020202020204" pitchFamily="34" charset="0"/>
              </a:rPr>
              <a:t>فرع بريد مدينه عيسى</a:t>
            </a:r>
            <a:endParaRPr lang="en-US" altLang="en-US" sz="1400" dirty="0">
              <a:solidFill>
                <a:srgbClr val="FF0000"/>
              </a:solidFill>
              <a:latin typeface="Arial" panose="020B0604020202020204" pitchFamily="34" charset="0"/>
            </a:endParaRPr>
          </a:p>
        </p:txBody>
      </p:sp>
      <p:cxnSp>
        <p:nvCxnSpPr>
          <p:cNvPr id="29" name="Straight Arrow Connector 28"/>
          <p:cNvCxnSpPr/>
          <p:nvPr/>
        </p:nvCxnSpPr>
        <p:spPr>
          <a:xfrm flipH="1">
            <a:off x="2762250" y="2895600"/>
            <a:ext cx="1955800"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2647950" y="3416300"/>
            <a:ext cx="2138363"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574" name="TextBox 30"/>
          <p:cNvSpPr txBox="1">
            <a:spLocks noChangeArrowheads="1"/>
          </p:cNvSpPr>
          <p:nvPr/>
        </p:nvSpPr>
        <p:spPr bwMode="auto">
          <a:xfrm>
            <a:off x="1511300" y="3273425"/>
            <a:ext cx="35702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ar-BH" altLang="en-US" sz="1400">
                <a:solidFill>
                  <a:srgbClr val="FF0000"/>
                </a:solidFill>
                <a:latin typeface="Arial" panose="020B0604020202020204" pitchFamily="34" charset="0"/>
              </a:rPr>
              <a:t>فرع بريد الرفاع</a:t>
            </a:r>
            <a:endParaRPr lang="en-US" altLang="en-US" sz="1400">
              <a:solidFill>
                <a:srgbClr val="FF0000"/>
              </a:solidFill>
              <a:latin typeface="Arial" panose="020B0604020202020204" pitchFamily="34" charset="0"/>
            </a:endParaRPr>
          </a:p>
        </p:txBody>
      </p:sp>
      <p:cxnSp>
        <p:nvCxnSpPr>
          <p:cNvPr id="32" name="Elbow Connector 31"/>
          <p:cNvCxnSpPr>
            <a:stCxn id="23563" idx="2"/>
          </p:cNvCxnSpPr>
          <p:nvPr/>
        </p:nvCxnSpPr>
        <p:spPr>
          <a:xfrm rot="16200000" flipH="1">
            <a:off x="6342063" y="1830387"/>
            <a:ext cx="819150" cy="3044825"/>
          </a:xfrm>
          <a:prstGeom prst="bentConnector2">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3576" name="Picture 4" descr="http://intra/portal/main/wp-content/themes/twentyeleven/images/lmra_logo_rtl.png"/>
          <p:cNvPicPr>
            <a:picLocks noChangeAspect="1" noChangeArrowheads="1"/>
          </p:cNvPicPr>
          <p:nvPr/>
        </p:nvPicPr>
        <p:blipFill>
          <a:blip r:embed="rId5" cstate="print">
            <a:extLst>
              <a:ext uri="{28A0092B-C50C-407E-A947-70E740481C1C}">
                <a14:useLocalDpi xmlns:a14="http://schemas.microsoft.com/office/drawing/2010/main" val="0"/>
              </a:ext>
            </a:extLst>
          </a:blip>
          <a:srcRect l="69547" r="2"/>
          <a:stretch>
            <a:fillRect/>
          </a:stretch>
        </p:blipFill>
        <p:spPr bwMode="auto">
          <a:xfrm>
            <a:off x="5743575" y="1597025"/>
            <a:ext cx="303213"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77" name="TextBox 36"/>
          <p:cNvSpPr txBox="1">
            <a:spLocks noChangeArrowheads="1"/>
          </p:cNvSpPr>
          <p:nvPr/>
        </p:nvSpPr>
        <p:spPr bwMode="auto">
          <a:xfrm>
            <a:off x="6618288" y="1758950"/>
            <a:ext cx="3205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ar-BH" altLang="en-US" sz="1400">
                <a:solidFill>
                  <a:srgbClr val="FF0000"/>
                </a:solidFill>
                <a:latin typeface="Arial" panose="020B0604020202020204" pitchFamily="34" charset="0"/>
              </a:rPr>
              <a:t>مكتب المحرق - مجمع سيف عراد </a:t>
            </a:r>
            <a:endParaRPr lang="en-US" altLang="en-US" sz="1400">
              <a:solidFill>
                <a:srgbClr val="FF0000"/>
              </a:solidFill>
              <a:latin typeface="Arial" panose="020B0604020202020204" pitchFamily="34" charset="0"/>
            </a:endParaRPr>
          </a:p>
        </p:txBody>
      </p:sp>
      <p:cxnSp>
        <p:nvCxnSpPr>
          <p:cNvPr id="38" name="Straight Arrow Connector 37"/>
          <p:cNvCxnSpPr/>
          <p:nvPr/>
        </p:nvCxnSpPr>
        <p:spPr>
          <a:xfrm>
            <a:off x="5734050" y="2178050"/>
            <a:ext cx="1697038"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579" name="TextBox 38"/>
          <p:cNvSpPr txBox="1">
            <a:spLocks noChangeArrowheads="1"/>
          </p:cNvSpPr>
          <p:nvPr/>
        </p:nvSpPr>
        <p:spPr bwMode="auto">
          <a:xfrm>
            <a:off x="7018338" y="2181225"/>
            <a:ext cx="3205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ar-BH" altLang="en-US" sz="1400">
                <a:solidFill>
                  <a:srgbClr val="FF0000"/>
                </a:solidFill>
                <a:latin typeface="Arial" panose="020B0604020202020204" pitchFamily="34" charset="0"/>
              </a:rPr>
              <a:t>مركز ميناء سلمان</a:t>
            </a:r>
            <a:endParaRPr lang="en-US" altLang="en-US" sz="1400">
              <a:solidFill>
                <a:srgbClr val="FF0000"/>
              </a:solidFill>
              <a:latin typeface="Arial" panose="020B0604020202020204" pitchFamily="34" charset="0"/>
            </a:endParaRPr>
          </a:p>
        </p:txBody>
      </p:sp>
      <p:sp>
        <p:nvSpPr>
          <p:cNvPr id="23580" name="TextBox 39"/>
          <p:cNvSpPr txBox="1">
            <a:spLocks noChangeArrowheads="1"/>
          </p:cNvSpPr>
          <p:nvPr/>
        </p:nvSpPr>
        <p:spPr bwMode="auto">
          <a:xfrm>
            <a:off x="6421438" y="2854325"/>
            <a:ext cx="3205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ar-BH" altLang="en-US" sz="1400">
                <a:solidFill>
                  <a:srgbClr val="FF0000"/>
                </a:solidFill>
                <a:latin typeface="Arial" panose="020B0604020202020204" pitchFamily="34" charset="0"/>
              </a:rPr>
              <a:t>مركز العمالة الوافدة –سترة الصناعية</a:t>
            </a:r>
            <a:endParaRPr lang="en-US" altLang="en-US" sz="1400">
              <a:solidFill>
                <a:srgbClr val="FF0000"/>
              </a:solidFill>
              <a:latin typeface="Arial" panose="020B0604020202020204" pitchFamily="34" charset="0"/>
            </a:endParaRPr>
          </a:p>
        </p:txBody>
      </p:sp>
      <p:sp>
        <p:nvSpPr>
          <p:cNvPr id="23581" name="TextBox 40"/>
          <p:cNvSpPr txBox="1">
            <a:spLocks noChangeArrowheads="1"/>
          </p:cNvSpPr>
          <p:nvPr/>
        </p:nvSpPr>
        <p:spPr bwMode="auto">
          <a:xfrm>
            <a:off x="6424613" y="3802063"/>
            <a:ext cx="3205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ar-BH" altLang="en-US" sz="1400">
                <a:solidFill>
                  <a:srgbClr val="FF0000"/>
                </a:solidFill>
                <a:latin typeface="Arial" panose="020B0604020202020204" pitchFamily="34" charset="0"/>
              </a:rPr>
              <a:t>مركز ايواء العمالة الوافدة – السهلة </a:t>
            </a:r>
            <a:endParaRPr lang="en-US" altLang="en-US" sz="1400">
              <a:solidFill>
                <a:srgbClr val="FF0000"/>
              </a:solidFill>
              <a:latin typeface="Arial" panose="020B0604020202020204" pitchFamily="34" charset="0"/>
            </a:endParaRPr>
          </a:p>
        </p:txBody>
      </p:sp>
      <p:cxnSp>
        <p:nvCxnSpPr>
          <p:cNvPr id="49" name="Straight Arrow Connector 48"/>
          <p:cNvCxnSpPr/>
          <p:nvPr/>
        </p:nvCxnSpPr>
        <p:spPr>
          <a:xfrm>
            <a:off x="5768975" y="1311275"/>
            <a:ext cx="1697038"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6" descr="LMRA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063" y="174625"/>
            <a:ext cx="2057400" cy="138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p:cNvGraphicFramePr>
            <a:graphicFrameLocks noGrp="1"/>
          </p:cNvGraphicFramePr>
          <p:nvPr>
            <p:extLst>
              <p:ext uri="{D42A27DB-BD31-4B8C-83A1-F6EECF244321}">
                <p14:modId xmlns:p14="http://schemas.microsoft.com/office/powerpoint/2010/main" val="2802430783"/>
              </p:ext>
            </p:extLst>
          </p:nvPr>
        </p:nvGraphicFramePr>
        <p:xfrm>
          <a:off x="381000" y="2286000"/>
          <a:ext cx="8534400" cy="4191000"/>
        </p:xfrm>
        <a:graphic>
          <a:graphicData uri="http://schemas.openxmlformats.org/drawingml/2006/table">
            <a:tbl>
              <a:tblPr firstRow="1" bandRow="1">
                <a:tableStyleId>{5C22544A-7EE6-4342-B048-85BDC9FD1C3A}</a:tableStyleId>
              </a:tblPr>
              <a:tblGrid>
                <a:gridCol w="8534400">
                  <a:extLst>
                    <a:ext uri="{9D8B030D-6E8A-4147-A177-3AD203B41FA5}">
                      <a16:colId xmlns:a16="http://schemas.microsoft.com/office/drawing/2014/main" val="20001"/>
                    </a:ext>
                  </a:extLst>
                </a:gridCol>
              </a:tblGrid>
              <a:tr h="419137">
                <a:tc>
                  <a:txBody>
                    <a:bodyPr/>
                    <a:lstStyle/>
                    <a:p>
                      <a:pPr algn="ctr"/>
                      <a:r>
                        <a:rPr lang="ar-BH" sz="2000" dirty="0" smtClean="0">
                          <a:latin typeface="Sakkal Majalla" panose="02000000000000000000" pitchFamily="2" charset="-78"/>
                          <a:cs typeface="Sakkal Majalla" panose="02000000000000000000" pitchFamily="2" charset="-78"/>
                        </a:rPr>
                        <a:t>مركز</a:t>
                      </a:r>
                      <a:r>
                        <a:rPr lang="ar-BH" sz="2000" baseline="0" dirty="0" smtClean="0">
                          <a:latin typeface="Sakkal Majalla" panose="02000000000000000000" pitchFamily="2" charset="-78"/>
                          <a:cs typeface="Sakkal Majalla" panose="02000000000000000000" pitchFamily="2" charset="-78"/>
                        </a:rPr>
                        <a:t> الإتصال</a:t>
                      </a:r>
                      <a:endParaRPr lang="en-US" sz="2000" dirty="0">
                        <a:latin typeface="Sakkal Majalla" panose="02000000000000000000" pitchFamily="2" charset="-78"/>
                        <a:cs typeface="Sakkal Majalla" panose="02000000000000000000" pitchFamily="2" charset="-78"/>
                      </a:endParaRPr>
                    </a:p>
                  </a:txBody>
                  <a:tcPr marL="91448" marR="91448" marT="45721" marB="45721">
                    <a:solidFill>
                      <a:srgbClr val="FF0000"/>
                    </a:solidFill>
                  </a:tcPr>
                </a:tc>
                <a:extLst>
                  <a:ext uri="{0D108BD9-81ED-4DB2-BD59-A6C34878D82A}">
                    <a16:rowId xmlns:a16="http://schemas.microsoft.com/office/drawing/2014/main" val="10000"/>
                  </a:ext>
                </a:extLst>
              </a:tr>
              <a:tr h="3771863">
                <a:tc>
                  <a:txBody>
                    <a:bodyPr/>
                    <a:lstStyle/>
                    <a:p>
                      <a:pPr algn="l"/>
                      <a:endParaRPr lang="en-US" sz="1800" dirty="0" smtClean="0"/>
                    </a:p>
                    <a:p>
                      <a:pPr algn="l"/>
                      <a:r>
                        <a:rPr lang="en-US" sz="1800" dirty="0" smtClean="0"/>
                        <a:t>        </a:t>
                      </a:r>
                    </a:p>
                    <a:p>
                      <a:pPr algn="l"/>
                      <a:endParaRPr lang="en-US" sz="1800" dirty="0" smtClean="0"/>
                    </a:p>
                    <a:p>
                      <a:pPr algn="l"/>
                      <a:endParaRPr lang="en-US" sz="1800" dirty="0" smtClean="0"/>
                    </a:p>
                    <a:p>
                      <a:pPr algn="l"/>
                      <a:endParaRPr lang="en-US" sz="1800" dirty="0" smtClean="0"/>
                    </a:p>
                    <a:p>
                      <a:pPr algn="l"/>
                      <a:r>
                        <a:rPr lang="en-US" sz="1800" b="0" baseline="0" dirty="0" smtClean="0">
                          <a:solidFill>
                            <a:schemeClr val="dk1"/>
                          </a:solidFill>
                        </a:rPr>
                        <a:t>                           </a:t>
                      </a:r>
                      <a:r>
                        <a:rPr lang="en-US" sz="3200" b="1" dirty="0" smtClean="0">
                          <a:solidFill>
                            <a:srgbClr val="FF0000"/>
                          </a:solidFill>
                        </a:rPr>
                        <a:t>17506055    </a:t>
                      </a:r>
                    </a:p>
                    <a:p>
                      <a:pPr algn="l"/>
                      <a:r>
                        <a:rPr lang="en-US" sz="3200" b="1" dirty="0" smtClean="0">
                          <a:solidFill>
                            <a:srgbClr val="FF0000"/>
                          </a:solidFill>
                        </a:rPr>
                        <a:t>Working hours 7:30 to 7:00</a:t>
                      </a:r>
                    </a:p>
                    <a:p>
                      <a:pPr algn="l"/>
                      <a:endParaRPr lang="en-US" sz="1800" dirty="0" smtClean="0"/>
                    </a:p>
                    <a:p>
                      <a:pPr algn="l"/>
                      <a:endParaRPr lang="en-US" sz="1800" dirty="0"/>
                    </a:p>
                  </a:txBody>
                  <a:tcPr marL="91448" marR="91448" marT="45721" marB="45721">
                    <a:solidFill>
                      <a:schemeClr val="bg1">
                        <a:lumMod val="95000"/>
                      </a:schemeClr>
                    </a:solidFill>
                  </a:tcPr>
                </a:tc>
                <a:extLst>
                  <a:ext uri="{0D108BD9-81ED-4DB2-BD59-A6C34878D82A}">
                    <a16:rowId xmlns:a16="http://schemas.microsoft.com/office/drawing/2014/main" val="10001"/>
                  </a:ext>
                </a:extLst>
              </a:tr>
            </a:tbl>
          </a:graphicData>
        </a:graphic>
      </p:graphicFrame>
      <p:pic>
        <p:nvPicPr>
          <p:cNvPr id="256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429000"/>
            <a:ext cx="3524250" cy="2286000"/>
          </a:xfrm>
          <a:prstGeom prst="rect">
            <a:avLst/>
          </a:prstGeom>
          <a:noFill/>
          <a:ln>
            <a:noFill/>
          </a:ln>
          <a:effectLst>
            <a:prstShdw prst="shdw17" dist="17961" dir="2700000">
              <a:schemeClr val="bg2"/>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612" name="Rectangle 6"/>
          <p:cNvSpPr>
            <a:spLocks noChangeArrowheads="1"/>
          </p:cNvSpPr>
          <p:nvPr/>
        </p:nvSpPr>
        <p:spPr bwMode="auto">
          <a:xfrm rot="5400000">
            <a:off x="-3390900" y="3314700"/>
            <a:ext cx="6858000" cy="2286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US" altLang="en-US" sz="1800">
              <a:latin typeface="Arial" panose="020B0604020202020204" pitchFamily="34" charset="0"/>
            </a:endParaRPr>
          </a:p>
        </p:txBody>
      </p:sp>
      <p:sp>
        <p:nvSpPr>
          <p:cNvPr id="8" name="Title 1"/>
          <p:cNvSpPr txBox="1">
            <a:spLocks/>
          </p:cNvSpPr>
          <p:nvPr/>
        </p:nvSpPr>
        <p:spPr>
          <a:xfrm>
            <a:off x="2836863" y="388938"/>
            <a:ext cx="6119812" cy="609600"/>
          </a:xfrm>
          <a:prstGeom prst="rect">
            <a:avLst/>
          </a:prstGeom>
          <a:solidFill>
            <a:schemeClr val="bg1">
              <a:lumMod val="85000"/>
            </a:schemeClr>
          </a:solidFill>
        </p:spPr>
        <p:txBody>
          <a:bodyPr anchor="b"/>
          <a:lstStyle>
            <a:lvl1pPr algn="ctr" rtl="0" eaLnBrk="0" fontAlgn="base" hangingPunct="0">
              <a:lnSpc>
                <a:spcPct val="100000"/>
              </a:lnSpc>
              <a:spcBef>
                <a:spcPct val="0"/>
              </a:spcBef>
              <a:spcAft>
                <a:spcPct val="0"/>
              </a:spcAft>
              <a:defRPr sz="80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0" fontAlgn="base" hangingPunct="0">
              <a:lnSpc>
                <a:spcPts val="5800"/>
              </a:lnSpc>
              <a:spcBef>
                <a:spcPct val="0"/>
              </a:spcBef>
              <a:spcAft>
                <a:spcPct val="0"/>
              </a:spcAft>
              <a:defRPr sz="5400">
                <a:solidFill>
                  <a:schemeClr val="tx2"/>
                </a:solidFill>
                <a:latin typeface="Palatino Linotype" pitchFamily="18" charset="0"/>
              </a:defRPr>
            </a:lvl2pPr>
            <a:lvl3pPr algn="ctr" rtl="0" eaLnBrk="0" fontAlgn="base" hangingPunct="0">
              <a:lnSpc>
                <a:spcPts val="5800"/>
              </a:lnSpc>
              <a:spcBef>
                <a:spcPct val="0"/>
              </a:spcBef>
              <a:spcAft>
                <a:spcPct val="0"/>
              </a:spcAft>
              <a:defRPr sz="5400">
                <a:solidFill>
                  <a:schemeClr val="tx2"/>
                </a:solidFill>
                <a:latin typeface="Palatino Linotype" pitchFamily="18" charset="0"/>
              </a:defRPr>
            </a:lvl3pPr>
            <a:lvl4pPr algn="ctr" rtl="0" eaLnBrk="0" fontAlgn="base" hangingPunct="0">
              <a:lnSpc>
                <a:spcPts val="5800"/>
              </a:lnSpc>
              <a:spcBef>
                <a:spcPct val="0"/>
              </a:spcBef>
              <a:spcAft>
                <a:spcPct val="0"/>
              </a:spcAft>
              <a:defRPr sz="5400">
                <a:solidFill>
                  <a:schemeClr val="tx2"/>
                </a:solidFill>
                <a:latin typeface="Palatino Linotype" pitchFamily="18" charset="0"/>
              </a:defRPr>
            </a:lvl4pPr>
            <a:lvl5pPr algn="ctr" rtl="0" eaLnBrk="0" fontAlgn="base" hangingPunct="0">
              <a:lnSpc>
                <a:spcPts val="5800"/>
              </a:lnSpc>
              <a:spcBef>
                <a:spcPct val="0"/>
              </a:spcBef>
              <a:spcAft>
                <a:spcPct val="0"/>
              </a:spcAft>
              <a:defRPr sz="5400">
                <a:solidFill>
                  <a:schemeClr val="tx2"/>
                </a:solidFill>
                <a:latin typeface="Palatino Linotype" pitchFamily="18" charset="0"/>
              </a:defRPr>
            </a:lvl5pPr>
            <a:lvl6pPr marL="457200" algn="ctr" rtl="0" fontAlgn="base">
              <a:lnSpc>
                <a:spcPts val="5800"/>
              </a:lnSpc>
              <a:spcBef>
                <a:spcPct val="0"/>
              </a:spcBef>
              <a:spcAft>
                <a:spcPct val="0"/>
              </a:spcAft>
              <a:defRPr sz="5400">
                <a:solidFill>
                  <a:schemeClr val="tx2"/>
                </a:solidFill>
                <a:latin typeface="Palatino Linotype" pitchFamily="18" charset="0"/>
              </a:defRPr>
            </a:lvl6pPr>
            <a:lvl7pPr marL="914400" algn="ctr" rtl="0" fontAlgn="base">
              <a:lnSpc>
                <a:spcPts val="5800"/>
              </a:lnSpc>
              <a:spcBef>
                <a:spcPct val="0"/>
              </a:spcBef>
              <a:spcAft>
                <a:spcPct val="0"/>
              </a:spcAft>
              <a:defRPr sz="5400">
                <a:solidFill>
                  <a:schemeClr val="tx2"/>
                </a:solidFill>
                <a:latin typeface="Palatino Linotype" pitchFamily="18" charset="0"/>
              </a:defRPr>
            </a:lvl7pPr>
            <a:lvl8pPr marL="1371600" algn="ctr" rtl="0" fontAlgn="base">
              <a:lnSpc>
                <a:spcPts val="5800"/>
              </a:lnSpc>
              <a:spcBef>
                <a:spcPct val="0"/>
              </a:spcBef>
              <a:spcAft>
                <a:spcPct val="0"/>
              </a:spcAft>
              <a:defRPr sz="5400">
                <a:solidFill>
                  <a:schemeClr val="tx2"/>
                </a:solidFill>
                <a:latin typeface="Palatino Linotype" pitchFamily="18" charset="0"/>
              </a:defRPr>
            </a:lvl8pPr>
            <a:lvl9pPr marL="1828800" algn="ctr" rtl="0" fontAlgn="base">
              <a:lnSpc>
                <a:spcPts val="5800"/>
              </a:lnSpc>
              <a:spcBef>
                <a:spcPct val="0"/>
              </a:spcBef>
              <a:spcAft>
                <a:spcPct val="0"/>
              </a:spcAft>
              <a:defRPr sz="5400">
                <a:solidFill>
                  <a:schemeClr val="tx2"/>
                </a:solidFill>
                <a:latin typeface="Palatino Linotype" pitchFamily="18" charset="0"/>
              </a:defRPr>
            </a:lvl9pPr>
          </a:lstStyle>
          <a:p>
            <a:pPr rtl="1" eaLnBrk="1" hangingPunct="1">
              <a:lnSpc>
                <a:spcPct val="150000"/>
              </a:lnSpc>
              <a:defRPr/>
            </a:pPr>
            <a:r>
              <a:rPr lang="ar-BH" altLang="en-US" sz="3200" dirty="0">
                <a:solidFill>
                  <a:srgbClr val="FF0000"/>
                </a:solidFill>
                <a:latin typeface="Sakkal Majalla" pitchFamily="2" charset="0"/>
                <a:cs typeface="Sakkal Majalla" pitchFamily="2" charset="0"/>
              </a:rPr>
              <a:t>قنوات التواصل مع الهيئة</a:t>
            </a:r>
            <a:endParaRPr lang="ar-BH" altLang="en-US" sz="2400" dirty="0">
              <a:solidFill>
                <a:srgbClr val="FF0000"/>
              </a:solidFill>
              <a:latin typeface="Sakkal Majalla" pitchFamily="2" charset="0"/>
              <a:cs typeface="Sakkal Majalla" pitchFamily="2" charset="0"/>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6" descr="LMRA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04800"/>
            <a:ext cx="2057400" cy="138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p:cNvGraphicFramePr>
            <a:graphicFrameLocks noGrp="1"/>
          </p:cNvGraphicFramePr>
          <p:nvPr/>
        </p:nvGraphicFramePr>
        <p:xfrm>
          <a:off x="144463" y="2133600"/>
          <a:ext cx="8847137" cy="4264025"/>
        </p:xfrm>
        <a:graphic>
          <a:graphicData uri="http://schemas.openxmlformats.org/drawingml/2006/table">
            <a:tbl>
              <a:tblPr firstRow="1" bandRow="1">
                <a:tableStyleId>{5C22544A-7EE6-4342-B048-85BDC9FD1C3A}</a:tableStyleId>
              </a:tblPr>
              <a:tblGrid>
                <a:gridCol w="4427537">
                  <a:extLst>
                    <a:ext uri="{9D8B030D-6E8A-4147-A177-3AD203B41FA5}">
                      <a16:colId xmlns:a16="http://schemas.microsoft.com/office/drawing/2014/main" val="20000"/>
                    </a:ext>
                  </a:extLst>
                </a:gridCol>
                <a:gridCol w="4419600">
                  <a:extLst>
                    <a:ext uri="{9D8B030D-6E8A-4147-A177-3AD203B41FA5}">
                      <a16:colId xmlns:a16="http://schemas.microsoft.com/office/drawing/2014/main" val="20001"/>
                    </a:ext>
                  </a:extLst>
                </a:gridCol>
              </a:tblGrid>
              <a:tr h="396216">
                <a:tc>
                  <a:txBody>
                    <a:bodyPr/>
                    <a:lstStyle/>
                    <a:p>
                      <a:pPr algn="ctr"/>
                      <a:r>
                        <a:rPr lang="ar-BH" sz="2000" dirty="0" smtClean="0">
                          <a:latin typeface="Sakkal Majalla" panose="02000000000000000000" pitchFamily="2" charset="-78"/>
                          <a:cs typeface="Sakkal Majalla" panose="02000000000000000000" pitchFamily="2" charset="-78"/>
                        </a:rPr>
                        <a:t>بوابة العامل</a:t>
                      </a:r>
                      <a:endParaRPr lang="en-US" sz="2000" dirty="0">
                        <a:latin typeface="Sakkal Majalla" panose="02000000000000000000" pitchFamily="2" charset="-78"/>
                        <a:cs typeface="Sakkal Majalla" panose="02000000000000000000" pitchFamily="2" charset="-78"/>
                      </a:endParaRPr>
                    </a:p>
                  </a:txBody>
                  <a:tcPr marL="91448" marR="91448" marT="45708" marB="45708">
                    <a:solidFill>
                      <a:srgbClr val="FF0000"/>
                    </a:solidFill>
                  </a:tcPr>
                </a:tc>
                <a:tc>
                  <a:txBody>
                    <a:bodyPr/>
                    <a:lstStyle/>
                    <a:p>
                      <a:pPr algn="ctr"/>
                      <a:r>
                        <a:rPr lang="ar-BH" sz="2000" dirty="0" smtClean="0">
                          <a:latin typeface="Sakkal Majalla" panose="02000000000000000000" pitchFamily="2" charset="-78"/>
                          <a:cs typeface="Sakkal Majalla" panose="02000000000000000000" pitchFamily="2" charset="-78"/>
                        </a:rPr>
                        <a:t>الخدمات</a:t>
                      </a:r>
                      <a:r>
                        <a:rPr lang="ar-BH" sz="2000" baseline="0" dirty="0" smtClean="0">
                          <a:latin typeface="Sakkal Majalla" panose="02000000000000000000" pitchFamily="2" charset="-78"/>
                          <a:cs typeface="Sakkal Majalla" panose="02000000000000000000" pitchFamily="2" charset="-78"/>
                        </a:rPr>
                        <a:t> السريعة للعامل</a:t>
                      </a:r>
                      <a:endParaRPr lang="en-US" sz="2000" dirty="0">
                        <a:latin typeface="Sakkal Majalla" panose="02000000000000000000" pitchFamily="2" charset="-78"/>
                        <a:cs typeface="Sakkal Majalla" panose="02000000000000000000" pitchFamily="2" charset="-78"/>
                      </a:endParaRPr>
                    </a:p>
                  </a:txBody>
                  <a:tcPr marL="91448" marR="91448" marT="45708" marB="45708">
                    <a:solidFill>
                      <a:srgbClr val="FF0000"/>
                    </a:solidFill>
                  </a:tcPr>
                </a:tc>
                <a:extLst>
                  <a:ext uri="{0D108BD9-81ED-4DB2-BD59-A6C34878D82A}">
                    <a16:rowId xmlns:a16="http://schemas.microsoft.com/office/drawing/2014/main" val="10000"/>
                  </a:ext>
                </a:extLst>
              </a:tr>
              <a:tr h="3867809">
                <a:tc>
                  <a:txBody>
                    <a:bodyPr/>
                    <a:lstStyle/>
                    <a:p>
                      <a:endParaRPr lang="en-US" sz="1800" dirty="0"/>
                    </a:p>
                  </a:txBody>
                  <a:tcPr marL="91448" marR="91448" marT="45708" marB="45708">
                    <a:solidFill>
                      <a:schemeClr val="bg1">
                        <a:lumMod val="95000"/>
                      </a:schemeClr>
                    </a:solidFill>
                  </a:tcPr>
                </a:tc>
                <a:tc>
                  <a:txBody>
                    <a:bodyPr/>
                    <a:lstStyle/>
                    <a:p>
                      <a:endParaRPr lang="en-US" sz="1800" dirty="0"/>
                    </a:p>
                  </a:txBody>
                  <a:tcPr marL="91448" marR="91448" marT="45708" marB="45708">
                    <a:solidFill>
                      <a:schemeClr val="bg1">
                        <a:lumMod val="95000"/>
                      </a:schemeClr>
                    </a:solidFill>
                  </a:tcPr>
                </a:tc>
                <a:extLst>
                  <a:ext uri="{0D108BD9-81ED-4DB2-BD59-A6C34878D82A}">
                    <a16:rowId xmlns:a16="http://schemas.microsoft.com/office/drawing/2014/main" val="10001"/>
                  </a:ext>
                </a:extLst>
              </a:tr>
            </a:tbl>
          </a:graphicData>
        </a:graphic>
      </p:graphicFrame>
      <p:pic>
        <p:nvPicPr>
          <p:cNvPr id="11284" name="Picture 20"/>
          <p:cNvPicPr>
            <a:picLocks noChangeAspect="1" noChangeArrowheads="1"/>
          </p:cNvPicPr>
          <p:nvPr/>
        </p:nvPicPr>
        <p:blipFill rotWithShape="1">
          <a:blip r:embed="rId4"/>
          <a:srcRect l="21070" t="19048" r="19459" b="37000"/>
          <a:stretch/>
        </p:blipFill>
        <p:spPr bwMode="auto">
          <a:xfrm>
            <a:off x="228600" y="3352800"/>
            <a:ext cx="4213225" cy="175101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63"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21250" y="3008313"/>
            <a:ext cx="36671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txBox="1">
            <a:spLocks/>
          </p:cNvSpPr>
          <p:nvPr/>
        </p:nvSpPr>
        <p:spPr>
          <a:xfrm>
            <a:off x="2836863" y="388938"/>
            <a:ext cx="6119812" cy="609600"/>
          </a:xfrm>
          <a:prstGeom prst="rect">
            <a:avLst/>
          </a:prstGeom>
          <a:solidFill>
            <a:schemeClr val="bg1">
              <a:lumMod val="85000"/>
            </a:schemeClr>
          </a:solidFill>
        </p:spPr>
        <p:txBody>
          <a:bodyPr anchor="b"/>
          <a:lstStyle>
            <a:lvl1pPr algn="ctr" rtl="0" eaLnBrk="0" fontAlgn="base" hangingPunct="0">
              <a:lnSpc>
                <a:spcPct val="100000"/>
              </a:lnSpc>
              <a:spcBef>
                <a:spcPct val="0"/>
              </a:spcBef>
              <a:spcAft>
                <a:spcPct val="0"/>
              </a:spcAft>
              <a:defRPr sz="80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0" fontAlgn="base" hangingPunct="0">
              <a:lnSpc>
                <a:spcPts val="5800"/>
              </a:lnSpc>
              <a:spcBef>
                <a:spcPct val="0"/>
              </a:spcBef>
              <a:spcAft>
                <a:spcPct val="0"/>
              </a:spcAft>
              <a:defRPr sz="5400">
                <a:solidFill>
                  <a:schemeClr val="tx2"/>
                </a:solidFill>
                <a:latin typeface="Palatino Linotype" pitchFamily="18" charset="0"/>
              </a:defRPr>
            </a:lvl2pPr>
            <a:lvl3pPr algn="ctr" rtl="0" eaLnBrk="0" fontAlgn="base" hangingPunct="0">
              <a:lnSpc>
                <a:spcPts val="5800"/>
              </a:lnSpc>
              <a:spcBef>
                <a:spcPct val="0"/>
              </a:spcBef>
              <a:spcAft>
                <a:spcPct val="0"/>
              </a:spcAft>
              <a:defRPr sz="5400">
                <a:solidFill>
                  <a:schemeClr val="tx2"/>
                </a:solidFill>
                <a:latin typeface="Palatino Linotype" pitchFamily="18" charset="0"/>
              </a:defRPr>
            </a:lvl3pPr>
            <a:lvl4pPr algn="ctr" rtl="0" eaLnBrk="0" fontAlgn="base" hangingPunct="0">
              <a:lnSpc>
                <a:spcPts val="5800"/>
              </a:lnSpc>
              <a:spcBef>
                <a:spcPct val="0"/>
              </a:spcBef>
              <a:spcAft>
                <a:spcPct val="0"/>
              </a:spcAft>
              <a:defRPr sz="5400">
                <a:solidFill>
                  <a:schemeClr val="tx2"/>
                </a:solidFill>
                <a:latin typeface="Palatino Linotype" pitchFamily="18" charset="0"/>
              </a:defRPr>
            </a:lvl4pPr>
            <a:lvl5pPr algn="ctr" rtl="0" eaLnBrk="0" fontAlgn="base" hangingPunct="0">
              <a:lnSpc>
                <a:spcPts val="5800"/>
              </a:lnSpc>
              <a:spcBef>
                <a:spcPct val="0"/>
              </a:spcBef>
              <a:spcAft>
                <a:spcPct val="0"/>
              </a:spcAft>
              <a:defRPr sz="5400">
                <a:solidFill>
                  <a:schemeClr val="tx2"/>
                </a:solidFill>
                <a:latin typeface="Palatino Linotype" pitchFamily="18" charset="0"/>
              </a:defRPr>
            </a:lvl5pPr>
            <a:lvl6pPr marL="457200" algn="ctr" rtl="0" fontAlgn="base">
              <a:lnSpc>
                <a:spcPts val="5800"/>
              </a:lnSpc>
              <a:spcBef>
                <a:spcPct val="0"/>
              </a:spcBef>
              <a:spcAft>
                <a:spcPct val="0"/>
              </a:spcAft>
              <a:defRPr sz="5400">
                <a:solidFill>
                  <a:schemeClr val="tx2"/>
                </a:solidFill>
                <a:latin typeface="Palatino Linotype" pitchFamily="18" charset="0"/>
              </a:defRPr>
            </a:lvl6pPr>
            <a:lvl7pPr marL="914400" algn="ctr" rtl="0" fontAlgn="base">
              <a:lnSpc>
                <a:spcPts val="5800"/>
              </a:lnSpc>
              <a:spcBef>
                <a:spcPct val="0"/>
              </a:spcBef>
              <a:spcAft>
                <a:spcPct val="0"/>
              </a:spcAft>
              <a:defRPr sz="5400">
                <a:solidFill>
                  <a:schemeClr val="tx2"/>
                </a:solidFill>
                <a:latin typeface="Palatino Linotype" pitchFamily="18" charset="0"/>
              </a:defRPr>
            </a:lvl7pPr>
            <a:lvl8pPr marL="1371600" algn="ctr" rtl="0" fontAlgn="base">
              <a:lnSpc>
                <a:spcPts val="5800"/>
              </a:lnSpc>
              <a:spcBef>
                <a:spcPct val="0"/>
              </a:spcBef>
              <a:spcAft>
                <a:spcPct val="0"/>
              </a:spcAft>
              <a:defRPr sz="5400">
                <a:solidFill>
                  <a:schemeClr val="tx2"/>
                </a:solidFill>
                <a:latin typeface="Palatino Linotype" pitchFamily="18" charset="0"/>
              </a:defRPr>
            </a:lvl8pPr>
            <a:lvl9pPr marL="1828800" algn="ctr" rtl="0" fontAlgn="base">
              <a:lnSpc>
                <a:spcPts val="5800"/>
              </a:lnSpc>
              <a:spcBef>
                <a:spcPct val="0"/>
              </a:spcBef>
              <a:spcAft>
                <a:spcPct val="0"/>
              </a:spcAft>
              <a:defRPr sz="5400">
                <a:solidFill>
                  <a:schemeClr val="tx2"/>
                </a:solidFill>
                <a:latin typeface="Palatino Linotype" pitchFamily="18" charset="0"/>
              </a:defRPr>
            </a:lvl9pPr>
          </a:lstStyle>
          <a:p>
            <a:pPr rtl="1" eaLnBrk="1" hangingPunct="1">
              <a:lnSpc>
                <a:spcPct val="150000"/>
              </a:lnSpc>
              <a:defRPr/>
            </a:pPr>
            <a:r>
              <a:rPr lang="ar-BH" altLang="en-US" sz="3200" dirty="0">
                <a:solidFill>
                  <a:srgbClr val="FF0000"/>
                </a:solidFill>
                <a:latin typeface="Sakkal Majalla" pitchFamily="2" charset="0"/>
                <a:cs typeface="Sakkal Majalla" pitchFamily="2" charset="0"/>
              </a:rPr>
              <a:t>قنوات التواصل مع الهيئة</a:t>
            </a:r>
            <a:endParaRPr lang="ar-BH" altLang="en-US" sz="2400" dirty="0">
              <a:solidFill>
                <a:srgbClr val="FF0000"/>
              </a:solidFill>
              <a:latin typeface="Sakkal Majalla" pitchFamily="2" charset="0"/>
              <a:cs typeface="Sakkal Majalla" pitchFamily="2" charset="0"/>
            </a:endParaRPr>
          </a:p>
        </p:txBody>
      </p:sp>
      <p:sp>
        <p:nvSpPr>
          <p:cNvPr id="27665" name="Rectangle 6"/>
          <p:cNvSpPr>
            <a:spLocks noChangeArrowheads="1"/>
          </p:cNvSpPr>
          <p:nvPr/>
        </p:nvSpPr>
        <p:spPr bwMode="auto">
          <a:xfrm rot="5400000">
            <a:off x="-3390900" y="3314700"/>
            <a:ext cx="6858000" cy="2286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US" altLang="en-US" sz="1800">
              <a:latin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6" descr="LMRA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04800"/>
            <a:ext cx="2057400" cy="138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p:cNvGraphicFramePr>
            <a:graphicFrameLocks noGrp="1"/>
          </p:cNvGraphicFramePr>
          <p:nvPr/>
        </p:nvGraphicFramePr>
        <p:xfrm>
          <a:off x="296863" y="2133600"/>
          <a:ext cx="8618537" cy="4267200"/>
        </p:xfrm>
        <a:graphic>
          <a:graphicData uri="http://schemas.openxmlformats.org/drawingml/2006/table">
            <a:tbl>
              <a:tblPr firstRow="1" bandRow="1">
                <a:tableStyleId>{5C22544A-7EE6-4342-B048-85BDC9FD1C3A}</a:tableStyleId>
              </a:tblPr>
              <a:tblGrid>
                <a:gridCol w="4238511">
                  <a:extLst>
                    <a:ext uri="{9D8B030D-6E8A-4147-A177-3AD203B41FA5}">
                      <a16:colId xmlns:a16="http://schemas.microsoft.com/office/drawing/2014/main" val="20000"/>
                    </a:ext>
                  </a:extLst>
                </a:gridCol>
                <a:gridCol w="4380026">
                  <a:extLst>
                    <a:ext uri="{9D8B030D-6E8A-4147-A177-3AD203B41FA5}">
                      <a16:colId xmlns:a16="http://schemas.microsoft.com/office/drawing/2014/main" val="20001"/>
                    </a:ext>
                  </a:extLst>
                </a:gridCol>
              </a:tblGrid>
              <a:tr h="392205">
                <a:tc>
                  <a:txBody>
                    <a:bodyPr/>
                    <a:lstStyle/>
                    <a:p>
                      <a:pPr algn="ctr"/>
                      <a:r>
                        <a:rPr lang="ar-BH" baseline="0" dirty="0" smtClean="0"/>
                        <a:t>نظام الدعم الإلكرتوني لأصحاب العمل</a:t>
                      </a:r>
                      <a:endParaRPr lang="en-US" dirty="0"/>
                    </a:p>
                  </a:txBody>
                  <a:tcPr marL="91448" marR="91448">
                    <a:solidFill>
                      <a:srgbClr val="FF0000"/>
                    </a:solidFill>
                  </a:tcPr>
                </a:tc>
                <a:tc>
                  <a:txBody>
                    <a:bodyPr/>
                    <a:lstStyle/>
                    <a:p>
                      <a:pPr algn="ctr"/>
                      <a:r>
                        <a:rPr lang="ar-BH" dirty="0" smtClean="0"/>
                        <a:t>البريد</a:t>
                      </a:r>
                      <a:r>
                        <a:rPr lang="ar-BH" baseline="0" dirty="0" smtClean="0"/>
                        <a:t> الإلكتروني المعتمد</a:t>
                      </a:r>
                      <a:endParaRPr lang="en-US" dirty="0"/>
                    </a:p>
                  </a:txBody>
                  <a:tcPr marL="91448" marR="91448">
                    <a:solidFill>
                      <a:srgbClr val="FF0000"/>
                    </a:solidFill>
                  </a:tcPr>
                </a:tc>
                <a:extLst>
                  <a:ext uri="{0D108BD9-81ED-4DB2-BD59-A6C34878D82A}">
                    <a16:rowId xmlns:a16="http://schemas.microsoft.com/office/drawing/2014/main" val="10000"/>
                  </a:ext>
                </a:extLst>
              </a:tr>
              <a:tr h="3874995">
                <a:tc>
                  <a:txBody>
                    <a:bodyPr/>
                    <a:lstStyle/>
                    <a:p>
                      <a:r>
                        <a:rPr lang="en-US" sz="2000" b="1" dirty="0" smtClean="0">
                          <a:solidFill>
                            <a:srgbClr val="FF0000"/>
                          </a:solidFill>
                        </a:rPr>
                        <a:t>   https://services.lmra.bh/e-support/</a:t>
                      </a:r>
                      <a:endParaRPr lang="en-US" sz="2000" b="1" dirty="0">
                        <a:solidFill>
                          <a:srgbClr val="FF0000"/>
                        </a:solidFill>
                      </a:endParaRPr>
                    </a:p>
                  </a:txBody>
                  <a:tcPr marL="91448" marR="91448">
                    <a:solidFill>
                      <a:schemeClr val="bg1">
                        <a:lumMod val="95000"/>
                      </a:schemeClr>
                    </a:solidFill>
                  </a:tcPr>
                </a:tc>
                <a:tc>
                  <a:txBody>
                    <a:bodyPr/>
                    <a:lstStyle/>
                    <a:p>
                      <a:pPr algn="ctr"/>
                      <a:r>
                        <a:rPr lang="en-US" sz="2400" dirty="0" smtClean="0">
                          <a:solidFill>
                            <a:srgbClr val="FF0000"/>
                          </a:solidFill>
                        </a:rPr>
                        <a:t>lmra@lmra.gov.bh</a:t>
                      </a:r>
                      <a:endParaRPr lang="en-US" sz="2400" dirty="0">
                        <a:solidFill>
                          <a:srgbClr val="FF0000"/>
                        </a:solidFill>
                      </a:endParaRPr>
                    </a:p>
                  </a:txBody>
                  <a:tcPr marL="91448" marR="91448">
                    <a:solidFill>
                      <a:schemeClr val="bg1">
                        <a:lumMod val="95000"/>
                      </a:schemeClr>
                    </a:solidFill>
                  </a:tcPr>
                </a:tc>
                <a:extLst>
                  <a:ext uri="{0D108BD9-81ED-4DB2-BD59-A6C34878D82A}">
                    <a16:rowId xmlns:a16="http://schemas.microsoft.com/office/drawing/2014/main" val="10001"/>
                  </a:ext>
                </a:extLst>
              </a:tr>
            </a:tbl>
          </a:graphicData>
        </a:graphic>
      </p:graphicFrame>
      <p:pic>
        <p:nvPicPr>
          <p:cNvPr id="13333" name="Picture 21"/>
          <p:cNvPicPr>
            <a:picLocks noChangeAspect="1" noChangeArrowheads="1"/>
          </p:cNvPicPr>
          <p:nvPr/>
        </p:nvPicPr>
        <p:blipFill rotWithShape="1">
          <a:blip r:embed="rId4"/>
          <a:srcRect l="13264" t="20681" r="14115" b="26610"/>
          <a:stretch/>
        </p:blipFill>
        <p:spPr bwMode="auto">
          <a:xfrm>
            <a:off x="457200" y="3349625"/>
            <a:ext cx="3962400" cy="206057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59"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57800" y="3244850"/>
            <a:ext cx="3352800"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0" name="Rectangle 6"/>
          <p:cNvSpPr>
            <a:spLocks noChangeArrowheads="1"/>
          </p:cNvSpPr>
          <p:nvPr/>
        </p:nvSpPr>
        <p:spPr bwMode="auto">
          <a:xfrm rot="5400000">
            <a:off x="-3390900" y="3314700"/>
            <a:ext cx="6858000" cy="2286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US" altLang="en-US" sz="1800">
              <a:latin typeface="Arial" panose="020B0604020202020204" pitchFamily="34" charset="0"/>
            </a:endParaRPr>
          </a:p>
        </p:txBody>
      </p:sp>
      <p:sp>
        <p:nvSpPr>
          <p:cNvPr id="11" name="Title 1"/>
          <p:cNvSpPr txBox="1">
            <a:spLocks/>
          </p:cNvSpPr>
          <p:nvPr/>
        </p:nvSpPr>
        <p:spPr>
          <a:xfrm>
            <a:off x="2836863" y="388938"/>
            <a:ext cx="6119812" cy="609600"/>
          </a:xfrm>
          <a:prstGeom prst="rect">
            <a:avLst/>
          </a:prstGeom>
          <a:solidFill>
            <a:schemeClr val="bg1">
              <a:lumMod val="85000"/>
            </a:schemeClr>
          </a:solidFill>
        </p:spPr>
        <p:txBody>
          <a:bodyPr anchor="b"/>
          <a:lstStyle>
            <a:lvl1pPr algn="ctr" rtl="0" eaLnBrk="0" fontAlgn="base" hangingPunct="0">
              <a:lnSpc>
                <a:spcPct val="100000"/>
              </a:lnSpc>
              <a:spcBef>
                <a:spcPct val="0"/>
              </a:spcBef>
              <a:spcAft>
                <a:spcPct val="0"/>
              </a:spcAft>
              <a:defRPr sz="80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0" fontAlgn="base" hangingPunct="0">
              <a:lnSpc>
                <a:spcPts val="5800"/>
              </a:lnSpc>
              <a:spcBef>
                <a:spcPct val="0"/>
              </a:spcBef>
              <a:spcAft>
                <a:spcPct val="0"/>
              </a:spcAft>
              <a:defRPr sz="5400">
                <a:solidFill>
                  <a:schemeClr val="tx2"/>
                </a:solidFill>
                <a:latin typeface="Palatino Linotype" pitchFamily="18" charset="0"/>
              </a:defRPr>
            </a:lvl2pPr>
            <a:lvl3pPr algn="ctr" rtl="0" eaLnBrk="0" fontAlgn="base" hangingPunct="0">
              <a:lnSpc>
                <a:spcPts val="5800"/>
              </a:lnSpc>
              <a:spcBef>
                <a:spcPct val="0"/>
              </a:spcBef>
              <a:spcAft>
                <a:spcPct val="0"/>
              </a:spcAft>
              <a:defRPr sz="5400">
                <a:solidFill>
                  <a:schemeClr val="tx2"/>
                </a:solidFill>
                <a:latin typeface="Palatino Linotype" pitchFamily="18" charset="0"/>
              </a:defRPr>
            </a:lvl3pPr>
            <a:lvl4pPr algn="ctr" rtl="0" eaLnBrk="0" fontAlgn="base" hangingPunct="0">
              <a:lnSpc>
                <a:spcPts val="5800"/>
              </a:lnSpc>
              <a:spcBef>
                <a:spcPct val="0"/>
              </a:spcBef>
              <a:spcAft>
                <a:spcPct val="0"/>
              </a:spcAft>
              <a:defRPr sz="5400">
                <a:solidFill>
                  <a:schemeClr val="tx2"/>
                </a:solidFill>
                <a:latin typeface="Palatino Linotype" pitchFamily="18" charset="0"/>
              </a:defRPr>
            </a:lvl4pPr>
            <a:lvl5pPr algn="ctr" rtl="0" eaLnBrk="0" fontAlgn="base" hangingPunct="0">
              <a:lnSpc>
                <a:spcPts val="5800"/>
              </a:lnSpc>
              <a:spcBef>
                <a:spcPct val="0"/>
              </a:spcBef>
              <a:spcAft>
                <a:spcPct val="0"/>
              </a:spcAft>
              <a:defRPr sz="5400">
                <a:solidFill>
                  <a:schemeClr val="tx2"/>
                </a:solidFill>
                <a:latin typeface="Palatino Linotype" pitchFamily="18" charset="0"/>
              </a:defRPr>
            </a:lvl5pPr>
            <a:lvl6pPr marL="457200" algn="ctr" rtl="0" fontAlgn="base">
              <a:lnSpc>
                <a:spcPts val="5800"/>
              </a:lnSpc>
              <a:spcBef>
                <a:spcPct val="0"/>
              </a:spcBef>
              <a:spcAft>
                <a:spcPct val="0"/>
              </a:spcAft>
              <a:defRPr sz="5400">
                <a:solidFill>
                  <a:schemeClr val="tx2"/>
                </a:solidFill>
                <a:latin typeface="Palatino Linotype" pitchFamily="18" charset="0"/>
              </a:defRPr>
            </a:lvl6pPr>
            <a:lvl7pPr marL="914400" algn="ctr" rtl="0" fontAlgn="base">
              <a:lnSpc>
                <a:spcPts val="5800"/>
              </a:lnSpc>
              <a:spcBef>
                <a:spcPct val="0"/>
              </a:spcBef>
              <a:spcAft>
                <a:spcPct val="0"/>
              </a:spcAft>
              <a:defRPr sz="5400">
                <a:solidFill>
                  <a:schemeClr val="tx2"/>
                </a:solidFill>
                <a:latin typeface="Palatino Linotype" pitchFamily="18" charset="0"/>
              </a:defRPr>
            </a:lvl7pPr>
            <a:lvl8pPr marL="1371600" algn="ctr" rtl="0" fontAlgn="base">
              <a:lnSpc>
                <a:spcPts val="5800"/>
              </a:lnSpc>
              <a:spcBef>
                <a:spcPct val="0"/>
              </a:spcBef>
              <a:spcAft>
                <a:spcPct val="0"/>
              </a:spcAft>
              <a:defRPr sz="5400">
                <a:solidFill>
                  <a:schemeClr val="tx2"/>
                </a:solidFill>
                <a:latin typeface="Palatino Linotype" pitchFamily="18" charset="0"/>
              </a:defRPr>
            </a:lvl8pPr>
            <a:lvl9pPr marL="1828800" algn="ctr" rtl="0" fontAlgn="base">
              <a:lnSpc>
                <a:spcPts val="5800"/>
              </a:lnSpc>
              <a:spcBef>
                <a:spcPct val="0"/>
              </a:spcBef>
              <a:spcAft>
                <a:spcPct val="0"/>
              </a:spcAft>
              <a:defRPr sz="5400">
                <a:solidFill>
                  <a:schemeClr val="tx2"/>
                </a:solidFill>
                <a:latin typeface="Palatino Linotype" pitchFamily="18" charset="0"/>
              </a:defRPr>
            </a:lvl9pPr>
          </a:lstStyle>
          <a:p>
            <a:pPr rtl="1" eaLnBrk="1" hangingPunct="1">
              <a:lnSpc>
                <a:spcPct val="150000"/>
              </a:lnSpc>
              <a:defRPr/>
            </a:pPr>
            <a:r>
              <a:rPr lang="ar-BH" altLang="en-US" sz="3200" dirty="0">
                <a:solidFill>
                  <a:srgbClr val="FF0000"/>
                </a:solidFill>
                <a:latin typeface="Sakkal Majalla" pitchFamily="2" charset="0"/>
                <a:cs typeface="Sakkal Majalla" pitchFamily="2" charset="0"/>
              </a:rPr>
              <a:t>قنوات التواصل مع الهيئة</a:t>
            </a:r>
            <a:endParaRPr lang="ar-BH" altLang="en-US" sz="2400" dirty="0">
              <a:solidFill>
                <a:srgbClr val="FF0000"/>
              </a:solidFill>
              <a:latin typeface="Sakkal Majalla" pitchFamily="2" charset="0"/>
              <a:cs typeface="Sakkal Majalla" pitchFamily="2" charset="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6"/>
          <p:cNvSpPr>
            <a:spLocks noChangeArrowheads="1"/>
          </p:cNvSpPr>
          <p:nvPr/>
        </p:nvSpPr>
        <p:spPr bwMode="auto">
          <a:xfrm rot="5400000">
            <a:off x="-3314700" y="3314700"/>
            <a:ext cx="6858000" cy="2286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US" altLang="en-US" sz="1800">
              <a:latin typeface="Arial" panose="020B0604020202020204" pitchFamily="34" charset="0"/>
            </a:endParaRPr>
          </a:p>
        </p:txBody>
      </p:sp>
      <p:pic>
        <p:nvPicPr>
          <p:cNvPr id="3" name="2">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srcRect/>
          <a:stretch>
            <a:fillRect/>
          </a:stretch>
        </p:blipFill>
        <p:spPr bwMode="auto">
          <a:xfrm>
            <a:off x="304800" y="990600"/>
            <a:ext cx="8747125"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659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6" descr="LMRA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04800"/>
            <a:ext cx="2057400" cy="138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p:cNvGraphicFramePr>
            <a:graphicFrameLocks noGrp="1"/>
          </p:cNvGraphicFramePr>
          <p:nvPr/>
        </p:nvGraphicFramePr>
        <p:xfrm>
          <a:off x="296863" y="2133600"/>
          <a:ext cx="8389937" cy="4267200"/>
        </p:xfrm>
        <a:graphic>
          <a:graphicData uri="http://schemas.openxmlformats.org/drawingml/2006/table">
            <a:tbl>
              <a:tblPr firstRow="1" bandRow="1">
                <a:tableStyleId>{5C22544A-7EE6-4342-B048-85BDC9FD1C3A}</a:tableStyleId>
              </a:tblPr>
              <a:tblGrid>
                <a:gridCol w="8389937">
                  <a:extLst>
                    <a:ext uri="{9D8B030D-6E8A-4147-A177-3AD203B41FA5}">
                      <a16:colId xmlns:a16="http://schemas.microsoft.com/office/drawing/2014/main" val="20000"/>
                    </a:ext>
                  </a:extLst>
                </a:gridCol>
              </a:tblGrid>
              <a:tr h="392205">
                <a:tc>
                  <a:txBody>
                    <a:bodyPr/>
                    <a:lstStyle/>
                    <a:p>
                      <a:pPr algn="ctr"/>
                      <a:r>
                        <a:rPr lang="ar-BH" baseline="0" dirty="0" smtClean="0"/>
                        <a:t>نظام مواعيد هيئة تنظيم سوق العمل</a:t>
                      </a:r>
                      <a:endParaRPr lang="en-US" dirty="0"/>
                    </a:p>
                  </a:txBody>
                  <a:tcPr marL="91448" marR="91448">
                    <a:solidFill>
                      <a:srgbClr val="FF0000"/>
                    </a:solidFill>
                  </a:tcPr>
                </a:tc>
                <a:extLst>
                  <a:ext uri="{0D108BD9-81ED-4DB2-BD59-A6C34878D82A}">
                    <a16:rowId xmlns:a16="http://schemas.microsoft.com/office/drawing/2014/main" val="10000"/>
                  </a:ext>
                </a:extLst>
              </a:tr>
              <a:tr h="3874995">
                <a:tc>
                  <a:txBody>
                    <a:bodyPr/>
                    <a:lstStyle/>
                    <a:p>
                      <a:r>
                        <a:rPr lang="en-US" sz="2000" b="1" dirty="0" smtClean="0">
                          <a:solidFill>
                            <a:srgbClr val="FF0000"/>
                          </a:solidFill>
                        </a:rPr>
                        <a:t>   http://ams.lmra.bh/</a:t>
                      </a:r>
                      <a:endParaRPr lang="en-US" sz="2000" b="1" dirty="0">
                        <a:solidFill>
                          <a:srgbClr val="FF0000"/>
                        </a:solidFill>
                      </a:endParaRPr>
                    </a:p>
                  </a:txBody>
                  <a:tcPr marL="91448" marR="91448">
                    <a:solidFill>
                      <a:schemeClr val="bg1">
                        <a:lumMod val="95000"/>
                      </a:schemeClr>
                    </a:solidFill>
                  </a:tcPr>
                </a:tc>
                <a:extLst>
                  <a:ext uri="{0D108BD9-81ED-4DB2-BD59-A6C34878D82A}">
                    <a16:rowId xmlns:a16="http://schemas.microsoft.com/office/drawing/2014/main" val="10001"/>
                  </a:ext>
                </a:extLst>
              </a:tr>
            </a:tbl>
          </a:graphicData>
        </a:graphic>
      </p:graphicFrame>
      <p:sp>
        <p:nvSpPr>
          <p:cNvPr id="35851" name="Rectangle 6"/>
          <p:cNvSpPr>
            <a:spLocks noChangeArrowheads="1"/>
          </p:cNvSpPr>
          <p:nvPr/>
        </p:nvSpPr>
        <p:spPr bwMode="auto">
          <a:xfrm rot="5400000">
            <a:off x="-3390900" y="3314700"/>
            <a:ext cx="6858000" cy="2286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US" altLang="en-US" sz="1800">
              <a:latin typeface="Arial" panose="020B0604020202020204" pitchFamily="34" charset="0"/>
            </a:endParaRPr>
          </a:p>
        </p:txBody>
      </p:sp>
      <p:sp>
        <p:nvSpPr>
          <p:cNvPr id="11" name="Title 1"/>
          <p:cNvSpPr txBox="1">
            <a:spLocks/>
          </p:cNvSpPr>
          <p:nvPr/>
        </p:nvSpPr>
        <p:spPr>
          <a:xfrm>
            <a:off x="2836863" y="388938"/>
            <a:ext cx="6119812" cy="609600"/>
          </a:xfrm>
          <a:prstGeom prst="rect">
            <a:avLst/>
          </a:prstGeom>
          <a:solidFill>
            <a:schemeClr val="bg1">
              <a:lumMod val="85000"/>
            </a:schemeClr>
          </a:solidFill>
        </p:spPr>
        <p:txBody>
          <a:bodyPr anchor="b"/>
          <a:lstStyle>
            <a:lvl1pPr algn="ctr" rtl="0" eaLnBrk="0" fontAlgn="base" hangingPunct="0">
              <a:lnSpc>
                <a:spcPct val="100000"/>
              </a:lnSpc>
              <a:spcBef>
                <a:spcPct val="0"/>
              </a:spcBef>
              <a:spcAft>
                <a:spcPct val="0"/>
              </a:spcAft>
              <a:defRPr sz="80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0" fontAlgn="base" hangingPunct="0">
              <a:lnSpc>
                <a:spcPts val="5800"/>
              </a:lnSpc>
              <a:spcBef>
                <a:spcPct val="0"/>
              </a:spcBef>
              <a:spcAft>
                <a:spcPct val="0"/>
              </a:spcAft>
              <a:defRPr sz="5400">
                <a:solidFill>
                  <a:schemeClr val="tx2"/>
                </a:solidFill>
                <a:latin typeface="Palatino Linotype" pitchFamily="18" charset="0"/>
              </a:defRPr>
            </a:lvl2pPr>
            <a:lvl3pPr algn="ctr" rtl="0" eaLnBrk="0" fontAlgn="base" hangingPunct="0">
              <a:lnSpc>
                <a:spcPts val="5800"/>
              </a:lnSpc>
              <a:spcBef>
                <a:spcPct val="0"/>
              </a:spcBef>
              <a:spcAft>
                <a:spcPct val="0"/>
              </a:spcAft>
              <a:defRPr sz="5400">
                <a:solidFill>
                  <a:schemeClr val="tx2"/>
                </a:solidFill>
                <a:latin typeface="Palatino Linotype" pitchFamily="18" charset="0"/>
              </a:defRPr>
            </a:lvl3pPr>
            <a:lvl4pPr algn="ctr" rtl="0" eaLnBrk="0" fontAlgn="base" hangingPunct="0">
              <a:lnSpc>
                <a:spcPts val="5800"/>
              </a:lnSpc>
              <a:spcBef>
                <a:spcPct val="0"/>
              </a:spcBef>
              <a:spcAft>
                <a:spcPct val="0"/>
              </a:spcAft>
              <a:defRPr sz="5400">
                <a:solidFill>
                  <a:schemeClr val="tx2"/>
                </a:solidFill>
                <a:latin typeface="Palatino Linotype" pitchFamily="18" charset="0"/>
              </a:defRPr>
            </a:lvl4pPr>
            <a:lvl5pPr algn="ctr" rtl="0" eaLnBrk="0" fontAlgn="base" hangingPunct="0">
              <a:lnSpc>
                <a:spcPts val="5800"/>
              </a:lnSpc>
              <a:spcBef>
                <a:spcPct val="0"/>
              </a:spcBef>
              <a:spcAft>
                <a:spcPct val="0"/>
              </a:spcAft>
              <a:defRPr sz="5400">
                <a:solidFill>
                  <a:schemeClr val="tx2"/>
                </a:solidFill>
                <a:latin typeface="Palatino Linotype" pitchFamily="18" charset="0"/>
              </a:defRPr>
            </a:lvl5pPr>
            <a:lvl6pPr marL="457200" algn="ctr" rtl="0" fontAlgn="base">
              <a:lnSpc>
                <a:spcPts val="5800"/>
              </a:lnSpc>
              <a:spcBef>
                <a:spcPct val="0"/>
              </a:spcBef>
              <a:spcAft>
                <a:spcPct val="0"/>
              </a:spcAft>
              <a:defRPr sz="5400">
                <a:solidFill>
                  <a:schemeClr val="tx2"/>
                </a:solidFill>
                <a:latin typeface="Palatino Linotype" pitchFamily="18" charset="0"/>
              </a:defRPr>
            </a:lvl6pPr>
            <a:lvl7pPr marL="914400" algn="ctr" rtl="0" fontAlgn="base">
              <a:lnSpc>
                <a:spcPts val="5800"/>
              </a:lnSpc>
              <a:spcBef>
                <a:spcPct val="0"/>
              </a:spcBef>
              <a:spcAft>
                <a:spcPct val="0"/>
              </a:spcAft>
              <a:defRPr sz="5400">
                <a:solidFill>
                  <a:schemeClr val="tx2"/>
                </a:solidFill>
                <a:latin typeface="Palatino Linotype" pitchFamily="18" charset="0"/>
              </a:defRPr>
            </a:lvl7pPr>
            <a:lvl8pPr marL="1371600" algn="ctr" rtl="0" fontAlgn="base">
              <a:lnSpc>
                <a:spcPts val="5800"/>
              </a:lnSpc>
              <a:spcBef>
                <a:spcPct val="0"/>
              </a:spcBef>
              <a:spcAft>
                <a:spcPct val="0"/>
              </a:spcAft>
              <a:defRPr sz="5400">
                <a:solidFill>
                  <a:schemeClr val="tx2"/>
                </a:solidFill>
                <a:latin typeface="Palatino Linotype" pitchFamily="18" charset="0"/>
              </a:defRPr>
            </a:lvl8pPr>
            <a:lvl9pPr marL="1828800" algn="ctr" rtl="0" fontAlgn="base">
              <a:lnSpc>
                <a:spcPts val="5800"/>
              </a:lnSpc>
              <a:spcBef>
                <a:spcPct val="0"/>
              </a:spcBef>
              <a:spcAft>
                <a:spcPct val="0"/>
              </a:spcAft>
              <a:defRPr sz="5400">
                <a:solidFill>
                  <a:schemeClr val="tx2"/>
                </a:solidFill>
                <a:latin typeface="Palatino Linotype" pitchFamily="18" charset="0"/>
              </a:defRPr>
            </a:lvl9pPr>
          </a:lstStyle>
          <a:p>
            <a:pPr rtl="1" eaLnBrk="1" hangingPunct="1">
              <a:lnSpc>
                <a:spcPct val="150000"/>
              </a:lnSpc>
              <a:defRPr/>
            </a:pPr>
            <a:r>
              <a:rPr lang="ar-BH" altLang="en-US" sz="3200" dirty="0">
                <a:solidFill>
                  <a:srgbClr val="FF0000"/>
                </a:solidFill>
                <a:latin typeface="Sakkal Majalla" pitchFamily="2" charset="0"/>
                <a:cs typeface="Sakkal Majalla" pitchFamily="2" charset="0"/>
              </a:rPr>
              <a:t>قنوات التواصل مع الهيئة</a:t>
            </a:r>
            <a:endParaRPr lang="ar-BH" altLang="en-US" sz="2400" dirty="0">
              <a:solidFill>
                <a:srgbClr val="FF0000"/>
              </a:solidFill>
              <a:latin typeface="Sakkal Majalla" pitchFamily="2" charset="0"/>
              <a:cs typeface="Sakkal Majalla" pitchFamily="2" charset="0"/>
            </a:endParaRPr>
          </a:p>
        </p:txBody>
      </p:sp>
      <p:pic>
        <p:nvPicPr>
          <p:cNvPr id="35853" name="Picture 2"/>
          <p:cNvPicPr>
            <a:picLocks noChangeAspect="1"/>
          </p:cNvPicPr>
          <p:nvPr/>
        </p:nvPicPr>
        <p:blipFill>
          <a:blip r:embed="rId4">
            <a:extLst>
              <a:ext uri="{28A0092B-C50C-407E-A947-70E740481C1C}">
                <a14:useLocalDpi xmlns:a14="http://schemas.microsoft.com/office/drawing/2010/main" val="0"/>
              </a:ext>
            </a:extLst>
          </a:blip>
          <a:srcRect l="2563" t="14584" r="2563" b="8333"/>
          <a:stretch>
            <a:fillRect/>
          </a:stretch>
        </p:blipFill>
        <p:spPr bwMode="auto">
          <a:xfrm>
            <a:off x="1905000" y="3124200"/>
            <a:ext cx="492601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6"/>
          <p:cNvSpPr>
            <a:spLocks noChangeArrowheads="1"/>
          </p:cNvSpPr>
          <p:nvPr/>
        </p:nvSpPr>
        <p:spPr bwMode="auto">
          <a:xfrm rot="5400000">
            <a:off x="-3314700" y="3314700"/>
            <a:ext cx="6858000" cy="2286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US" altLang="en-US" sz="1800">
              <a:latin typeface="Arial" panose="020B0604020202020204" pitchFamily="34" charset="0"/>
            </a:endParaRPr>
          </a:p>
        </p:txBody>
      </p:sp>
      <p:pic>
        <p:nvPicPr>
          <p:cNvPr id="3" name="appointment system_arabic.MP4">
            <a:hlinkClick r:id="" action="ppaction://media"/>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331788" y="914400"/>
            <a:ext cx="861377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122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3">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37447" y="1676400"/>
            <a:ext cx="8669105" cy="4876800"/>
          </a:xfrm>
        </p:spPr>
      </p:pic>
    </p:spTree>
    <p:extLst>
      <p:ext uri="{BB962C8B-B14F-4D97-AF65-F5344CB8AC3E}">
        <p14:creationId xmlns:p14="http://schemas.microsoft.com/office/powerpoint/2010/main" val="175547721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2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525963"/>
          </a:xfrm>
        </p:spPr>
        <p:txBody>
          <a:bodyPr/>
          <a:lstStyle/>
          <a:p>
            <a:pPr marL="0" indent="0" algn="just" rtl="1">
              <a:lnSpc>
                <a:spcPct val="150000"/>
              </a:lnSpc>
              <a:buNone/>
            </a:pPr>
            <a:r>
              <a:rPr lang="ar-BH" sz="2150" b="1" dirty="0">
                <a:latin typeface="Sakkal Majalla" panose="02000000000000000000"/>
              </a:rPr>
              <a:t>تم افتتاح مركز الخدمات المتميزة بتاريخ 10 سبتمبر 2017  وذلك ضمن سياسة الهيئة في تقديم تسهيلات جديدة لأصحاب الأعمال ويقع المركز في الطابق الأرضي في المقر الرئيسي للهيئة ويقدم المركز خدماته من الساعة 7:30 صباحاً إلى الساعة 7:00 مساءاً ويعتبر المركز الجديد نقلة نوعية في الفعالية والسرعة والارتقاء بالخدمات المقدمة في أجواء من الرقي والرفاهية ويقدم المركز خدماته داخل مقر الهيئة مقابل مبلغ 20 دينار رسم الخدمة المتميزة أو الانتقال لمقر صاحب العمل مقابل مبلغ 50 دينار وذلك بمواعيد مسبقة </a:t>
            </a:r>
            <a:r>
              <a:rPr lang="ar-BH" sz="2150" b="1" dirty="0" smtClean="0">
                <a:latin typeface="Sakkal Majalla" panose="02000000000000000000"/>
              </a:rPr>
              <a:t>عن</a:t>
            </a:r>
            <a:r>
              <a:rPr lang="en-US" sz="2150" b="1" dirty="0" smtClean="0">
                <a:latin typeface="Sakkal Majalla" panose="02000000000000000000"/>
              </a:rPr>
              <a:t> </a:t>
            </a:r>
            <a:r>
              <a:rPr lang="ar-BH" sz="2150" b="1" dirty="0" smtClean="0">
                <a:latin typeface="Sakkal Majalla" panose="02000000000000000000"/>
              </a:rPr>
              <a:t>طريق </a:t>
            </a:r>
            <a:r>
              <a:rPr lang="ar-BH" sz="2150" b="1" dirty="0">
                <a:latin typeface="Sakkal Majalla" panose="02000000000000000000"/>
              </a:rPr>
              <a:t>زيارة رابط خدمات حجز المواعيد </a:t>
            </a:r>
            <a:r>
              <a:rPr lang="ar-BH" sz="2150" b="1" dirty="0" smtClean="0">
                <a:latin typeface="Sakkal Majalla" panose="02000000000000000000"/>
              </a:rPr>
              <a:t>الالكترونية</a:t>
            </a:r>
            <a:r>
              <a:rPr lang="en-US" sz="2150" b="1" dirty="0" smtClean="0">
                <a:latin typeface="Sakkal Majalla" panose="02000000000000000000"/>
              </a:rPr>
              <a:t> </a:t>
            </a:r>
            <a:r>
              <a:rPr lang="ar-BH" sz="2150" b="1" dirty="0" smtClean="0">
                <a:latin typeface="Sakkal Majalla" panose="02000000000000000000"/>
              </a:rPr>
              <a:t> </a:t>
            </a:r>
            <a:r>
              <a:rPr lang="en-US" sz="2150" b="1" dirty="0" smtClean="0">
                <a:hlinkClick r:id="rId2"/>
              </a:rPr>
              <a:t>http</a:t>
            </a:r>
            <a:r>
              <a:rPr lang="en-US" sz="2150" b="1" dirty="0">
                <a:hlinkClick r:id="rId2"/>
              </a:rPr>
              <a:t>://</a:t>
            </a:r>
            <a:r>
              <a:rPr lang="en-US" sz="2150" b="1" dirty="0" smtClean="0">
                <a:hlinkClick r:id="rId2"/>
              </a:rPr>
              <a:t>ams.lmra.bh</a:t>
            </a:r>
            <a:endParaRPr lang="ar-BH" sz="2150" b="1" dirty="0" smtClean="0"/>
          </a:p>
          <a:p>
            <a:pPr marL="0" indent="0" algn="r" rtl="1">
              <a:buNone/>
            </a:pPr>
            <a:endParaRPr lang="ar-BH" sz="2200" b="1" dirty="0"/>
          </a:p>
          <a:p>
            <a:pPr marL="0" indent="0" algn="r" rtl="1">
              <a:buNone/>
            </a:pPr>
            <a:endParaRPr lang="en-US" sz="1800" b="1" dirty="0"/>
          </a:p>
        </p:txBody>
      </p:sp>
      <p:sp>
        <p:nvSpPr>
          <p:cNvPr id="4" name="Title 1"/>
          <p:cNvSpPr txBox="1">
            <a:spLocks noGrp="1"/>
          </p:cNvSpPr>
          <p:nvPr>
            <p:ph type="title"/>
          </p:nvPr>
        </p:nvSpPr>
        <p:spPr>
          <a:xfrm>
            <a:off x="2819400" y="381000"/>
            <a:ext cx="5867400" cy="731838"/>
          </a:xfrm>
          <a:prstGeom prst="rect">
            <a:avLst/>
          </a:prstGeom>
          <a:solidFill>
            <a:schemeClr val="bg1">
              <a:lumMod val="85000"/>
            </a:schemeClr>
          </a:solidFill>
        </p:spPr>
        <p:txBody>
          <a:bodyPr anchor="b"/>
          <a:lstStyle>
            <a:lvl1pPr algn="ctr" rtl="0" eaLnBrk="0" fontAlgn="base" hangingPunct="0">
              <a:lnSpc>
                <a:spcPct val="100000"/>
              </a:lnSpc>
              <a:spcBef>
                <a:spcPct val="0"/>
              </a:spcBef>
              <a:spcAft>
                <a:spcPct val="0"/>
              </a:spcAft>
              <a:defRPr sz="80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0" fontAlgn="base" hangingPunct="0">
              <a:lnSpc>
                <a:spcPts val="5800"/>
              </a:lnSpc>
              <a:spcBef>
                <a:spcPct val="0"/>
              </a:spcBef>
              <a:spcAft>
                <a:spcPct val="0"/>
              </a:spcAft>
              <a:defRPr sz="5400">
                <a:solidFill>
                  <a:schemeClr val="tx2"/>
                </a:solidFill>
                <a:latin typeface="Palatino Linotype" pitchFamily="18" charset="0"/>
              </a:defRPr>
            </a:lvl2pPr>
            <a:lvl3pPr algn="ctr" rtl="0" eaLnBrk="0" fontAlgn="base" hangingPunct="0">
              <a:lnSpc>
                <a:spcPts val="5800"/>
              </a:lnSpc>
              <a:spcBef>
                <a:spcPct val="0"/>
              </a:spcBef>
              <a:spcAft>
                <a:spcPct val="0"/>
              </a:spcAft>
              <a:defRPr sz="5400">
                <a:solidFill>
                  <a:schemeClr val="tx2"/>
                </a:solidFill>
                <a:latin typeface="Palatino Linotype" pitchFamily="18" charset="0"/>
              </a:defRPr>
            </a:lvl3pPr>
            <a:lvl4pPr algn="ctr" rtl="0" eaLnBrk="0" fontAlgn="base" hangingPunct="0">
              <a:lnSpc>
                <a:spcPts val="5800"/>
              </a:lnSpc>
              <a:spcBef>
                <a:spcPct val="0"/>
              </a:spcBef>
              <a:spcAft>
                <a:spcPct val="0"/>
              </a:spcAft>
              <a:defRPr sz="5400">
                <a:solidFill>
                  <a:schemeClr val="tx2"/>
                </a:solidFill>
                <a:latin typeface="Palatino Linotype" pitchFamily="18" charset="0"/>
              </a:defRPr>
            </a:lvl4pPr>
            <a:lvl5pPr algn="ctr" rtl="0" eaLnBrk="0" fontAlgn="base" hangingPunct="0">
              <a:lnSpc>
                <a:spcPts val="5800"/>
              </a:lnSpc>
              <a:spcBef>
                <a:spcPct val="0"/>
              </a:spcBef>
              <a:spcAft>
                <a:spcPct val="0"/>
              </a:spcAft>
              <a:defRPr sz="5400">
                <a:solidFill>
                  <a:schemeClr val="tx2"/>
                </a:solidFill>
                <a:latin typeface="Palatino Linotype" pitchFamily="18" charset="0"/>
              </a:defRPr>
            </a:lvl5pPr>
            <a:lvl6pPr marL="457200" algn="ctr" rtl="0" fontAlgn="base">
              <a:lnSpc>
                <a:spcPts val="5800"/>
              </a:lnSpc>
              <a:spcBef>
                <a:spcPct val="0"/>
              </a:spcBef>
              <a:spcAft>
                <a:spcPct val="0"/>
              </a:spcAft>
              <a:defRPr sz="5400">
                <a:solidFill>
                  <a:schemeClr val="tx2"/>
                </a:solidFill>
                <a:latin typeface="Palatino Linotype" pitchFamily="18" charset="0"/>
              </a:defRPr>
            </a:lvl6pPr>
            <a:lvl7pPr marL="914400" algn="ctr" rtl="0" fontAlgn="base">
              <a:lnSpc>
                <a:spcPts val="5800"/>
              </a:lnSpc>
              <a:spcBef>
                <a:spcPct val="0"/>
              </a:spcBef>
              <a:spcAft>
                <a:spcPct val="0"/>
              </a:spcAft>
              <a:defRPr sz="5400">
                <a:solidFill>
                  <a:schemeClr val="tx2"/>
                </a:solidFill>
                <a:latin typeface="Palatino Linotype" pitchFamily="18" charset="0"/>
              </a:defRPr>
            </a:lvl7pPr>
            <a:lvl8pPr marL="1371600" algn="ctr" rtl="0" fontAlgn="base">
              <a:lnSpc>
                <a:spcPts val="5800"/>
              </a:lnSpc>
              <a:spcBef>
                <a:spcPct val="0"/>
              </a:spcBef>
              <a:spcAft>
                <a:spcPct val="0"/>
              </a:spcAft>
              <a:defRPr sz="5400">
                <a:solidFill>
                  <a:schemeClr val="tx2"/>
                </a:solidFill>
                <a:latin typeface="Palatino Linotype" pitchFamily="18" charset="0"/>
              </a:defRPr>
            </a:lvl8pPr>
            <a:lvl9pPr marL="1828800" algn="ctr" rtl="0" fontAlgn="base">
              <a:lnSpc>
                <a:spcPts val="5800"/>
              </a:lnSpc>
              <a:spcBef>
                <a:spcPct val="0"/>
              </a:spcBef>
              <a:spcAft>
                <a:spcPct val="0"/>
              </a:spcAft>
              <a:defRPr sz="5400">
                <a:solidFill>
                  <a:schemeClr val="tx2"/>
                </a:solidFill>
                <a:latin typeface="Palatino Linotype" pitchFamily="18" charset="0"/>
              </a:defRPr>
            </a:lvl9pPr>
          </a:lstStyle>
          <a:p>
            <a:pPr rtl="1" eaLnBrk="1" hangingPunct="1">
              <a:lnSpc>
                <a:spcPct val="150000"/>
              </a:lnSpc>
              <a:defRPr/>
            </a:pPr>
            <a:r>
              <a:rPr lang="ar-BH" sz="3200" dirty="0">
                <a:solidFill>
                  <a:srgbClr val="FF0000"/>
                </a:solidFill>
                <a:latin typeface="Sakkal Majalla" panose="02000000000000000000"/>
              </a:rPr>
              <a:t>مركز الخدمات المتميزة</a:t>
            </a:r>
            <a:endParaRPr lang="ar-BH" altLang="en-US" sz="2400" dirty="0">
              <a:solidFill>
                <a:srgbClr val="FF0000"/>
              </a:solidFill>
              <a:latin typeface="Sakkal Majalla" panose="02000000000000000000"/>
              <a:cs typeface="Sakkal Majalla" pitchFamily="2" charset="0"/>
            </a:endParaRPr>
          </a:p>
        </p:txBody>
      </p:sp>
      <p:pic>
        <p:nvPicPr>
          <p:cNvPr id="5" name="Picture 6" descr="LMRA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088" y="185738"/>
            <a:ext cx="1755775" cy="118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01992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6529" y="1295400"/>
            <a:ext cx="9011003" cy="5181600"/>
          </a:xfrm>
        </p:spPr>
      </p:pic>
    </p:spTree>
    <p:extLst>
      <p:ext uri="{BB962C8B-B14F-4D97-AF65-F5344CB8AC3E}">
        <p14:creationId xmlns:p14="http://schemas.microsoft.com/office/powerpoint/2010/main" val="3098694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5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5"/>
          <p:cNvSpPr>
            <a:spLocks noChangeArrowheads="1"/>
          </p:cNvSpPr>
          <p:nvPr/>
        </p:nvSpPr>
        <p:spPr bwMode="auto">
          <a:xfrm>
            <a:off x="0" y="6629400"/>
            <a:ext cx="9144000" cy="2286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US" altLang="en-US" sz="1800">
              <a:latin typeface="Arial" panose="020B0604020202020204" pitchFamily="34" charset="0"/>
            </a:endParaRPr>
          </a:p>
        </p:txBody>
      </p:sp>
      <p:sp>
        <p:nvSpPr>
          <p:cNvPr id="4099" name="Rectangle 6"/>
          <p:cNvSpPr>
            <a:spLocks noChangeArrowheads="1"/>
          </p:cNvSpPr>
          <p:nvPr/>
        </p:nvSpPr>
        <p:spPr bwMode="auto">
          <a:xfrm>
            <a:off x="0" y="0"/>
            <a:ext cx="9144000" cy="2286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US" altLang="en-US" sz="1800">
              <a:latin typeface="Arial" panose="020B0604020202020204" pitchFamily="34" charset="0"/>
            </a:endParaRPr>
          </a:p>
        </p:txBody>
      </p:sp>
      <p:pic>
        <p:nvPicPr>
          <p:cNvPr id="4100" name="Picture 7" descr="41781_363210957648_6735_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638800"/>
            <a:ext cx="91440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693738"/>
            <a:ext cx="8640763" cy="418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Rectangle 1"/>
          <p:cNvSpPr>
            <a:spLocks noChangeArrowheads="1"/>
          </p:cNvSpPr>
          <p:nvPr/>
        </p:nvSpPr>
        <p:spPr bwMode="auto">
          <a:xfrm>
            <a:off x="1192213" y="5060950"/>
            <a:ext cx="6759575"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lnSpc>
                <a:spcPct val="150000"/>
              </a:lnSpc>
              <a:spcBef>
                <a:spcPct val="0"/>
              </a:spcBef>
              <a:buFontTx/>
              <a:buNone/>
            </a:pPr>
            <a:r>
              <a:rPr lang="ar-BH" altLang="en-US" sz="1800">
                <a:latin typeface="Sakkal Majalla" panose="02000000000000000000" pitchFamily="2" charset="-78"/>
                <a:cs typeface="Sakkal Majalla" panose="02000000000000000000" pitchFamily="2" charset="-78"/>
              </a:rPr>
              <a:t>تعتبر هيئة تنظيم سوق العمل هيئة عامة ذات شخصية اعتبارية تتمتع بالاستقلال المالي والإداري، وتخضع لرقابة وزير العمل كما تتمتع بجميع الامتيازات التي تتمتع بها الوزارات والأجهزة الحكومية والمؤسسات والهيئات العامة في المملكة.</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LMRA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088" y="185738"/>
            <a:ext cx="1755775" cy="118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noGrp="1"/>
          </p:cNvSpPr>
          <p:nvPr>
            <p:ph type="title"/>
          </p:nvPr>
        </p:nvSpPr>
        <p:spPr>
          <a:xfrm>
            <a:off x="2743200" y="304800"/>
            <a:ext cx="5943600" cy="808038"/>
          </a:xfrm>
          <a:prstGeom prst="rect">
            <a:avLst/>
          </a:prstGeom>
          <a:solidFill>
            <a:schemeClr val="bg1">
              <a:lumMod val="85000"/>
            </a:schemeClr>
          </a:solidFill>
        </p:spPr>
        <p:txBody>
          <a:bodyPr anchor="b"/>
          <a:lstStyle>
            <a:lvl1pPr algn="ctr" rtl="0" eaLnBrk="0" fontAlgn="base" hangingPunct="0">
              <a:lnSpc>
                <a:spcPct val="100000"/>
              </a:lnSpc>
              <a:spcBef>
                <a:spcPct val="0"/>
              </a:spcBef>
              <a:spcAft>
                <a:spcPct val="0"/>
              </a:spcAft>
              <a:defRPr sz="80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0" fontAlgn="base" hangingPunct="0">
              <a:lnSpc>
                <a:spcPts val="5800"/>
              </a:lnSpc>
              <a:spcBef>
                <a:spcPct val="0"/>
              </a:spcBef>
              <a:spcAft>
                <a:spcPct val="0"/>
              </a:spcAft>
              <a:defRPr sz="5400">
                <a:solidFill>
                  <a:schemeClr val="tx2"/>
                </a:solidFill>
                <a:latin typeface="Palatino Linotype" pitchFamily="18" charset="0"/>
              </a:defRPr>
            </a:lvl2pPr>
            <a:lvl3pPr algn="ctr" rtl="0" eaLnBrk="0" fontAlgn="base" hangingPunct="0">
              <a:lnSpc>
                <a:spcPts val="5800"/>
              </a:lnSpc>
              <a:spcBef>
                <a:spcPct val="0"/>
              </a:spcBef>
              <a:spcAft>
                <a:spcPct val="0"/>
              </a:spcAft>
              <a:defRPr sz="5400">
                <a:solidFill>
                  <a:schemeClr val="tx2"/>
                </a:solidFill>
                <a:latin typeface="Palatino Linotype" pitchFamily="18" charset="0"/>
              </a:defRPr>
            </a:lvl3pPr>
            <a:lvl4pPr algn="ctr" rtl="0" eaLnBrk="0" fontAlgn="base" hangingPunct="0">
              <a:lnSpc>
                <a:spcPts val="5800"/>
              </a:lnSpc>
              <a:spcBef>
                <a:spcPct val="0"/>
              </a:spcBef>
              <a:spcAft>
                <a:spcPct val="0"/>
              </a:spcAft>
              <a:defRPr sz="5400">
                <a:solidFill>
                  <a:schemeClr val="tx2"/>
                </a:solidFill>
                <a:latin typeface="Palatino Linotype" pitchFamily="18" charset="0"/>
              </a:defRPr>
            </a:lvl4pPr>
            <a:lvl5pPr algn="ctr" rtl="0" eaLnBrk="0" fontAlgn="base" hangingPunct="0">
              <a:lnSpc>
                <a:spcPts val="5800"/>
              </a:lnSpc>
              <a:spcBef>
                <a:spcPct val="0"/>
              </a:spcBef>
              <a:spcAft>
                <a:spcPct val="0"/>
              </a:spcAft>
              <a:defRPr sz="5400">
                <a:solidFill>
                  <a:schemeClr val="tx2"/>
                </a:solidFill>
                <a:latin typeface="Palatino Linotype" pitchFamily="18" charset="0"/>
              </a:defRPr>
            </a:lvl5pPr>
            <a:lvl6pPr marL="457200" algn="ctr" rtl="0" fontAlgn="base">
              <a:lnSpc>
                <a:spcPts val="5800"/>
              </a:lnSpc>
              <a:spcBef>
                <a:spcPct val="0"/>
              </a:spcBef>
              <a:spcAft>
                <a:spcPct val="0"/>
              </a:spcAft>
              <a:defRPr sz="5400">
                <a:solidFill>
                  <a:schemeClr val="tx2"/>
                </a:solidFill>
                <a:latin typeface="Palatino Linotype" pitchFamily="18" charset="0"/>
              </a:defRPr>
            </a:lvl6pPr>
            <a:lvl7pPr marL="914400" algn="ctr" rtl="0" fontAlgn="base">
              <a:lnSpc>
                <a:spcPts val="5800"/>
              </a:lnSpc>
              <a:spcBef>
                <a:spcPct val="0"/>
              </a:spcBef>
              <a:spcAft>
                <a:spcPct val="0"/>
              </a:spcAft>
              <a:defRPr sz="5400">
                <a:solidFill>
                  <a:schemeClr val="tx2"/>
                </a:solidFill>
                <a:latin typeface="Palatino Linotype" pitchFamily="18" charset="0"/>
              </a:defRPr>
            </a:lvl7pPr>
            <a:lvl8pPr marL="1371600" algn="ctr" rtl="0" fontAlgn="base">
              <a:lnSpc>
                <a:spcPts val="5800"/>
              </a:lnSpc>
              <a:spcBef>
                <a:spcPct val="0"/>
              </a:spcBef>
              <a:spcAft>
                <a:spcPct val="0"/>
              </a:spcAft>
              <a:defRPr sz="5400">
                <a:solidFill>
                  <a:schemeClr val="tx2"/>
                </a:solidFill>
                <a:latin typeface="Palatino Linotype" pitchFamily="18" charset="0"/>
              </a:defRPr>
            </a:lvl8pPr>
            <a:lvl9pPr marL="1828800" algn="ctr" rtl="0" fontAlgn="base">
              <a:lnSpc>
                <a:spcPts val="5800"/>
              </a:lnSpc>
              <a:spcBef>
                <a:spcPct val="0"/>
              </a:spcBef>
              <a:spcAft>
                <a:spcPct val="0"/>
              </a:spcAft>
              <a:defRPr sz="5400">
                <a:solidFill>
                  <a:schemeClr val="tx2"/>
                </a:solidFill>
                <a:latin typeface="Palatino Linotype" pitchFamily="18" charset="0"/>
              </a:defRPr>
            </a:lvl9pPr>
          </a:lstStyle>
          <a:p>
            <a:pPr rtl="1" eaLnBrk="1" hangingPunct="1">
              <a:lnSpc>
                <a:spcPct val="150000"/>
              </a:lnSpc>
              <a:defRPr/>
            </a:pPr>
            <a:r>
              <a:rPr lang="ar-BH" sz="3200" dirty="0">
                <a:solidFill>
                  <a:srgbClr val="FF0000"/>
                </a:solidFill>
                <a:latin typeface="Sakkal Majalla" panose="02000000000000000000"/>
              </a:rPr>
              <a:t>مركز الخدمات المتميزة</a:t>
            </a:r>
            <a:endParaRPr lang="ar-BH" altLang="en-US" sz="2400" dirty="0">
              <a:solidFill>
                <a:srgbClr val="FF0000"/>
              </a:solidFill>
              <a:latin typeface="Sakkal Majalla" panose="02000000000000000000"/>
              <a:cs typeface="Sakkal Majalla" pitchFamily="2" charset="0"/>
            </a:endParaRPr>
          </a:p>
        </p:txBody>
      </p:sp>
      <p:graphicFrame>
        <p:nvGraphicFramePr>
          <p:cNvPr id="7" name="Table 6"/>
          <p:cNvGraphicFramePr>
            <a:graphicFrameLocks noGrp="1"/>
          </p:cNvGraphicFramePr>
          <p:nvPr>
            <p:extLst>
              <p:ext uri="{D42A27DB-BD31-4B8C-83A1-F6EECF244321}">
                <p14:modId xmlns:p14="http://schemas.microsoft.com/office/powerpoint/2010/main" val="4146371723"/>
              </p:ext>
            </p:extLst>
          </p:nvPr>
        </p:nvGraphicFramePr>
        <p:xfrm>
          <a:off x="220663" y="1566407"/>
          <a:ext cx="8618537" cy="4701860"/>
        </p:xfrm>
        <a:graphic>
          <a:graphicData uri="http://schemas.openxmlformats.org/drawingml/2006/table">
            <a:tbl>
              <a:tblPr firstRow="1" bandRow="1">
                <a:tableStyleId>{5C22544A-7EE6-4342-B048-85BDC9FD1C3A}</a:tableStyleId>
              </a:tblPr>
              <a:tblGrid>
                <a:gridCol w="4198937">
                  <a:extLst>
                    <a:ext uri="{9D8B030D-6E8A-4147-A177-3AD203B41FA5}">
                      <a16:colId xmlns:a16="http://schemas.microsoft.com/office/drawing/2014/main" val="20000"/>
                    </a:ext>
                  </a:extLst>
                </a:gridCol>
                <a:gridCol w="4419600">
                  <a:extLst>
                    <a:ext uri="{9D8B030D-6E8A-4147-A177-3AD203B41FA5}">
                      <a16:colId xmlns:a16="http://schemas.microsoft.com/office/drawing/2014/main" val="20001"/>
                    </a:ext>
                  </a:extLst>
                </a:gridCol>
              </a:tblGrid>
              <a:tr h="383744">
                <a:tc>
                  <a:txBody>
                    <a:bodyPr/>
                    <a:lstStyle/>
                    <a:p>
                      <a:pPr algn="ctr"/>
                      <a:r>
                        <a:rPr lang="ar-BH" sz="1800" b="1" kern="1200" dirty="0" smtClean="0">
                          <a:solidFill>
                            <a:schemeClr val="lt1"/>
                          </a:solidFill>
                          <a:effectLst/>
                          <a:latin typeface="+mn-lt"/>
                          <a:ea typeface="+mn-ea"/>
                          <a:cs typeface="+mn-cs"/>
                        </a:rPr>
                        <a:t>قطاع خدمات خدم المنازل ومن في حكمهم</a:t>
                      </a:r>
                      <a:endParaRPr lang="en-US" sz="1800" dirty="0"/>
                    </a:p>
                  </a:txBody>
                  <a:tcPr marL="91448" marR="91448" marT="45716" marB="45716">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ar-BH" sz="1800" b="1" kern="1200" dirty="0" smtClean="0">
                          <a:solidFill>
                            <a:schemeClr val="lt1"/>
                          </a:solidFill>
                          <a:effectLst/>
                          <a:latin typeface="+mn-lt"/>
                          <a:ea typeface="+mn-ea"/>
                          <a:cs typeface="+mn-cs"/>
                        </a:rPr>
                        <a:t>قطاع الخدمات التجارية</a:t>
                      </a:r>
                      <a:endParaRPr lang="en-US" sz="1800" dirty="0" smtClean="0"/>
                    </a:p>
                  </a:txBody>
                  <a:tcPr marL="91448" marR="91448" marT="45716" marB="45716">
                    <a:solidFill>
                      <a:srgbClr val="FF0000"/>
                    </a:solidFill>
                  </a:tcPr>
                </a:tc>
                <a:extLst>
                  <a:ext uri="{0D108BD9-81ED-4DB2-BD59-A6C34878D82A}">
                    <a16:rowId xmlns:a16="http://schemas.microsoft.com/office/drawing/2014/main" val="10000"/>
                  </a:ext>
                </a:extLst>
              </a:tr>
              <a:tr h="1655294">
                <a:tc>
                  <a:txBody>
                    <a:bodyPr/>
                    <a:lstStyle/>
                    <a:p>
                      <a:pPr marL="285750" indent="-285750" algn="r" rtl="1">
                        <a:buFont typeface="Wingdings" panose="05000000000000000000" pitchFamily="2" charset="2"/>
                        <a:buChar char="§"/>
                      </a:pPr>
                      <a:r>
                        <a:rPr lang="ar-BH" sz="1800" b="1" kern="1200" dirty="0" smtClean="0">
                          <a:solidFill>
                            <a:schemeClr val="dk1"/>
                          </a:solidFill>
                          <a:effectLst/>
                          <a:latin typeface="+mn-lt"/>
                          <a:ea typeface="+mn-ea"/>
                          <a:cs typeface="+mn-cs"/>
                        </a:rPr>
                        <a:t>اصدار تصريح عمل جديد</a:t>
                      </a:r>
                      <a:endParaRPr lang="en-US" sz="1800" kern="1200" dirty="0" smtClean="0">
                        <a:solidFill>
                          <a:schemeClr val="dk1"/>
                        </a:solidFill>
                        <a:effectLst/>
                        <a:latin typeface="+mn-lt"/>
                        <a:ea typeface="+mn-ea"/>
                        <a:cs typeface="+mn-cs"/>
                      </a:endParaRPr>
                    </a:p>
                    <a:p>
                      <a:pPr marL="285750" indent="-285750" algn="r" rtl="1">
                        <a:buFont typeface="Wingdings" panose="05000000000000000000" pitchFamily="2" charset="2"/>
                        <a:buChar char="§"/>
                      </a:pPr>
                      <a:r>
                        <a:rPr lang="ar-BH" sz="1800" b="1" kern="1200" dirty="0" smtClean="0">
                          <a:solidFill>
                            <a:schemeClr val="dk1"/>
                          </a:solidFill>
                          <a:effectLst/>
                          <a:latin typeface="+mn-lt"/>
                          <a:ea typeface="+mn-ea"/>
                          <a:cs typeface="+mn-cs"/>
                        </a:rPr>
                        <a:t>تجديد تصريح العمل </a:t>
                      </a:r>
                      <a:endParaRPr lang="en-US" sz="1800" kern="1200" dirty="0" smtClean="0">
                        <a:solidFill>
                          <a:schemeClr val="dk1"/>
                        </a:solidFill>
                        <a:effectLst/>
                        <a:latin typeface="+mn-lt"/>
                        <a:ea typeface="+mn-ea"/>
                        <a:cs typeface="+mn-cs"/>
                      </a:endParaRPr>
                    </a:p>
                    <a:p>
                      <a:pPr marL="285750" indent="-285750" algn="r" rtl="1">
                        <a:buFont typeface="Wingdings" panose="05000000000000000000" pitchFamily="2" charset="2"/>
                        <a:buChar char="§"/>
                      </a:pPr>
                      <a:r>
                        <a:rPr lang="ar-BH" sz="1800" b="1" kern="1200" dirty="0" smtClean="0">
                          <a:solidFill>
                            <a:schemeClr val="dk1"/>
                          </a:solidFill>
                          <a:effectLst/>
                          <a:latin typeface="+mn-lt"/>
                          <a:ea typeface="+mn-ea"/>
                          <a:cs typeface="+mn-cs"/>
                        </a:rPr>
                        <a:t>تغيير المهنة </a:t>
                      </a:r>
                      <a:endParaRPr lang="en-US" sz="1800" kern="1200" dirty="0" smtClean="0">
                        <a:solidFill>
                          <a:schemeClr val="dk1"/>
                        </a:solidFill>
                        <a:effectLst/>
                        <a:latin typeface="+mn-lt"/>
                        <a:ea typeface="+mn-ea"/>
                        <a:cs typeface="+mn-cs"/>
                      </a:endParaRPr>
                    </a:p>
                    <a:p>
                      <a:pPr marL="285750" indent="-285750" algn="r" rtl="1">
                        <a:buFont typeface="Wingdings" panose="05000000000000000000" pitchFamily="2" charset="2"/>
                        <a:buChar char="§"/>
                      </a:pPr>
                      <a:r>
                        <a:rPr lang="ar-BH" sz="1800" b="1" kern="1200" dirty="0" smtClean="0">
                          <a:solidFill>
                            <a:schemeClr val="dk1"/>
                          </a:solidFill>
                          <a:effectLst/>
                          <a:latin typeface="+mn-lt"/>
                          <a:ea typeface="+mn-ea"/>
                          <a:cs typeface="+mn-cs"/>
                        </a:rPr>
                        <a:t>تسجيل إخطار ترك العمل</a:t>
                      </a:r>
                      <a:endParaRPr lang="en-US" sz="1800" kern="1200" dirty="0" smtClean="0">
                        <a:solidFill>
                          <a:schemeClr val="dk1"/>
                        </a:solidFill>
                        <a:effectLst/>
                        <a:latin typeface="+mn-lt"/>
                        <a:ea typeface="+mn-ea"/>
                        <a:cs typeface="+mn-cs"/>
                      </a:endParaRPr>
                    </a:p>
                    <a:p>
                      <a:pPr marL="285750" indent="-285750" algn="r" rtl="1">
                        <a:buFont typeface="Wingdings" panose="05000000000000000000" pitchFamily="2" charset="2"/>
                        <a:buChar char="§"/>
                      </a:pPr>
                      <a:r>
                        <a:rPr lang="ar-BH" sz="1800" b="1" kern="1200" dirty="0" smtClean="0">
                          <a:solidFill>
                            <a:schemeClr val="dk1"/>
                          </a:solidFill>
                          <a:effectLst/>
                          <a:latin typeface="+mn-lt"/>
                          <a:ea typeface="+mn-ea"/>
                          <a:cs typeface="+mn-cs"/>
                        </a:rPr>
                        <a:t>إلغاء اخطار ترك العمل لخدم المنازل</a:t>
                      </a:r>
                      <a:endParaRPr lang="en-US" sz="1800" kern="1200" dirty="0" smtClean="0">
                        <a:solidFill>
                          <a:schemeClr val="dk1"/>
                        </a:solidFill>
                        <a:effectLst/>
                        <a:latin typeface="+mn-lt"/>
                        <a:ea typeface="+mn-ea"/>
                        <a:cs typeface="+mn-cs"/>
                      </a:endParaRPr>
                    </a:p>
                    <a:p>
                      <a:pPr algn="r"/>
                      <a:endParaRPr lang="en-US" sz="1800" dirty="0" smtClean="0"/>
                    </a:p>
                    <a:p>
                      <a:pPr algn="r"/>
                      <a:endParaRPr lang="en-US" sz="1800" dirty="0"/>
                    </a:p>
                  </a:txBody>
                  <a:tcPr marL="91448" marR="91448" marT="45716" marB="45716">
                    <a:solidFill>
                      <a:schemeClr val="bg1">
                        <a:lumMod val="95000"/>
                      </a:schemeClr>
                    </a:solidFill>
                  </a:tcPr>
                </a:tc>
                <a:tc rowSpan="4">
                  <a:txBody>
                    <a:bodyPr/>
                    <a:lstStyle/>
                    <a:p>
                      <a:pPr marL="285750" indent="-285750" algn="r" rtl="1">
                        <a:buFont typeface="Wingdings" panose="05000000000000000000" pitchFamily="2" charset="2"/>
                        <a:buChar char="§"/>
                      </a:pPr>
                      <a:r>
                        <a:rPr lang="ar-BH" sz="1800" b="1" kern="1200" dirty="0" smtClean="0">
                          <a:solidFill>
                            <a:schemeClr val="dk1"/>
                          </a:solidFill>
                          <a:effectLst/>
                          <a:latin typeface="+mn-lt"/>
                          <a:ea typeface="+mn-ea"/>
                          <a:cs typeface="+mn-cs"/>
                        </a:rPr>
                        <a:t>تسجيل منشأة جديدة</a:t>
                      </a:r>
                      <a:endParaRPr lang="en-US" sz="1800" kern="1200" dirty="0" smtClean="0">
                        <a:solidFill>
                          <a:schemeClr val="dk1"/>
                        </a:solidFill>
                        <a:effectLst/>
                        <a:latin typeface="+mn-lt"/>
                        <a:ea typeface="+mn-ea"/>
                        <a:cs typeface="+mn-cs"/>
                      </a:endParaRPr>
                    </a:p>
                    <a:p>
                      <a:pPr marL="285750" indent="-285750" algn="r" rtl="1">
                        <a:buFont typeface="Wingdings" panose="05000000000000000000" pitchFamily="2" charset="2"/>
                        <a:buChar char="§"/>
                      </a:pPr>
                      <a:r>
                        <a:rPr lang="ar-BH" sz="1800" b="1" kern="1200" dirty="0" smtClean="0">
                          <a:solidFill>
                            <a:schemeClr val="dk1"/>
                          </a:solidFill>
                          <a:effectLst/>
                          <a:latin typeface="+mn-lt"/>
                          <a:ea typeface="+mn-ea"/>
                          <a:cs typeface="+mn-cs"/>
                        </a:rPr>
                        <a:t>اصدار تصريح عمل جديد</a:t>
                      </a:r>
                      <a:endParaRPr lang="en-US" sz="1800" kern="1200" dirty="0" smtClean="0">
                        <a:solidFill>
                          <a:schemeClr val="dk1"/>
                        </a:solidFill>
                        <a:effectLst/>
                        <a:latin typeface="+mn-lt"/>
                        <a:ea typeface="+mn-ea"/>
                        <a:cs typeface="+mn-cs"/>
                      </a:endParaRPr>
                    </a:p>
                    <a:p>
                      <a:pPr marL="285750" indent="-285750" algn="r" rtl="1">
                        <a:buFont typeface="Wingdings" panose="05000000000000000000" pitchFamily="2" charset="2"/>
                        <a:buChar char="§"/>
                      </a:pPr>
                      <a:r>
                        <a:rPr lang="ar-BH" sz="1800" b="1" kern="1200" dirty="0" smtClean="0">
                          <a:solidFill>
                            <a:schemeClr val="dk1"/>
                          </a:solidFill>
                          <a:effectLst/>
                          <a:latin typeface="+mn-lt"/>
                          <a:ea typeface="+mn-ea"/>
                          <a:cs typeface="+mn-cs"/>
                        </a:rPr>
                        <a:t>تجديد تصريح العمل</a:t>
                      </a:r>
                      <a:endParaRPr lang="en-US" sz="1800" kern="1200" dirty="0" smtClean="0">
                        <a:solidFill>
                          <a:schemeClr val="dk1"/>
                        </a:solidFill>
                        <a:effectLst/>
                        <a:latin typeface="+mn-lt"/>
                        <a:ea typeface="+mn-ea"/>
                        <a:cs typeface="+mn-cs"/>
                      </a:endParaRPr>
                    </a:p>
                    <a:p>
                      <a:pPr marL="285750" indent="-285750" algn="r" rtl="1">
                        <a:buFont typeface="Wingdings" panose="05000000000000000000" pitchFamily="2" charset="2"/>
                        <a:buChar char="§"/>
                      </a:pPr>
                      <a:r>
                        <a:rPr lang="ar-BH" sz="1800" b="1" kern="1200" dirty="0" smtClean="0">
                          <a:solidFill>
                            <a:schemeClr val="dk1"/>
                          </a:solidFill>
                          <a:effectLst/>
                          <a:latin typeface="+mn-lt"/>
                          <a:ea typeface="+mn-ea"/>
                          <a:cs typeface="+mn-cs"/>
                        </a:rPr>
                        <a:t>رفع سقف تصاريح العمل وتقدير حجم العمل</a:t>
                      </a:r>
                      <a:endParaRPr lang="en-US" sz="1800" kern="1200" dirty="0" smtClean="0">
                        <a:solidFill>
                          <a:schemeClr val="dk1"/>
                        </a:solidFill>
                        <a:effectLst/>
                        <a:latin typeface="+mn-lt"/>
                        <a:ea typeface="+mn-ea"/>
                        <a:cs typeface="+mn-cs"/>
                      </a:endParaRPr>
                    </a:p>
                    <a:p>
                      <a:pPr marL="285750" indent="-285750" algn="r" rtl="1">
                        <a:buFont typeface="Wingdings" panose="05000000000000000000" pitchFamily="2" charset="2"/>
                        <a:buChar char="§"/>
                      </a:pPr>
                      <a:r>
                        <a:rPr lang="ar-BH" sz="1700" b="1" kern="1200" dirty="0" smtClean="0">
                          <a:solidFill>
                            <a:schemeClr val="dk1"/>
                          </a:solidFill>
                          <a:effectLst/>
                          <a:latin typeface="+mn-lt"/>
                          <a:ea typeface="+mn-ea"/>
                          <a:cs typeface="+mn-cs"/>
                        </a:rPr>
                        <a:t>إصدار او تجديد تصريح العمل للبالغين 60 سنة فما فوق</a:t>
                      </a:r>
                      <a:endParaRPr lang="en-US" sz="1700" kern="1200" dirty="0" smtClean="0">
                        <a:solidFill>
                          <a:schemeClr val="dk1"/>
                        </a:solidFill>
                        <a:effectLst/>
                        <a:latin typeface="+mn-lt"/>
                        <a:ea typeface="+mn-ea"/>
                        <a:cs typeface="+mn-cs"/>
                      </a:endParaRPr>
                    </a:p>
                    <a:p>
                      <a:pPr marL="285750" indent="-285750" algn="r" rtl="1">
                        <a:buFont typeface="Wingdings" panose="05000000000000000000" pitchFamily="2" charset="2"/>
                        <a:buChar char="§"/>
                      </a:pPr>
                      <a:r>
                        <a:rPr lang="ar-BH" sz="1800" b="1" kern="1200" dirty="0" smtClean="0">
                          <a:solidFill>
                            <a:schemeClr val="dk1"/>
                          </a:solidFill>
                          <a:effectLst/>
                          <a:latin typeface="+mn-lt"/>
                          <a:ea typeface="+mn-ea"/>
                          <a:cs typeface="+mn-cs"/>
                        </a:rPr>
                        <a:t>إصدار تصريح العمل للملتحقين</a:t>
                      </a:r>
                      <a:endParaRPr lang="en-US" sz="1800" kern="1200" dirty="0" smtClean="0">
                        <a:solidFill>
                          <a:schemeClr val="dk1"/>
                        </a:solidFill>
                        <a:effectLst/>
                        <a:latin typeface="+mn-lt"/>
                        <a:ea typeface="+mn-ea"/>
                        <a:cs typeface="+mn-cs"/>
                      </a:endParaRPr>
                    </a:p>
                    <a:p>
                      <a:pPr marL="285750" indent="-285750" algn="r" rtl="1">
                        <a:buFont typeface="Wingdings" panose="05000000000000000000" pitchFamily="2" charset="2"/>
                        <a:buChar char="§"/>
                      </a:pPr>
                      <a:r>
                        <a:rPr lang="ar-BH" sz="1800" b="1" kern="1200" dirty="0" smtClean="0">
                          <a:solidFill>
                            <a:schemeClr val="dk1"/>
                          </a:solidFill>
                          <a:effectLst/>
                          <a:latin typeface="+mn-lt"/>
                          <a:ea typeface="+mn-ea"/>
                          <a:cs typeface="+mn-cs"/>
                        </a:rPr>
                        <a:t>رفع الملاحظات الإدارية </a:t>
                      </a:r>
                      <a:endParaRPr lang="en-US" sz="1800" kern="1200" dirty="0" smtClean="0">
                        <a:solidFill>
                          <a:schemeClr val="dk1"/>
                        </a:solidFill>
                        <a:effectLst/>
                        <a:latin typeface="+mn-lt"/>
                        <a:ea typeface="+mn-ea"/>
                        <a:cs typeface="+mn-cs"/>
                      </a:endParaRPr>
                    </a:p>
                    <a:p>
                      <a:pPr marL="285750" indent="-285750" algn="r" rtl="1">
                        <a:buFont typeface="Wingdings" panose="05000000000000000000" pitchFamily="2" charset="2"/>
                        <a:buChar char="§"/>
                      </a:pPr>
                      <a:r>
                        <a:rPr lang="ar-BH" sz="1800" b="1" kern="1200" dirty="0" smtClean="0">
                          <a:solidFill>
                            <a:schemeClr val="dk1"/>
                          </a:solidFill>
                          <a:effectLst/>
                          <a:latin typeface="+mn-lt"/>
                          <a:ea typeface="+mn-ea"/>
                          <a:cs typeface="+mn-cs"/>
                        </a:rPr>
                        <a:t>إلغاء التصريح</a:t>
                      </a:r>
                      <a:endParaRPr lang="en-US" sz="1800" kern="1200" dirty="0" smtClean="0">
                        <a:solidFill>
                          <a:schemeClr val="dk1"/>
                        </a:solidFill>
                        <a:effectLst/>
                        <a:latin typeface="+mn-lt"/>
                        <a:ea typeface="+mn-ea"/>
                        <a:cs typeface="+mn-cs"/>
                      </a:endParaRPr>
                    </a:p>
                    <a:p>
                      <a:pPr marL="285750" indent="-285750" algn="r" rtl="1">
                        <a:buFont typeface="Wingdings" panose="05000000000000000000" pitchFamily="2" charset="2"/>
                        <a:buChar char="§"/>
                      </a:pPr>
                      <a:r>
                        <a:rPr lang="ar-BH" sz="1800" b="1" kern="1200" dirty="0" smtClean="0">
                          <a:solidFill>
                            <a:schemeClr val="dk1"/>
                          </a:solidFill>
                          <a:effectLst/>
                          <a:latin typeface="+mn-lt"/>
                          <a:ea typeface="+mn-ea"/>
                          <a:cs typeface="+mn-cs"/>
                        </a:rPr>
                        <a:t>تغيير المهنة </a:t>
                      </a:r>
                      <a:endParaRPr lang="en-US" sz="1800" kern="1200" dirty="0" smtClean="0">
                        <a:solidFill>
                          <a:schemeClr val="dk1"/>
                        </a:solidFill>
                        <a:effectLst/>
                        <a:latin typeface="+mn-lt"/>
                        <a:ea typeface="+mn-ea"/>
                        <a:cs typeface="+mn-cs"/>
                      </a:endParaRPr>
                    </a:p>
                    <a:p>
                      <a:pPr marL="285750" indent="-285750" algn="r" rtl="1">
                        <a:buFont typeface="Wingdings" panose="05000000000000000000" pitchFamily="2" charset="2"/>
                        <a:buChar char="§"/>
                      </a:pPr>
                      <a:r>
                        <a:rPr lang="ar-BH" sz="1800" b="1" kern="1200" dirty="0" smtClean="0">
                          <a:solidFill>
                            <a:schemeClr val="dk1"/>
                          </a:solidFill>
                          <a:effectLst/>
                          <a:latin typeface="+mn-lt"/>
                          <a:ea typeface="+mn-ea"/>
                          <a:cs typeface="+mn-cs"/>
                        </a:rPr>
                        <a:t>التخويل </a:t>
                      </a:r>
                      <a:endParaRPr lang="en-US" sz="1800" kern="1200" dirty="0" smtClean="0">
                        <a:solidFill>
                          <a:schemeClr val="dk1"/>
                        </a:solidFill>
                        <a:effectLst/>
                        <a:latin typeface="+mn-lt"/>
                        <a:ea typeface="+mn-ea"/>
                        <a:cs typeface="+mn-cs"/>
                      </a:endParaRPr>
                    </a:p>
                    <a:p>
                      <a:pPr marL="285750" indent="-285750" algn="r" rtl="1">
                        <a:buFont typeface="Wingdings" panose="05000000000000000000" pitchFamily="2" charset="2"/>
                        <a:buChar char="§"/>
                      </a:pPr>
                      <a:r>
                        <a:rPr lang="ar-BH" sz="1800" b="1" kern="1200" dirty="0" smtClean="0">
                          <a:solidFill>
                            <a:schemeClr val="dk1"/>
                          </a:solidFill>
                          <a:effectLst/>
                          <a:latin typeface="+mn-lt"/>
                          <a:ea typeface="+mn-ea"/>
                          <a:cs typeface="+mn-cs"/>
                        </a:rPr>
                        <a:t>تحديث عنوان العامل الأجنبي </a:t>
                      </a:r>
                      <a:endParaRPr lang="en-US" sz="1800" kern="1200" dirty="0" smtClean="0">
                        <a:solidFill>
                          <a:schemeClr val="dk1"/>
                        </a:solidFill>
                        <a:effectLst/>
                        <a:latin typeface="+mn-lt"/>
                        <a:ea typeface="+mn-ea"/>
                        <a:cs typeface="+mn-cs"/>
                      </a:endParaRPr>
                    </a:p>
                    <a:p>
                      <a:pPr marL="285750" indent="-285750" algn="r" rtl="1">
                        <a:buFont typeface="Wingdings" panose="05000000000000000000" pitchFamily="2" charset="2"/>
                        <a:buChar char="§"/>
                      </a:pPr>
                      <a:r>
                        <a:rPr lang="ar-BH" sz="1800" b="1" kern="1200" dirty="0" smtClean="0">
                          <a:solidFill>
                            <a:schemeClr val="dk1"/>
                          </a:solidFill>
                          <a:effectLst/>
                          <a:latin typeface="+mn-lt"/>
                          <a:ea typeface="+mn-ea"/>
                          <a:cs typeface="+mn-cs"/>
                        </a:rPr>
                        <a:t>انتقال العامل الأجنبي</a:t>
                      </a:r>
                      <a:r>
                        <a:rPr lang="en-US" sz="1800" b="1" kern="1200" dirty="0" smtClean="0">
                          <a:solidFill>
                            <a:schemeClr val="dk1"/>
                          </a:solidFill>
                          <a:effectLst/>
                          <a:latin typeface="+mn-lt"/>
                          <a:ea typeface="+mn-ea"/>
                          <a:cs typeface="+mn-cs"/>
                        </a:rPr>
                        <a:t> </a:t>
                      </a:r>
                      <a:r>
                        <a:rPr lang="ar-BH" sz="1800" b="1" kern="1200" dirty="0" smtClean="0">
                          <a:solidFill>
                            <a:schemeClr val="dk1"/>
                          </a:solidFill>
                          <a:effectLst/>
                          <a:latin typeface="+mn-lt"/>
                          <a:ea typeface="+mn-ea"/>
                          <a:cs typeface="+mn-cs"/>
                        </a:rPr>
                        <a:t>( التحويل المحلي )</a:t>
                      </a:r>
                      <a:endParaRPr lang="en-US" sz="1800" kern="1200" dirty="0" smtClean="0">
                        <a:solidFill>
                          <a:schemeClr val="dk1"/>
                        </a:solidFill>
                        <a:effectLst/>
                        <a:latin typeface="+mn-lt"/>
                        <a:ea typeface="+mn-ea"/>
                        <a:cs typeface="+mn-cs"/>
                      </a:endParaRPr>
                    </a:p>
                    <a:p>
                      <a:pPr marL="285750" indent="-285750" algn="r" rtl="1">
                        <a:buFont typeface="Wingdings" panose="05000000000000000000" pitchFamily="2" charset="2"/>
                        <a:buChar char="§"/>
                      </a:pPr>
                      <a:r>
                        <a:rPr lang="ar-BH" sz="1800" b="1" kern="1200" dirty="0" smtClean="0">
                          <a:solidFill>
                            <a:schemeClr val="dk1"/>
                          </a:solidFill>
                          <a:effectLst/>
                          <a:latin typeface="+mn-lt"/>
                          <a:ea typeface="+mn-ea"/>
                          <a:cs typeface="+mn-cs"/>
                        </a:rPr>
                        <a:t>تسجيل إخطار ترك العمل</a:t>
                      </a:r>
                      <a:endParaRPr lang="en-US" sz="1800" kern="1200" dirty="0" smtClean="0">
                        <a:solidFill>
                          <a:schemeClr val="dk1"/>
                        </a:solidFill>
                        <a:effectLst/>
                        <a:latin typeface="+mn-lt"/>
                        <a:ea typeface="+mn-ea"/>
                        <a:cs typeface="+mn-cs"/>
                      </a:endParaRPr>
                    </a:p>
                    <a:p>
                      <a:pPr marL="285750" indent="-285750" algn="r" rtl="1">
                        <a:buFont typeface="Wingdings" panose="05000000000000000000" pitchFamily="2" charset="2"/>
                        <a:buChar char="§"/>
                      </a:pPr>
                      <a:r>
                        <a:rPr lang="ar-BH" sz="1800" b="1" kern="1200" dirty="0" smtClean="0">
                          <a:solidFill>
                            <a:schemeClr val="dk1"/>
                          </a:solidFill>
                          <a:effectLst/>
                          <a:latin typeface="+mn-lt"/>
                          <a:ea typeface="+mn-ea"/>
                          <a:cs typeface="+mn-cs"/>
                        </a:rPr>
                        <a:t>أخذ المعلومات البيولوجية للعمالة</a:t>
                      </a:r>
                      <a:endParaRPr lang="en-US" sz="1800" kern="1200" dirty="0" smtClean="0">
                        <a:solidFill>
                          <a:schemeClr val="dk1"/>
                        </a:solidFill>
                        <a:effectLst/>
                        <a:latin typeface="+mn-lt"/>
                        <a:ea typeface="+mn-ea"/>
                        <a:cs typeface="+mn-cs"/>
                      </a:endParaRPr>
                    </a:p>
                    <a:p>
                      <a:pPr algn="r"/>
                      <a:endParaRPr lang="en-US" sz="1800" dirty="0"/>
                    </a:p>
                  </a:txBody>
                  <a:tcPr marL="91448" marR="91448" marT="45716" marB="45716">
                    <a:solidFill>
                      <a:schemeClr val="bg1">
                        <a:lumMod val="95000"/>
                      </a:schemeClr>
                    </a:solidFill>
                  </a:tcPr>
                </a:tc>
                <a:extLst>
                  <a:ext uri="{0D108BD9-81ED-4DB2-BD59-A6C34878D82A}">
                    <a16:rowId xmlns:a16="http://schemas.microsoft.com/office/drawing/2014/main" val="10001"/>
                  </a:ext>
                </a:extLst>
              </a:tr>
              <a:tr h="3815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BH" sz="1800" b="1" kern="1200" dirty="0" smtClean="0">
                          <a:solidFill>
                            <a:schemeClr val="lt1"/>
                          </a:solidFill>
                          <a:effectLst/>
                          <a:latin typeface="+mn-lt"/>
                          <a:ea typeface="+mn-ea"/>
                          <a:cs typeface="+mn-cs"/>
                        </a:rPr>
                        <a:t>قطاع التفتيش</a:t>
                      </a:r>
                      <a:endParaRPr lang="en-US" sz="1800" dirty="0" smtClean="0"/>
                    </a:p>
                  </a:txBody>
                  <a:tcPr marL="91448" marR="91448" marT="45716" marB="45716">
                    <a:solidFill>
                      <a:srgbClr val="FF0000"/>
                    </a:solidFill>
                  </a:tcPr>
                </a:tc>
                <a:tc vMerge="1">
                  <a:txBody>
                    <a:bodyPr/>
                    <a:lstStyle/>
                    <a:p>
                      <a:endParaRPr lang="en-US"/>
                    </a:p>
                  </a:txBody>
                  <a:tcPr/>
                </a:tc>
                <a:extLst>
                  <a:ext uri="{0D108BD9-81ED-4DB2-BD59-A6C34878D82A}">
                    <a16:rowId xmlns:a16="http://schemas.microsoft.com/office/drawing/2014/main" val="794541518"/>
                  </a:ext>
                </a:extLst>
              </a:tr>
              <a:tr h="52668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ar-BH" sz="1800" b="1" kern="1200" dirty="0" smtClean="0">
                          <a:solidFill>
                            <a:schemeClr val="dk1"/>
                          </a:solidFill>
                          <a:effectLst/>
                          <a:latin typeface="+mn-lt"/>
                          <a:ea typeface="+mn-ea"/>
                          <a:cs typeface="+mn-cs"/>
                        </a:rPr>
                        <a:t>رفع الملاحظات الإدارية الخاصة بقطاع</a:t>
                      </a:r>
                      <a:r>
                        <a:rPr lang="ar-BH" sz="1800" b="1" kern="1200" baseline="0" dirty="0" smtClean="0">
                          <a:solidFill>
                            <a:schemeClr val="dk1"/>
                          </a:solidFill>
                          <a:effectLst/>
                          <a:latin typeface="+mn-lt"/>
                          <a:ea typeface="+mn-ea"/>
                          <a:cs typeface="+mn-cs"/>
                        </a:rPr>
                        <a:t> التفتيش</a:t>
                      </a:r>
                      <a:endParaRPr lang="en-US" sz="1800" kern="1200" dirty="0" smtClean="0">
                        <a:solidFill>
                          <a:schemeClr val="dk1"/>
                        </a:solidFill>
                        <a:effectLst/>
                        <a:latin typeface="+mn-lt"/>
                        <a:ea typeface="+mn-ea"/>
                        <a:cs typeface="+mn-cs"/>
                      </a:endParaRPr>
                    </a:p>
                    <a:p>
                      <a:pPr algn="r"/>
                      <a:endParaRPr lang="en-US" sz="1800" dirty="0"/>
                    </a:p>
                  </a:txBody>
                  <a:tcPr marL="91448" marR="91448" marT="45716" marB="45716">
                    <a:solidFill>
                      <a:schemeClr val="bg1">
                        <a:lumMod val="95000"/>
                      </a:schemeClr>
                    </a:solidFill>
                  </a:tcPr>
                </a:tc>
                <a:tc vMerge="1">
                  <a:txBody>
                    <a:bodyPr/>
                    <a:lstStyle/>
                    <a:p>
                      <a:endParaRPr lang="en-US"/>
                    </a:p>
                  </a:txBody>
                  <a:tcPr/>
                </a:tc>
                <a:extLst>
                  <a:ext uri="{0D108BD9-81ED-4DB2-BD59-A6C34878D82A}">
                    <a16:rowId xmlns:a16="http://schemas.microsoft.com/office/drawing/2014/main" val="2510556701"/>
                  </a:ext>
                </a:extLst>
              </a:tr>
              <a:tr h="1284795">
                <a:tc>
                  <a:txBody>
                    <a:bodyPr/>
                    <a:lstStyle/>
                    <a:p>
                      <a:pPr algn="r"/>
                      <a:endParaRPr lang="en-US" sz="1800" dirty="0"/>
                    </a:p>
                  </a:txBody>
                  <a:tcPr marL="91448" marR="91448" marT="45716" marB="45716">
                    <a:solidFill>
                      <a:schemeClr val="bg1">
                        <a:lumMod val="95000"/>
                      </a:schemeClr>
                    </a:solidFill>
                  </a:tcPr>
                </a:tc>
                <a:tc vMerge="1">
                  <a:txBody>
                    <a:bodyPr/>
                    <a:lstStyle/>
                    <a:p>
                      <a:endParaRPr lang="en-US"/>
                    </a:p>
                  </a:txBody>
                  <a:tcPr/>
                </a:tc>
                <a:extLst>
                  <a:ext uri="{0D108BD9-81ED-4DB2-BD59-A6C34878D82A}">
                    <a16:rowId xmlns:a16="http://schemas.microsoft.com/office/drawing/2014/main" val="3695547440"/>
                  </a:ext>
                </a:extLst>
              </a:tr>
            </a:tbl>
          </a:graphicData>
        </a:graphic>
      </p:graphicFrame>
    </p:spTree>
    <p:extLst>
      <p:ext uri="{BB962C8B-B14F-4D97-AF65-F5344CB8AC3E}">
        <p14:creationId xmlns:p14="http://schemas.microsoft.com/office/powerpoint/2010/main" val="32627870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5"/>
          <p:cNvSpPr>
            <a:spLocks noChangeArrowheads="1"/>
          </p:cNvSpPr>
          <p:nvPr/>
        </p:nvSpPr>
        <p:spPr bwMode="auto">
          <a:xfrm>
            <a:off x="0" y="6629400"/>
            <a:ext cx="9144000" cy="2286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US" altLang="en-US" sz="1800">
              <a:latin typeface="Arial" panose="020B0604020202020204" pitchFamily="34" charset="0"/>
            </a:endParaRPr>
          </a:p>
        </p:txBody>
      </p:sp>
      <p:sp>
        <p:nvSpPr>
          <p:cNvPr id="27651" name="Rectangle 6"/>
          <p:cNvSpPr>
            <a:spLocks noChangeArrowheads="1"/>
          </p:cNvSpPr>
          <p:nvPr/>
        </p:nvSpPr>
        <p:spPr bwMode="auto">
          <a:xfrm>
            <a:off x="0" y="0"/>
            <a:ext cx="9144000" cy="2286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US" altLang="en-US" sz="1800">
              <a:latin typeface="Arial" panose="020B0604020202020204" pitchFamily="34" charset="0"/>
            </a:endParaRPr>
          </a:p>
        </p:txBody>
      </p:sp>
      <p:sp>
        <p:nvSpPr>
          <p:cNvPr id="2054" name="Rectangle 16"/>
          <p:cNvSpPr>
            <a:spLocks noGrp="1" noChangeArrowheads="1"/>
          </p:cNvSpPr>
          <p:nvPr>
            <p:ph type="ctrTitle"/>
          </p:nvPr>
        </p:nvSpPr>
        <p:spPr>
          <a:xfrm>
            <a:off x="1143000" y="3657600"/>
            <a:ext cx="7010400" cy="544513"/>
          </a:xfrm>
          <a:solidFill>
            <a:schemeClr val="bg1">
              <a:lumMod val="75000"/>
            </a:schemeClr>
          </a:solidFill>
        </p:spPr>
        <p:txBody>
          <a:bodyPr rtlCol="0">
            <a:normAutofit fontScale="90000"/>
          </a:bodyPr>
          <a:lstStyle/>
          <a:p>
            <a:pPr eaLnBrk="1" fontAlgn="auto" hangingPunct="1">
              <a:spcAft>
                <a:spcPts val="0"/>
              </a:spcAft>
              <a:defRPr/>
            </a:pPr>
            <a:r>
              <a:rPr lang="ar-BH" sz="4000" b="1" dirty="0" smtClean="0">
                <a:solidFill>
                  <a:srgbClr val="FF0000"/>
                </a:solidFill>
                <a:cs typeface="Calibri" pitchFamily="34" charset="0"/>
              </a:rPr>
              <a:t>شكراً</a:t>
            </a:r>
            <a:endParaRPr lang="en-US" sz="4000" b="1" dirty="0" smtClean="0">
              <a:solidFill>
                <a:srgbClr val="FF0000"/>
              </a:solidFill>
              <a:cs typeface="Calibri" pitchFamily="34" charset="0"/>
            </a:endParaRPr>
          </a:p>
        </p:txBody>
      </p:sp>
      <p:pic>
        <p:nvPicPr>
          <p:cNvPr id="27653" name="Picture 17"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32124">
            <a:off x="484188" y="3633788"/>
            <a:ext cx="2686050"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15" descr="LMRA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381000"/>
            <a:ext cx="3810000" cy="257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Content Placeholder 2"/>
          <p:cNvSpPr txBox="1">
            <a:spLocks/>
          </p:cNvSpPr>
          <p:nvPr/>
        </p:nvSpPr>
        <p:spPr bwMode="auto">
          <a:xfrm>
            <a:off x="2895600" y="4281488"/>
            <a:ext cx="77724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Font typeface="Times" panose="02020603050405020304" pitchFamily="18" charset="0"/>
              <a:buNone/>
            </a:pPr>
            <a:r>
              <a:rPr lang="en-US" altLang="en-US" sz="2400" u="sng" dirty="0">
                <a:solidFill>
                  <a:srgbClr val="898989"/>
                </a:solidFill>
              </a:rPr>
              <a:t/>
            </a:r>
            <a:br>
              <a:rPr lang="en-US" altLang="en-US" sz="2400" u="sng" dirty="0">
                <a:solidFill>
                  <a:srgbClr val="898989"/>
                </a:solidFill>
              </a:rPr>
            </a:br>
            <a:r>
              <a:rPr lang="en-US" altLang="en-US" sz="2400" dirty="0">
                <a:solidFill>
                  <a:srgbClr val="898989"/>
                </a:solidFill>
              </a:rPr>
              <a:t/>
            </a:r>
            <a:br>
              <a:rPr lang="en-US" altLang="en-US" sz="2400" dirty="0">
                <a:solidFill>
                  <a:srgbClr val="898989"/>
                </a:solidFill>
              </a:rPr>
            </a:br>
            <a:r>
              <a:rPr lang="en-US" altLang="en-US" sz="2400" dirty="0" smtClean="0">
                <a:solidFill>
                  <a:srgbClr val="898989"/>
                </a:solidFill>
              </a:rPr>
              <a:t>17 </a:t>
            </a:r>
            <a:r>
              <a:rPr lang="en-US" altLang="en-US" sz="2400" dirty="0">
                <a:solidFill>
                  <a:srgbClr val="898989"/>
                </a:solidFill>
              </a:rPr>
              <a:t>50 60 </a:t>
            </a:r>
            <a:r>
              <a:rPr lang="en-US" altLang="en-US" sz="2400" dirty="0" smtClean="0">
                <a:solidFill>
                  <a:srgbClr val="898989"/>
                </a:solidFill>
              </a:rPr>
              <a:t>55</a:t>
            </a:r>
            <a:r>
              <a:rPr lang="ar-BH" altLang="en-US" sz="2400" dirty="0">
                <a:solidFill>
                  <a:srgbClr val="898989"/>
                </a:solidFill>
              </a:rPr>
              <a:t> مركز </a:t>
            </a:r>
            <a:r>
              <a:rPr lang="ar-BH" altLang="en-US" sz="2400" dirty="0" smtClean="0">
                <a:solidFill>
                  <a:srgbClr val="898989"/>
                </a:solidFill>
              </a:rPr>
              <a:t>الاتصال: </a:t>
            </a:r>
            <a:r>
              <a:rPr lang="en-US" altLang="en-US" sz="2400" dirty="0" smtClean="0">
                <a:solidFill>
                  <a:srgbClr val="898989"/>
                </a:solidFill>
              </a:rPr>
              <a:t/>
            </a:r>
            <a:br>
              <a:rPr lang="en-US" altLang="en-US" sz="2400" dirty="0" smtClean="0">
                <a:solidFill>
                  <a:srgbClr val="898989"/>
                </a:solidFill>
              </a:rPr>
            </a:br>
            <a:r>
              <a:rPr lang="en-US" altLang="en-US" sz="2000" dirty="0" smtClean="0">
                <a:solidFill>
                  <a:srgbClr val="6600FF"/>
                </a:solidFill>
                <a:hlinkClick r:id="rId4"/>
              </a:rPr>
              <a:t>lmra@lmra.gov.bh</a:t>
            </a:r>
            <a:r>
              <a:rPr lang="ar-BH" altLang="en-US" sz="2000" dirty="0" smtClean="0">
                <a:solidFill>
                  <a:srgbClr val="898989"/>
                </a:solidFill>
              </a:rPr>
              <a:t> </a:t>
            </a:r>
            <a:r>
              <a:rPr lang="ar-BH" altLang="en-US" sz="2400" dirty="0">
                <a:solidFill>
                  <a:srgbClr val="898989"/>
                </a:solidFill>
              </a:rPr>
              <a:t>البريد </a:t>
            </a:r>
            <a:r>
              <a:rPr lang="ar-BH" altLang="en-US" sz="2400" dirty="0" smtClean="0">
                <a:solidFill>
                  <a:srgbClr val="898989"/>
                </a:solidFill>
              </a:rPr>
              <a:t>الالكتروني</a:t>
            </a:r>
            <a:r>
              <a:rPr lang="ar-BH" altLang="en-US" sz="2000" dirty="0" smtClean="0">
                <a:solidFill>
                  <a:srgbClr val="898989"/>
                </a:solidFill>
              </a:rPr>
              <a:t>: </a:t>
            </a:r>
            <a:endParaRPr lang="en-US" altLang="en-US" sz="2000" dirty="0">
              <a:solidFill>
                <a:srgbClr val="6600FF"/>
              </a:solidFill>
            </a:endParaRPr>
          </a:p>
          <a:p>
            <a:pPr algn="ctr">
              <a:buFont typeface="Times" panose="02020603050405020304" pitchFamily="18" charset="0"/>
              <a:buNone/>
            </a:pPr>
            <a:r>
              <a:rPr lang="en-US" altLang="en-US" sz="2000" dirty="0" smtClean="0">
                <a:solidFill>
                  <a:srgbClr val="898989"/>
                </a:solidFill>
                <a:hlinkClick r:id="rId5"/>
              </a:rPr>
              <a:t>www.lmra.bh/esupport</a:t>
            </a:r>
            <a:r>
              <a:rPr lang="ar-BH" altLang="en-US" sz="2000" dirty="0" smtClean="0">
                <a:solidFill>
                  <a:srgbClr val="898989"/>
                </a:solidFill>
              </a:rPr>
              <a:t> </a:t>
            </a:r>
            <a:r>
              <a:rPr lang="ar-BH" altLang="en-US" sz="2400" dirty="0">
                <a:solidFill>
                  <a:srgbClr val="898989"/>
                </a:solidFill>
              </a:rPr>
              <a:t>الدعم </a:t>
            </a:r>
            <a:r>
              <a:rPr lang="ar-BH" altLang="en-US" sz="2400" dirty="0" smtClean="0">
                <a:solidFill>
                  <a:srgbClr val="898989"/>
                </a:solidFill>
              </a:rPr>
              <a:t>الالكتروني: </a:t>
            </a:r>
            <a:r>
              <a:rPr lang="en-US" altLang="en-US" sz="2400" dirty="0">
                <a:solidFill>
                  <a:srgbClr val="898989"/>
                </a:solidFill>
              </a:rPr>
              <a:t/>
            </a:r>
            <a:br>
              <a:rPr lang="en-US" altLang="en-US" sz="2400" dirty="0">
                <a:solidFill>
                  <a:srgbClr val="898989"/>
                </a:solidFill>
              </a:rPr>
            </a:br>
            <a:endParaRPr lang="en-US" altLang="en-US" sz="2400" dirty="0">
              <a:solidFill>
                <a:srgbClr val="898989"/>
              </a:solidFill>
            </a:endParaRPr>
          </a:p>
          <a:p>
            <a:pPr algn="ctr">
              <a:buFont typeface="Times" panose="02020603050405020304" pitchFamily="18" charset="0"/>
              <a:buNone/>
            </a:pPr>
            <a:r>
              <a:rPr lang="en-US" altLang="en-US" dirty="0">
                <a:solidFill>
                  <a:srgbClr val="898989"/>
                </a:solidFill>
              </a:rPr>
              <a:t/>
            </a:r>
            <a:br>
              <a:rPr lang="en-US" altLang="en-US" dirty="0">
                <a:solidFill>
                  <a:srgbClr val="898989"/>
                </a:solidFill>
              </a:rPr>
            </a:br>
            <a:endParaRPr lang="en-US" altLang="en-US" dirty="0">
              <a:solidFill>
                <a:srgbClr val="898989"/>
              </a:solidFill>
            </a:endParaRPr>
          </a:p>
        </p:txBody>
      </p:sp>
    </p:spTree>
    <p:extLst>
      <p:ext uri="{BB962C8B-B14F-4D97-AF65-F5344CB8AC3E}">
        <p14:creationId xmlns:p14="http://schemas.microsoft.com/office/powerpoint/2010/main" val="2826690407"/>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ChangeArrowheads="1"/>
          </p:cNvSpPr>
          <p:nvPr/>
        </p:nvSpPr>
        <p:spPr bwMode="auto">
          <a:xfrm>
            <a:off x="0" y="6629400"/>
            <a:ext cx="9144000" cy="2286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US" altLang="en-US" sz="1800">
              <a:latin typeface="Arial" panose="020B0604020202020204" pitchFamily="34" charset="0"/>
            </a:endParaRPr>
          </a:p>
        </p:txBody>
      </p:sp>
      <p:sp>
        <p:nvSpPr>
          <p:cNvPr id="5123" name="Rectangle 6"/>
          <p:cNvSpPr>
            <a:spLocks noChangeArrowheads="1"/>
          </p:cNvSpPr>
          <p:nvPr/>
        </p:nvSpPr>
        <p:spPr bwMode="auto">
          <a:xfrm>
            <a:off x="0" y="0"/>
            <a:ext cx="9144000" cy="2286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US" altLang="en-US" sz="1800">
              <a:latin typeface="Arial" panose="020B0604020202020204" pitchFamily="34" charset="0"/>
            </a:endParaRPr>
          </a:p>
        </p:txBody>
      </p:sp>
      <p:pic>
        <p:nvPicPr>
          <p:cNvPr id="2" name="1">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srcRect/>
          <a:stretch>
            <a:fillRect/>
          </a:stretch>
        </p:blipFill>
        <p:spPr bwMode="auto">
          <a:xfrm>
            <a:off x="0" y="228600"/>
            <a:ext cx="91440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17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6"/>
          <p:cNvSpPr>
            <a:spLocks noChangeArrowheads="1"/>
          </p:cNvSpPr>
          <p:nvPr/>
        </p:nvSpPr>
        <p:spPr bwMode="auto">
          <a:xfrm rot="5400000">
            <a:off x="-3314700" y="3314700"/>
            <a:ext cx="6858000" cy="2286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US" altLang="en-US" sz="1800">
              <a:latin typeface="Arial" panose="020B0604020202020204" pitchFamily="34" charset="0"/>
            </a:endParaRPr>
          </a:p>
        </p:txBody>
      </p:sp>
      <p:pic>
        <p:nvPicPr>
          <p:cNvPr id="6147" name="Picture 6" descr="LMRA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663" y="257175"/>
            <a:ext cx="2057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Box 11"/>
          <p:cNvSpPr txBox="1">
            <a:spLocks noChangeArrowheads="1"/>
          </p:cNvSpPr>
          <p:nvPr/>
        </p:nvSpPr>
        <p:spPr bwMode="auto">
          <a:xfrm>
            <a:off x="228600" y="1371600"/>
            <a:ext cx="8815388" cy="6278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914400" indent="-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algn="r" rtl="1" eaLnBrk="1" hangingPunct="1">
              <a:lnSpc>
                <a:spcPct val="150000"/>
              </a:lnSpc>
              <a:spcBef>
                <a:spcPct val="0"/>
              </a:spcBef>
              <a:buFont typeface="Wingdings" panose="05000000000000000000" pitchFamily="2" charset="2"/>
              <a:buChar char="§"/>
            </a:pPr>
            <a:r>
              <a:rPr lang="ar-BH" altLang="en-US" sz="2400" dirty="0">
                <a:latin typeface="Sakkal Majalla" panose="02000000000000000000" pitchFamily="2" charset="-78"/>
                <a:cs typeface="Sakkal Majalla" panose="02000000000000000000" pitchFamily="2" charset="-78"/>
              </a:rPr>
              <a:t>تسجيل المنشاه</a:t>
            </a:r>
            <a:endParaRPr lang="en-US" altLang="en-US" sz="2400" dirty="0">
              <a:latin typeface="Sakkal Majalla" panose="02000000000000000000" pitchFamily="2" charset="-78"/>
              <a:cs typeface="Sakkal Majalla" panose="02000000000000000000" pitchFamily="2" charset="-78"/>
            </a:endParaRPr>
          </a:p>
          <a:p>
            <a:pPr lvl="1" algn="r" rtl="1" eaLnBrk="1" hangingPunct="1">
              <a:lnSpc>
                <a:spcPct val="150000"/>
              </a:lnSpc>
              <a:spcBef>
                <a:spcPct val="0"/>
              </a:spcBef>
              <a:buFont typeface="Wingdings" panose="05000000000000000000" pitchFamily="2" charset="2"/>
              <a:buChar char="§"/>
            </a:pPr>
            <a:r>
              <a:rPr lang="ar-BH" altLang="en-US" sz="2400" dirty="0">
                <a:latin typeface="Sakkal Majalla" panose="02000000000000000000" pitchFamily="2" charset="-78"/>
                <a:cs typeface="Sakkal Majalla" panose="02000000000000000000" pitchFamily="2" charset="-78"/>
              </a:rPr>
              <a:t>إصدار تصريح العمل</a:t>
            </a:r>
          </a:p>
          <a:p>
            <a:pPr lvl="1" algn="r" rtl="1" eaLnBrk="1" hangingPunct="1">
              <a:lnSpc>
                <a:spcPct val="150000"/>
              </a:lnSpc>
              <a:spcBef>
                <a:spcPct val="0"/>
              </a:spcBef>
              <a:buFont typeface="Wingdings" panose="05000000000000000000" pitchFamily="2" charset="2"/>
              <a:buChar char="§"/>
            </a:pPr>
            <a:r>
              <a:rPr lang="ar-BH" altLang="en-US" sz="2400" dirty="0">
                <a:latin typeface="Sakkal Majalla" panose="02000000000000000000" pitchFamily="2" charset="-78"/>
                <a:cs typeface="Sakkal Majalla" panose="02000000000000000000" pitchFamily="2" charset="-78"/>
              </a:rPr>
              <a:t> إصدار الإقامة</a:t>
            </a:r>
          </a:p>
          <a:p>
            <a:pPr lvl="1" algn="r" rtl="1" eaLnBrk="1" hangingPunct="1">
              <a:lnSpc>
                <a:spcPct val="150000"/>
              </a:lnSpc>
              <a:spcBef>
                <a:spcPct val="0"/>
              </a:spcBef>
              <a:buFont typeface="Wingdings" panose="05000000000000000000" pitchFamily="2" charset="2"/>
              <a:buChar char="§"/>
            </a:pPr>
            <a:r>
              <a:rPr lang="ar-BH" altLang="en-US" sz="2400" dirty="0">
                <a:latin typeface="Sakkal Majalla" panose="02000000000000000000" pitchFamily="2" charset="-78"/>
                <a:cs typeface="Sakkal Majalla" panose="02000000000000000000" pitchFamily="2" charset="-78"/>
              </a:rPr>
              <a:t>اصدار الرقم </a:t>
            </a:r>
            <a:r>
              <a:rPr lang="ar-BH" altLang="en-US" sz="2400" dirty="0" smtClean="0">
                <a:latin typeface="Sakkal Majalla" panose="02000000000000000000" pitchFamily="2" charset="-78"/>
                <a:cs typeface="Sakkal Majalla" panose="02000000000000000000" pitchFamily="2" charset="-78"/>
              </a:rPr>
              <a:t>الشخصي </a:t>
            </a:r>
            <a:r>
              <a:rPr lang="ar-BH" altLang="en-US" sz="2400" dirty="0">
                <a:latin typeface="Sakkal Majalla" panose="02000000000000000000" pitchFamily="2" charset="-78"/>
                <a:cs typeface="Sakkal Majalla" panose="02000000000000000000" pitchFamily="2" charset="-78"/>
              </a:rPr>
              <a:t>(بطاقة الهوية)</a:t>
            </a:r>
          </a:p>
          <a:p>
            <a:pPr lvl="1" algn="r" rtl="1" eaLnBrk="1" hangingPunct="1">
              <a:lnSpc>
                <a:spcPct val="150000"/>
              </a:lnSpc>
              <a:spcBef>
                <a:spcPct val="0"/>
              </a:spcBef>
              <a:buFont typeface="Wingdings" panose="05000000000000000000" pitchFamily="2" charset="2"/>
              <a:buChar char="§"/>
            </a:pPr>
            <a:r>
              <a:rPr lang="ar-BH" altLang="en-US" sz="2400" dirty="0" smtClean="0">
                <a:latin typeface="Sakkal Majalla" panose="02000000000000000000" pitchFamily="2" charset="-78"/>
                <a:cs typeface="Sakkal Majalla" panose="02000000000000000000" pitchFamily="2" charset="-78"/>
              </a:rPr>
              <a:t>اجراء </a:t>
            </a:r>
            <a:r>
              <a:rPr lang="ar-BH" altLang="en-US" sz="2400" dirty="0">
                <a:latin typeface="Sakkal Majalla" panose="02000000000000000000" pitchFamily="2" charset="-78"/>
                <a:cs typeface="Sakkal Majalla" panose="02000000000000000000" pitchFamily="2" charset="-78"/>
              </a:rPr>
              <a:t>الفحص الطبي </a:t>
            </a:r>
            <a:endParaRPr lang="ar-BH" altLang="en-US" sz="2400" dirty="0" smtClean="0">
              <a:latin typeface="Sakkal Majalla" panose="02000000000000000000" pitchFamily="2" charset="-78"/>
              <a:cs typeface="Sakkal Majalla" panose="02000000000000000000" pitchFamily="2" charset="-78"/>
            </a:endParaRPr>
          </a:p>
          <a:p>
            <a:pPr lvl="1" algn="r" rtl="1" eaLnBrk="1" hangingPunct="1">
              <a:lnSpc>
                <a:spcPct val="150000"/>
              </a:lnSpc>
              <a:spcBef>
                <a:spcPct val="0"/>
              </a:spcBef>
              <a:buFont typeface="Wingdings" panose="05000000000000000000" pitchFamily="2" charset="2"/>
              <a:buChar char="§"/>
            </a:pPr>
            <a:r>
              <a:rPr lang="ar-BH" altLang="en-US" sz="2400" dirty="0" smtClean="0">
                <a:latin typeface="Sakkal Majalla" panose="02000000000000000000" pitchFamily="2" charset="-78"/>
                <a:cs typeface="Sakkal Majalla" panose="02000000000000000000" pitchFamily="2" charset="-78"/>
              </a:rPr>
              <a:t>مراقبة </a:t>
            </a:r>
            <a:r>
              <a:rPr lang="ar-BH" altLang="en-US" sz="2400" dirty="0">
                <a:latin typeface="Sakkal Majalla" panose="02000000000000000000" pitchFamily="2" charset="-78"/>
                <a:cs typeface="Sakkal Majalla" panose="02000000000000000000" pitchFamily="2" charset="-78"/>
              </a:rPr>
              <a:t>سوق العمل من خلال التفتيش الدوري على أصحاب </a:t>
            </a:r>
            <a:r>
              <a:rPr lang="ar-BH" altLang="en-US" sz="2400" dirty="0" smtClean="0">
                <a:latin typeface="Sakkal Majalla" panose="02000000000000000000" pitchFamily="2" charset="-78"/>
                <a:cs typeface="Sakkal Majalla" panose="02000000000000000000" pitchFamily="2" charset="-78"/>
              </a:rPr>
              <a:t>العمل</a:t>
            </a:r>
            <a:endParaRPr lang="ar-BH" altLang="en-US" sz="2400" dirty="0">
              <a:latin typeface="Sakkal Majalla" panose="02000000000000000000" pitchFamily="2" charset="-78"/>
              <a:cs typeface="Sakkal Majalla" panose="02000000000000000000" pitchFamily="2" charset="-78"/>
            </a:endParaRPr>
          </a:p>
          <a:p>
            <a:pPr lvl="1" algn="r" rtl="1" eaLnBrk="1" hangingPunct="1">
              <a:lnSpc>
                <a:spcPct val="150000"/>
              </a:lnSpc>
              <a:spcBef>
                <a:spcPct val="0"/>
              </a:spcBef>
              <a:buFont typeface="Wingdings" panose="05000000000000000000" pitchFamily="2" charset="2"/>
              <a:buChar char="§"/>
            </a:pPr>
            <a:r>
              <a:rPr lang="ar-BH" altLang="en-US" sz="2400" dirty="0">
                <a:latin typeface="Sakkal Majalla" panose="02000000000000000000" pitchFamily="2" charset="-78"/>
                <a:cs typeface="Sakkal Majalla" panose="02000000000000000000" pitchFamily="2" charset="-78"/>
              </a:rPr>
              <a:t>تحصيل </a:t>
            </a:r>
            <a:r>
              <a:rPr lang="ar-BH" altLang="en-US" sz="2400" dirty="0" smtClean="0">
                <a:latin typeface="Sakkal Majalla" panose="02000000000000000000" pitchFamily="2" charset="-78"/>
                <a:cs typeface="Sakkal Majalla" panose="02000000000000000000" pitchFamily="2" charset="-78"/>
              </a:rPr>
              <a:t>الرسوم المتعلقة بتصاريح </a:t>
            </a:r>
            <a:r>
              <a:rPr lang="ar-BH" altLang="en-US" sz="2400" dirty="0">
                <a:latin typeface="Sakkal Majalla" panose="02000000000000000000" pitchFamily="2" charset="-78"/>
                <a:cs typeface="Sakkal Majalla" panose="02000000000000000000" pitchFamily="2" charset="-78"/>
              </a:rPr>
              <a:t>العمل </a:t>
            </a:r>
            <a:endParaRPr lang="en-US" altLang="en-US" sz="2400" dirty="0">
              <a:latin typeface="Sakkal Majalla" panose="02000000000000000000" pitchFamily="2" charset="-78"/>
              <a:cs typeface="Sakkal Majalla" panose="02000000000000000000" pitchFamily="2" charset="-78"/>
            </a:endParaRPr>
          </a:p>
          <a:p>
            <a:pPr lvl="1" algn="r" rtl="1" eaLnBrk="1" hangingPunct="1">
              <a:lnSpc>
                <a:spcPct val="150000"/>
              </a:lnSpc>
              <a:spcBef>
                <a:spcPct val="0"/>
              </a:spcBef>
              <a:buFont typeface="Wingdings" panose="05000000000000000000" pitchFamily="2" charset="2"/>
              <a:buChar char="§"/>
            </a:pPr>
            <a:r>
              <a:rPr lang="ar-BH" altLang="en-US" sz="2400" dirty="0">
                <a:latin typeface="Sakkal Majalla" panose="02000000000000000000" pitchFamily="2" charset="-78"/>
                <a:cs typeface="Sakkal Majalla" panose="02000000000000000000" pitchFamily="2" charset="-78"/>
              </a:rPr>
              <a:t>تحصيل رسوم الرعاية الصحية الأولية نيابة عن وزارة </a:t>
            </a:r>
            <a:r>
              <a:rPr lang="ar-BH" altLang="en-US" sz="2400" dirty="0" smtClean="0">
                <a:latin typeface="Sakkal Majalla" panose="02000000000000000000" pitchFamily="2" charset="-78"/>
                <a:cs typeface="Sakkal Majalla" panose="02000000000000000000" pitchFamily="2" charset="-78"/>
              </a:rPr>
              <a:t>الصحة</a:t>
            </a:r>
            <a:endParaRPr lang="ar-BH" altLang="en-US" sz="2400" dirty="0">
              <a:latin typeface="Sakkal Majalla" panose="02000000000000000000" pitchFamily="2" charset="-78"/>
              <a:cs typeface="Sakkal Majalla" panose="02000000000000000000" pitchFamily="2" charset="-78"/>
            </a:endParaRPr>
          </a:p>
          <a:p>
            <a:pPr lvl="1" algn="r" rtl="1" eaLnBrk="1" hangingPunct="1">
              <a:lnSpc>
                <a:spcPct val="150000"/>
              </a:lnSpc>
              <a:spcBef>
                <a:spcPct val="0"/>
              </a:spcBef>
              <a:buFont typeface="Wingdings" panose="05000000000000000000" pitchFamily="2" charset="2"/>
              <a:buChar char="§"/>
            </a:pPr>
            <a:r>
              <a:rPr lang="ar-BH" altLang="en-US" sz="2400" dirty="0">
                <a:latin typeface="Sakkal Majalla" panose="02000000000000000000" pitchFamily="2" charset="-78"/>
                <a:cs typeface="Sakkal Majalla" panose="02000000000000000000" pitchFamily="2" charset="-78"/>
              </a:rPr>
              <a:t>دراسة سوق العمل ووضع السياسات التي تضمن تحقيق أهداف إصلاح سوق </a:t>
            </a:r>
            <a:r>
              <a:rPr lang="ar-BH" altLang="en-US" sz="2400" dirty="0" smtClean="0">
                <a:latin typeface="Sakkal Majalla" panose="02000000000000000000" pitchFamily="2" charset="-78"/>
                <a:cs typeface="Sakkal Majalla" panose="02000000000000000000" pitchFamily="2" charset="-78"/>
              </a:rPr>
              <a:t>العمل</a:t>
            </a:r>
            <a:endParaRPr lang="ar-BH" altLang="en-US" sz="2400" dirty="0">
              <a:latin typeface="Sakkal Majalla" panose="02000000000000000000" pitchFamily="2" charset="-78"/>
              <a:cs typeface="Sakkal Majalla" panose="02000000000000000000" pitchFamily="2" charset="-78"/>
            </a:endParaRPr>
          </a:p>
          <a:p>
            <a:pPr lvl="1" algn="r" rtl="1" eaLnBrk="1" hangingPunct="1">
              <a:lnSpc>
                <a:spcPct val="150000"/>
              </a:lnSpc>
              <a:spcBef>
                <a:spcPct val="0"/>
              </a:spcBef>
              <a:buFont typeface="Courier New" panose="02070309020205020404" pitchFamily="49" charset="0"/>
              <a:buChar char="o"/>
            </a:pPr>
            <a:endParaRPr lang="ar-BH" altLang="en-US" dirty="0">
              <a:latin typeface="Sakkal Majalla" panose="02000000000000000000" pitchFamily="2" charset="-78"/>
              <a:cs typeface="Sakkal Majalla" panose="02000000000000000000" pitchFamily="2" charset="-78"/>
            </a:endParaRPr>
          </a:p>
        </p:txBody>
      </p:sp>
      <p:pic>
        <p:nvPicPr>
          <p:cNvPr id="6149" name="Picture 7" descr="41781_363210957648_6735_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0" y="6235700"/>
            <a:ext cx="67945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a:xfrm>
            <a:off x="2778125" y="565150"/>
            <a:ext cx="6119813" cy="603250"/>
          </a:xfrm>
          <a:prstGeom prst="rect">
            <a:avLst/>
          </a:prstGeom>
          <a:solidFill>
            <a:schemeClr val="bg1">
              <a:lumMod val="85000"/>
            </a:schemeClr>
          </a:solidFill>
        </p:spPr>
        <p:txBody>
          <a:bodyPr anchor="b"/>
          <a:lstStyle>
            <a:lvl1pPr algn="ctr" rtl="0" eaLnBrk="0" fontAlgn="base" hangingPunct="0">
              <a:lnSpc>
                <a:spcPct val="100000"/>
              </a:lnSpc>
              <a:spcBef>
                <a:spcPct val="0"/>
              </a:spcBef>
              <a:spcAft>
                <a:spcPct val="0"/>
              </a:spcAft>
              <a:defRPr sz="80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0" fontAlgn="base" hangingPunct="0">
              <a:lnSpc>
                <a:spcPts val="5800"/>
              </a:lnSpc>
              <a:spcBef>
                <a:spcPct val="0"/>
              </a:spcBef>
              <a:spcAft>
                <a:spcPct val="0"/>
              </a:spcAft>
              <a:defRPr sz="5400">
                <a:solidFill>
                  <a:schemeClr val="tx2"/>
                </a:solidFill>
                <a:latin typeface="Palatino Linotype" pitchFamily="18" charset="0"/>
              </a:defRPr>
            </a:lvl2pPr>
            <a:lvl3pPr algn="ctr" rtl="0" eaLnBrk="0" fontAlgn="base" hangingPunct="0">
              <a:lnSpc>
                <a:spcPts val="5800"/>
              </a:lnSpc>
              <a:spcBef>
                <a:spcPct val="0"/>
              </a:spcBef>
              <a:spcAft>
                <a:spcPct val="0"/>
              </a:spcAft>
              <a:defRPr sz="5400">
                <a:solidFill>
                  <a:schemeClr val="tx2"/>
                </a:solidFill>
                <a:latin typeface="Palatino Linotype" pitchFamily="18" charset="0"/>
              </a:defRPr>
            </a:lvl3pPr>
            <a:lvl4pPr algn="ctr" rtl="0" eaLnBrk="0" fontAlgn="base" hangingPunct="0">
              <a:lnSpc>
                <a:spcPts val="5800"/>
              </a:lnSpc>
              <a:spcBef>
                <a:spcPct val="0"/>
              </a:spcBef>
              <a:spcAft>
                <a:spcPct val="0"/>
              </a:spcAft>
              <a:defRPr sz="5400">
                <a:solidFill>
                  <a:schemeClr val="tx2"/>
                </a:solidFill>
                <a:latin typeface="Palatino Linotype" pitchFamily="18" charset="0"/>
              </a:defRPr>
            </a:lvl4pPr>
            <a:lvl5pPr algn="ctr" rtl="0" eaLnBrk="0" fontAlgn="base" hangingPunct="0">
              <a:lnSpc>
                <a:spcPts val="5800"/>
              </a:lnSpc>
              <a:spcBef>
                <a:spcPct val="0"/>
              </a:spcBef>
              <a:spcAft>
                <a:spcPct val="0"/>
              </a:spcAft>
              <a:defRPr sz="5400">
                <a:solidFill>
                  <a:schemeClr val="tx2"/>
                </a:solidFill>
                <a:latin typeface="Palatino Linotype" pitchFamily="18" charset="0"/>
              </a:defRPr>
            </a:lvl5pPr>
            <a:lvl6pPr marL="457200" algn="ctr" rtl="0" fontAlgn="base">
              <a:lnSpc>
                <a:spcPts val="5800"/>
              </a:lnSpc>
              <a:spcBef>
                <a:spcPct val="0"/>
              </a:spcBef>
              <a:spcAft>
                <a:spcPct val="0"/>
              </a:spcAft>
              <a:defRPr sz="5400">
                <a:solidFill>
                  <a:schemeClr val="tx2"/>
                </a:solidFill>
                <a:latin typeface="Palatino Linotype" pitchFamily="18" charset="0"/>
              </a:defRPr>
            </a:lvl6pPr>
            <a:lvl7pPr marL="914400" algn="ctr" rtl="0" fontAlgn="base">
              <a:lnSpc>
                <a:spcPts val="5800"/>
              </a:lnSpc>
              <a:spcBef>
                <a:spcPct val="0"/>
              </a:spcBef>
              <a:spcAft>
                <a:spcPct val="0"/>
              </a:spcAft>
              <a:defRPr sz="5400">
                <a:solidFill>
                  <a:schemeClr val="tx2"/>
                </a:solidFill>
                <a:latin typeface="Palatino Linotype" pitchFamily="18" charset="0"/>
              </a:defRPr>
            </a:lvl7pPr>
            <a:lvl8pPr marL="1371600" algn="ctr" rtl="0" fontAlgn="base">
              <a:lnSpc>
                <a:spcPts val="5800"/>
              </a:lnSpc>
              <a:spcBef>
                <a:spcPct val="0"/>
              </a:spcBef>
              <a:spcAft>
                <a:spcPct val="0"/>
              </a:spcAft>
              <a:defRPr sz="5400">
                <a:solidFill>
                  <a:schemeClr val="tx2"/>
                </a:solidFill>
                <a:latin typeface="Palatino Linotype" pitchFamily="18" charset="0"/>
              </a:defRPr>
            </a:lvl8pPr>
            <a:lvl9pPr marL="1828800" algn="ctr" rtl="0" fontAlgn="base">
              <a:lnSpc>
                <a:spcPts val="5800"/>
              </a:lnSpc>
              <a:spcBef>
                <a:spcPct val="0"/>
              </a:spcBef>
              <a:spcAft>
                <a:spcPct val="0"/>
              </a:spcAft>
              <a:defRPr sz="5400">
                <a:solidFill>
                  <a:schemeClr val="tx2"/>
                </a:solidFill>
                <a:latin typeface="Palatino Linotype" pitchFamily="18" charset="0"/>
              </a:defRPr>
            </a:lvl9pPr>
          </a:lstStyle>
          <a:p>
            <a:pPr rtl="1" eaLnBrk="1" hangingPunct="1">
              <a:lnSpc>
                <a:spcPct val="150000"/>
              </a:lnSpc>
              <a:defRPr/>
            </a:pPr>
            <a:endParaRPr lang="en-US" altLang="en-US" sz="2400" dirty="0" smtClean="0">
              <a:latin typeface="Sakkal Majalla" pitchFamily="2" charset="0"/>
              <a:cs typeface="Sakkal Majalla" pitchFamily="2" charset="0"/>
            </a:endParaRPr>
          </a:p>
          <a:p>
            <a:pPr rtl="1" eaLnBrk="1" hangingPunct="1">
              <a:lnSpc>
                <a:spcPct val="150000"/>
              </a:lnSpc>
              <a:defRPr/>
            </a:pPr>
            <a:endParaRPr lang="en-US" altLang="en-US" sz="2400" dirty="0">
              <a:latin typeface="Sakkal Majalla" pitchFamily="2" charset="0"/>
              <a:cs typeface="Sakkal Majalla" pitchFamily="2" charset="0"/>
            </a:endParaRPr>
          </a:p>
          <a:p>
            <a:pPr rtl="1" eaLnBrk="1" hangingPunct="1">
              <a:lnSpc>
                <a:spcPct val="150000"/>
              </a:lnSpc>
              <a:defRPr/>
            </a:pPr>
            <a:endParaRPr lang="en-US" altLang="en-US" sz="2400" dirty="0" smtClean="0">
              <a:latin typeface="Sakkal Majalla" pitchFamily="2" charset="0"/>
              <a:cs typeface="Sakkal Majalla" pitchFamily="2" charset="0"/>
            </a:endParaRPr>
          </a:p>
          <a:p>
            <a:pPr rtl="1" eaLnBrk="1" hangingPunct="1">
              <a:lnSpc>
                <a:spcPct val="150000"/>
              </a:lnSpc>
              <a:defRPr/>
            </a:pPr>
            <a:endParaRPr lang="en-US" altLang="en-US" sz="2400" dirty="0">
              <a:latin typeface="Sakkal Majalla" pitchFamily="2" charset="0"/>
              <a:cs typeface="Sakkal Majalla" pitchFamily="2" charset="0"/>
            </a:endParaRPr>
          </a:p>
          <a:p>
            <a:pPr rtl="1" eaLnBrk="1" hangingPunct="1">
              <a:lnSpc>
                <a:spcPct val="150000"/>
              </a:lnSpc>
              <a:defRPr/>
            </a:pPr>
            <a:endParaRPr lang="en-US" altLang="en-US" sz="2400" dirty="0" smtClean="0">
              <a:latin typeface="Sakkal Majalla" pitchFamily="2" charset="0"/>
              <a:cs typeface="Sakkal Majalla" pitchFamily="2" charset="0"/>
            </a:endParaRPr>
          </a:p>
          <a:p>
            <a:pPr rtl="1" eaLnBrk="1" hangingPunct="1">
              <a:lnSpc>
                <a:spcPct val="150000"/>
              </a:lnSpc>
              <a:defRPr/>
            </a:pPr>
            <a:endParaRPr lang="en-US" altLang="en-US" sz="2400" dirty="0">
              <a:latin typeface="Sakkal Majalla" pitchFamily="2" charset="0"/>
              <a:cs typeface="Sakkal Majalla" pitchFamily="2" charset="0"/>
            </a:endParaRPr>
          </a:p>
          <a:p>
            <a:pPr rtl="1" eaLnBrk="1" hangingPunct="1">
              <a:lnSpc>
                <a:spcPct val="150000"/>
              </a:lnSpc>
              <a:defRPr/>
            </a:pPr>
            <a:endParaRPr lang="en-US" altLang="en-US" sz="2400" dirty="0" smtClean="0">
              <a:latin typeface="Sakkal Majalla" pitchFamily="2" charset="0"/>
              <a:cs typeface="Sakkal Majalla" pitchFamily="2" charset="0"/>
            </a:endParaRPr>
          </a:p>
          <a:p>
            <a:pPr rtl="1" eaLnBrk="1" hangingPunct="1">
              <a:lnSpc>
                <a:spcPct val="150000"/>
              </a:lnSpc>
              <a:defRPr/>
            </a:pPr>
            <a:r>
              <a:rPr lang="ar-BH" altLang="en-US" sz="2400" dirty="0" smtClean="0">
                <a:solidFill>
                  <a:srgbClr val="FF0000"/>
                </a:solidFill>
                <a:latin typeface="Sakkal Majalla" pitchFamily="2" charset="0"/>
                <a:cs typeface="Sakkal Majalla" pitchFamily="2" charset="0"/>
              </a:rPr>
              <a:t>خدمات هيئة تنظيم سوق العمل</a:t>
            </a:r>
            <a:endParaRPr lang="ar-BH" altLang="en-US" sz="1800" dirty="0">
              <a:solidFill>
                <a:srgbClr val="FF0000"/>
              </a:solidFill>
              <a:latin typeface="Sakkal Majalla" pitchFamily="2" charset="0"/>
              <a:cs typeface="Sakkal Majalla" pitchFamily="2" charset="0"/>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6"/>
          <p:cNvSpPr>
            <a:spLocks noChangeArrowheads="1"/>
          </p:cNvSpPr>
          <p:nvPr/>
        </p:nvSpPr>
        <p:spPr bwMode="auto">
          <a:xfrm rot="5400000">
            <a:off x="-3314700" y="3314700"/>
            <a:ext cx="6858000" cy="2286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US" altLang="en-US" sz="1800">
              <a:latin typeface="Arial" panose="020B0604020202020204" pitchFamily="34" charset="0"/>
            </a:endParaRPr>
          </a:p>
        </p:txBody>
      </p:sp>
      <p:pic>
        <p:nvPicPr>
          <p:cNvPr id="8195" name="Picture 6" descr="LMRA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663" y="257175"/>
            <a:ext cx="2057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7" descr="41781_363210957648_6735_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0" y="6235700"/>
            <a:ext cx="67945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0"/>
          <p:cNvPicPr>
            <a:picLocks noChangeAspect="1" noChangeArrowheads="1"/>
          </p:cNvPicPr>
          <p:nvPr/>
        </p:nvPicPr>
        <p:blipFill rotWithShape="1">
          <a:blip r:embed="rId5"/>
          <a:srcRect l="33983" t="39962" r="37371" b="12500"/>
          <a:stretch/>
        </p:blipFill>
        <p:spPr bwMode="auto">
          <a:xfrm>
            <a:off x="474663" y="2638425"/>
            <a:ext cx="2438400" cy="25654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1" descr="image001"/>
          <p:cNvPicPr>
            <a:picLocks noChangeAspect="1" noChangeArrowheads="1"/>
          </p:cNvPicPr>
          <p:nvPr/>
        </p:nvPicPr>
        <p:blipFill>
          <a:blip r:embed="rId6">
            <a:extLst>
              <a:ext uri="{28A0092B-C50C-407E-A947-70E740481C1C}">
                <a14:useLocalDpi xmlns:a14="http://schemas.microsoft.com/office/drawing/2010/main" val="0"/>
              </a:ext>
            </a:extLst>
          </a:blip>
          <a:srcRect l="27216" t="29305" r="28966" b="9439"/>
          <a:stretch>
            <a:fillRect/>
          </a:stretch>
        </p:blipFill>
        <p:spPr bwMode="auto">
          <a:xfrm>
            <a:off x="3351213" y="3048000"/>
            <a:ext cx="3435350"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1" descr="image001"/>
          <p:cNvPicPr>
            <a:picLocks noChangeAspect="1" noChangeArrowheads="1"/>
          </p:cNvPicPr>
          <p:nvPr/>
        </p:nvPicPr>
        <p:blipFill>
          <a:blip r:embed="rId7">
            <a:extLst>
              <a:ext uri="{28A0092B-C50C-407E-A947-70E740481C1C}">
                <a14:useLocalDpi xmlns:a14="http://schemas.microsoft.com/office/drawing/2010/main" val="0"/>
              </a:ext>
            </a:extLst>
          </a:blip>
          <a:srcRect l="1102" t="23793" r="88461" b="31218"/>
          <a:stretch>
            <a:fillRect/>
          </a:stretch>
        </p:blipFill>
        <p:spPr bwMode="auto">
          <a:xfrm>
            <a:off x="7239000" y="1828800"/>
            <a:ext cx="1304925" cy="294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txBox="1">
            <a:spLocks/>
          </p:cNvSpPr>
          <p:nvPr/>
        </p:nvSpPr>
        <p:spPr>
          <a:xfrm>
            <a:off x="2778125" y="387350"/>
            <a:ext cx="6119813" cy="958850"/>
          </a:xfrm>
          <a:prstGeom prst="rect">
            <a:avLst/>
          </a:prstGeom>
          <a:solidFill>
            <a:schemeClr val="bg1">
              <a:lumMod val="85000"/>
            </a:schemeClr>
          </a:solidFill>
        </p:spPr>
        <p:txBody>
          <a:bodyPr anchor="b"/>
          <a:lstStyle>
            <a:lvl1pPr algn="ctr" rtl="0" eaLnBrk="0" fontAlgn="base" hangingPunct="0">
              <a:lnSpc>
                <a:spcPct val="100000"/>
              </a:lnSpc>
              <a:spcBef>
                <a:spcPct val="0"/>
              </a:spcBef>
              <a:spcAft>
                <a:spcPct val="0"/>
              </a:spcAft>
              <a:defRPr sz="80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0" fontAlgn="base" hangingPunct="0">
              <a:lnSpc>
                <a:spcPts val="5800"/>
              </a:lnSpc>
              <a:spcBef>
                <a:spcPct val="0"/>
              </a:spcBef>
              <a:spcAft>
                <a:spcPct val="0"/>
              </a:spcAft>
              <a:defRPr sz="5400">
                <a:solidFill>
                  <a:schemeClr val="tx2"/>
                </a:solidFill>
                <a:latin typeface="Palatino Linotype" pitchFamily="18" charset="0"/>
              </a:defRPr>
            </a:lvl2pPr>
            <a:lvl3pPr algn="ctr" rtl="0" eaLnBrk="0" fontAlgn="base" hangingPunct="0">
              <a:lnSpc>
                <a:spcPts val="5800"/>
              </a:lnSpc>
              <a:spcBef>
                <a:spcPct val="0"/>
              </a:spcBef>
              <a:spcAft>
                <a:spcPct val="0"/>
              </a:spcAft>
              <a:defRPr sz="5400">
                <a:solidFill>
                  <a:schemeClr val="tx2"/>
                </a:solidFill>
                <a:latin typeface="Palatino Linotype" pitchFamily="18" charset="0"/>
              </a:defRPr>
            </a:lvl3pPr>
            <a:lvl4pPr algn="ctr" rtl="0" eaLnBrk="0" fontAlgn="base" hangingPunct="0">
              <a:lnSpc>
                <a:spcPts val="5800"/>
              </a:lnSpc>
              <a:spcBef>
                <a:spcPct val="0"/>
              </a:spcBef>
              <a:spcAft>
                <a:spcPct val="0"/>
              </a:spcAft>
              <a:defRPr sz="5400">
                <a:solidFill>
                  <a:schemeClr val="tx2"/>
                </a:solidFill>
                <a:latin typeface="Palatino Linotype" pitchFamily="18" charset="0"/>
              </a:defRPr>
            </a:lvl4pPr>
            <a:lvl5pPr algn="ctr" rtl="0" eaLnBrk="0" fontAlgn="base" hangingPunct="0">
              <a:lnSpc>
                <a:spcPts val="5800"/>
              </a:lnSpc>
              <a:spcBef>
                <a:spcPct val="0"/>
              </a:spcBef>
              <a:spcAft>
                <a:spcPct val="0"/>
              </a:spcAft>
              <a:defRPr sz="5400">
                <a:solidFill>
                  <a:schemeClr val="tx2"/>
                </a:solidFill>
                <a:latin typeface="Palatino Linotype" pitchFamily="18" charset="0"/>
              </a:defRPr>
            </a:lvl5pPr>
            <a:lvl6pPr marL="457200" algn="ctr" rtl="0" fontAlgn="base">
              <a:lnSpc>
                <a:spcPts val="5800"/>
              </a:lnSpc>
              <a:spcBef>
                <a:spcPct val="0"/>
              </a:spcBef>
              <a:spcAft>
                <a:spcPct val="0"/>
              </a:spcAft>
              <a:defRPr sz="5400">
                <a:solidFill>
                  <a:schemeClr val="tx2"/>
                </a:solidFill>
                <a:latin typeface="Palatino Linotype" pitchFamily="18" charset="0"/>
              </a:defRPr>
            </a:lvl6pPr>
            <a:lvl7pPr marL="914400" algn="ctr" rtl="0" fontAlgn="base">
              <a:lnSpc>
                <a:spcPts val="5800"/>
              </a:lnSpc>
              <a:spcBef>
                <a:spcPct val="0"/>
              </a:spcBef>
              <a:spcAft>
                <a:spcPct val="0"/>
              </a:spcAft>
              <a:defRPr sz="5400">
                <a:solidFill>
                  <a:schemeClr val="tx2"/>
                </a:solidFill>
                <a:latin typeface="Palatino Linotype" pitchFamily="18" charset="0"/>
              </a:defRPr>
            </a:lvl7pPr>
            <a:lvl8pPr marL="1371600" algn="ctr" rtl="0" fontAlgn="base">
              <a:lnSpc>
                <a:spcPts val="5800"/>
              </a:lnSpc>
              <a:spcBef>
                <a:spcPct val="0"/>
              </a:spcBef>
              <a:spcAft>
                <a:spcPct val="0"/>
              </a:spcAft>
              <a:defRPr sz="5400">
                <a:solidFill>
                  <a:schemeClr val="tx2"/>
                </a:solidFill>
                <a:latin typeface="Palatino Linotype" pitchFamily="18" charset="0"/>
              </a:defRPr>
            </a:lvl8pPr>
            <a:lvl9pPr marL="1828800" algn="ctr" rtl="0" fontAlgn="base">
              <a:lnSpc>
                <a:spcPts val="5800"/>
              </a:lnSpc>
              <a:spcBef>
                <a:spcPct val="0"/>
              </a:spcBef>
              <a:spcAft>
                <a:spcPct val="0"/>
              </a:spcAft>
              <a:defRPr sz="5400">
                <a:solidFill>
                  <a:schemeClr val="tx2"/>
                </a:solidFill>
                <a:latin typeface="Palatino Linotype" pitchFamily="18" charset="0"/>
              </a:defRPr>
            </a:lvl9pPr>
          </a:lstStyle>
          <a:p>
            <a:pPr rtl="1" eaLnBrk="1" hangingPunct="1">
              <a:lnSpc>
                <a:spcPct val="150000"/>
              </a:lnSpc>
              <a:defRPr/>
            </a:pPr>
            <a:endParaRPr lang="en-US" altLang="en-US" sz="2400" dirty="0" smtClean="0">
              <a:latin typeface="Sakkal Majalla" pitchFamily="2" charset="0"/>
              <a:cs typeface="Sakkal Majalla" pitchFamily="2" charset="0"/>
            </a:endParaRPr>
          </a:p>
          <a:p>
            <a:pPr rtl="1" eaLnBrk="1" hangingPunct="1">
              <a:lnSpc>
                <a:spcPct val="150000"/>
              </a:lnSpc>
              <a:defRPr/>
            </a:pPr>
            <a:endParaRPr lang="en-US" altLang="en-US" sz="2400" dirty="0">
              <a:latin typeface="Sakkal Majalla" pitchFamily="2" charset="0"/>
              <a:cs typeface="Sakkal Majalla" pitchFamily="2" charset="0"/>
            </a:endParaRPr>
          </a:p>
          <a:p>
            <a:pPr rtl="1" eaLnBrk="1" hangingPunct="1">
              <a:lnSpc>
                <a:spcPct val="150000"/>
              </a:lnSpc>
              <a:defRPr/>
            </a:pPr>
            <a:endParaRPr lang="en-US" altLang="en-US" sz="2400" dirty="0" smtClean="0">
              <a:latin typeface="Sakkal Majalla" pitchFamily="2" charset="0"/>
              <a:cs typeface="Sakkal Majalla" pitchFamily="2" charset="0"/>
            </a:endParaRPr>
          </a:p>
          <a:p>
            <a:pPr rtl="1" eaLnBrk="1" hangingPunct="1">
              <a:lnSpc>
                <a:spcPct val="150000"/>
              </a:lnSpc>
              <a:defRPr/>
            </a:pPr>
            <a:endParaRPr lang="en-US" altLang="en-US" sz="2400" dirty="0">
              <a:latin typeface="Sakkal Majalla" pitchFamily="2" charset="0"/>
              <a:cs typeface="Sakkal Majalla" pitchFamily="2" charset="0"/>
            </a:endParaRPr>
          </a:p>
          <a:p>
            <a:pPr rtl="1" eaLnBrk="1" hangingPunct="1">
              <a:lnSpc>
                <a:spcPct val="150000"/>
              </a:lnSpc>
              <a:defRPr/>
            </a:pPr>
            <a:endParaRPr lang="en-US" altLang="en-US" sz="2400" dirty="0" smtClean="0">
              <a:latin typeface="Sakkal Majalla" pitchFamily="2" charset="0"/>
              <a:cs typeface="Sakkal Majalla" pitchFamily="2" charset="0"/>
            </a:endParaRPr>
          </a:p>
          <a:p>
            <a:pPr rtl="1" eaLnBrk="1" hangingPunct="1">
              <a:lnSpc>
                <a:spcPct val="150000"/>
              </a:lnSpc>
              <a:defRPr/>
            </a:pPr>
            <a:endParaRPr lang="en-US" altLang="en-US" sz="2400" dirty="0">
              <a:latin typeface="Sakkal Majalla" pitchFamily="2" charset="0"/>
              <a:cs typeface="Sakkal Majalla" pitchFamily="2" charset="0"/>
            </a:endParaRPr>
          </a:p>
          <a:p>
            <a:pPr rtl="1" eaLnBrk="1" hangingPunct="1">
              <a:lnSpc>
                <a:spcPct val="150000"/>
              </a:lnSpc>
              <a:defRPr/>
            </a:pPr>
            <a:endParaRPr lang="en-US" altLang="en-US" sz="2400" dirty="0" smtClean="0">
              <a:latin typeface="Sakkal Majalla" pitchFamily="2" charset="0"/>
              <a:cs typeface="Sakkal Majalla" pitchFamily="2" charset="0"/>
            </a:endParaRPr>
          </a:p>
          <a:p>
            <a:pPr rtl="1" eaLnBrk="1" hangingPunct="1">
              <a:lnSpc>
                <a:spcPct val="150000"/>
              </a:lnSpc>
              <a:defRPr/>
            </a:pPr>
            <a:r>
              <a:rPr lang="ar-BH" altLang="en-US" sz="2400" dirty="0">
                <a:solidFill>
                  <a:srgbClr val="FF0000"/>
                </a:solidFill>
                <a:latin typeface="Sakkal Majalla" pitchFamily="2" charset="0"/>
                <a:cs typeface="Sakkal Majalla" pitchFamily="2" charset="0"/>
              </a:rPr>
              <a:t>نظام العمالة الوافدة</a:t>
            </a:r>
          </a:p>
          <a:p>
            <a:pPr rtl="1" eaLnBrk="1" hangingPunct="1">
              <a:lnSpc>
                <a:spcPct val="150000"/>
              </a:lnSpc>
              <a:defRPr/>
            </a:pPr>
            <a:r>
              <a:rPr lang="en-US" altLang="en-US" sz="1800" dirty="0">
                <a:solidFill>
                  <a:srgbClr val="FF0000"/>
                </a:solidFill>
                <a:latin typeface="Sakkal Majalla" pitchFamily="2" charset="0"/>
                <a:cs typeface="Sakkal Majalla" pitchFamily="2" charset="0"/>
              </a:rPr>
              <a:t>Expatriate Management </a:t>
            </a:r>
            <a:r>
              <a:rPr lang="en-US" altLang="en-US" sz="1800" dirty="0" smtClean="0">
                <a:solidFill>
                  <a:srgbClr val="FF0000"/>
                </a:solidFill>
                <a:latin typeface="Sakkal Majalla" pitchFamily="2" charset="0"/>
                <a:cs typeface="Sakkal Majalla" pitchFamily="2" charset="0"/>
              </a:rPr>
              <a:t>System</a:t>
            </a:r>
            <a:endParaRPr lang="ar-BH" altLang="en-US" sz="1800" dirty="0">
              <a:solidFill>
                <a:srgbClr val="FF0000"/>
              </a:solidFill>
              <a:latin typeface="Sakkal Majalla" pitchFamily="2" charset="0"/>
              <a:cs typeface="Sakkal Majalla" pitchFamily="2" charset="0"/>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6"/>
          <p:cNvSpPr>
            <a:spLocks noChangeArrowheads="1"/>
          </p:cNvSpPr>
          <p:nvPr/>
        </p:nvSpPr>
        <p:spPr bwMode="auto">
          <a:xfrm rot="5400000">
            <a:off x="-3314700" y="3314700"/>
            <a:ext cx="6858000" cy="2286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US" altLang="en-US" sz="1800">
              <a:latin typeface="Arial" panose="020B0604020202020204" pitchFamily="34" charset="0"/>
            </a:endParaRPr>
          </a:p>
        </p:txBody>
      </p:sp>
      <p:pic>
        <p:nvPicPr>
          <p:cNvPr id="10243" name="Picture 7" descr="41781_363210957648_6735_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0" y="6235700"/>
            <a:ext cx="67945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104900"/>
            <a:ext cx="85058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nvGraphicFramePr>
        <p:xfrm>
          <a:off x="304800" y="1561719"/>
          <a:ext cx="8758292" cy="5167260"/>
        </p:xfrm>
        <a:graphic>
          <a:graphicData uri="http://schemas.openxmlformats.org/drawingml/2006/table">
            <a:tbl>
              <a:tblPr firstRow="1" bandRow="1">
                <a:tableStyleId>{5C22544A-7EE6-4342-B048-85BDC9FD1C3A}</a:tableStyleId>
              </a:tblPr>
              <a:tblGrid>
                <a:gridCol w="467623">
                  <a:extLst>
                    <a:ext uri="{9D8B030D-6E8A-4147-A177-3AD203B41FA5}">
                      <a16:colId xmlns:a16="http://schemas.microsoft.com/office/drawing/2014/main" val="20000"/>
                    </a:ext>
                  </a:extLst>
                </a:gridCol>
                <a:gridCol w="467623">
                  <a:extLst>
                    <a:ext uri="{9D8B030D-6E8A-4147-A177-3AD203B41FA5}">
                      <a16:colId xmlns:a16="http://schemas.microsoft.com/office/drawing/2014/main" val="20001"/>
                    </a:ext>
                  </a:extLst>
                </a:gridCol>
                <a:gridCol w="1370446">
                  <a:extLst>
                    <a:ext uri="{9D8B030D-6E8A-4147-A177-3AD203B41FA5}">
                      <a16:colId xmlns:a16="http://schemas.microsoft.com/office/drawing/2014/main" val="20002"/>
                    </a:ext>
                  </a:extLst>
                </a:gridCol>
                <a:gridCol w="1552190">
                  <a:extLst>
                    <a:ext uri="{9D8B030D-6E8A-4147-A177-3AD203B41FA5}">
                      <a16:colId xmlns:a16="http://schemas.microsoft.com/office/drawing/2014/main" val="20003"/>
                    </a:ext>
                  </a:extLst>
                </a:gridCol>
                <a:gridCol w="1880106">
                  <a:extLst>
                    <a:ext uri="{9D8B030D-6E8A-4147-A177-3AD203B41FA5}">
                      <a16:colId xmlns:a16="http://schemas.microsoft.com/office/drawing/2014/main" val="20004"/>
                    </a:ext>
                  </a:extLst>
                </a:gridCol>
                <a:gridCol w="1510152">
                  <a:extLst>
                    <a:ext uri="{9D8B030D-6E8A-4147-A177-3AD203B41FA5}">
                      <a16:colId xmlns:a16="http://schemas.microsoft.com/office/drawing/2014/main" val="20005"/>
                    </a:ext>
                  </a:extLst>
                </a:gridCol>
                <a:gridCol w="1510152">
                  <a:extLst>
                    <a:ext uri="{9D8B030D-6E8A-4147-A177-3AD203B41FA5}">
                      <a16:colId xmlns:a16="http://schemas.microsoft.com/office/drawing/2014/main" val="20006"/>
                    </a:ext>
                  </a:extLst>
                </a:gridCol>
              </a:tblGrid>
              <a:tr h="609600">
                <a:tc gridSpan="7">
                  <a:txBody>
                    <a:bodyPr/>
                    <a:lstStyle/>
                    <a:p>
                      <a:pPr algn="ctr"/>
                      <a:r>
                        <a:rPr lang="en-US" sz="1600" dirty="0" smtClean="0"/>
                        <a:t>TRANSACTION</a:t>
                      </a:r>
                      <a:r>
                        <a:rPr lang="en-US" sz="1600" baseline="0" dirty="0" smtClean="0"/>
                        <a:t> DETAILS – Stage A</a:t>
                      </a:r>
                      <a:endParaRPr lang="en-US" sz="1600" dirty="0"/>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4747"/>
                    </a:solidFill>
                  </a:tcPr>
                </a:tc>
                <a:tc hMerge="1">
                  <a:txBody>
                    <a:bodyPr/>
                    <a:lstStyle/>
                    <a:p>
                      <a:pPr algn="ctr"/>
                      <a:endParaRPr lang="en-US" sz="1600"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4747"/>
                    </a:solidFill>
                  </a:tcPr>
                </a:tc>
                <a:tc hMerge="1">
                  <a:txBody>
                    <a:bodyPr/>
                    <a:lstStyle/>
                    <a:p>
                      <a:pPr algn="ctr"/>
                      <a:endParaRPr lang="en-US" sz="1600"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3300"/>
                    </a:solidFill>
                  </a:tcPr>
                </a:tc>
                <a:tc hMerge="1">
                  <a:txBody>
                    <a:bodyPr/>
                    <a:lstStyle/>
                    <a:p>
                      <a:pPr algn="ctr"/>
                      <a:endParaRPr lang="en-US" sz="1600"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3300"/>
                    </a:solidFill>
                  </a:tcPr>
                </a:tc>
                <a:tc hMerge="1">
                  <a:txBody>
                    <a:bodyPr/>
                    <a:lstStyle/>
                    <a:p>
                      <a:pPr algn="ctr"/>
                      <a:endParaRPr lang="en-US" sz="1600"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3300"/>
                    </a:solidFill>
                  </a:tcPr>
                </a:tc>
                <a:tc hMerge="1">
                  <a:txBody>
                    <a:bodyPr/>
                    <a:lstStyle/>
                    <a:p>
                      <a:pPr algn="ctr"/>
                      <a:endParaRPr lang="en-US" sz="1600"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3300"/>
                    </a:solidFill>
                  </a:tcPr>
                </a:tc>
                <a:tc hMerge="1">
                  <a:txBody>
                    <a:bodyPr/>
                    <a:lstStyle/>
                    <a:p>
                      <a:pPr algn="ctr"/>
                      <a:endParaRPr lang="en-US" sz="1600"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4747"/>
                    </a:solidFill>
                  </a:tcPr>
                </a:tc>
                <a:extLst>
                  <a:ext uri="{0D108BD9-81ED-4DB2-BD59-A6C34878D82A}">
                    <a16:rowId xmlns:a16="http://schemas.microsoft.com/office/drawing/2014/main" val="10000"/>
                  </a:ext>
                </a:extLst>
              </a:tr>
              <a:tr h="542292">
                <a:tc gridSpan="2">
                  <a:txBody>
                    <a:bodyPr/>
                    <a:lstStyle/>
                    <a:p>
                      <a:pPr algn="ctr"/>
                      <a:r>
                        <a:rPr lang="en-US" sz="1200" dirty="0" smtClean="0"/>
                        <a:t>SUBJECT</a:t>
                      </a:r>
                      <a:endParaRPr lang="en-US" sz="1200" dirty="0"/>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hMerge="1">
                  <a:txBody>
                    <a:bodyPr/>
                    <a:lstStyle/>
                    <a:p>
                      <a:pPr algn="ctr"/>
                      <a:endParaRPr lang="en-US" sz="1200"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a:r>
                        <a:rPr lang="en-US" sz="1200" dirty="0" smtClean="0"/>
                        <a:t>Step A</a:t>
                      </a:r>
                      <a:endParaRPr lang="en-US" sz="1200" dirty="0"/>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a:r>
                        <a:rPr lang="en-US" sz="1200" dirty="0" smtClean="0"/>
                        <a:t>Step B</a:t>
                      </a:r>
                      <a:endParaRPr lang="en-US" sz="1200" dirty="0"/>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a:r>
                        <a:rPr lang="en-US" sz="1200" dirty="0" smtClean="0"/>
                        <a:t>Step C</a:t>
                      </a:r>
                      <a:endParaRPr lang="en-US" sz="1200" dirty="0"/>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a:r>
                        <a:rPr lang="en-US" sz="1200" dirty="0" smtClean="0"/>
                        <a:t>Step D</a:t>
                      </a:r>
                      <a:endParaRPr lang="en-US" sz="1200" dirty="0"/>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a:r>
                        <a:rPr lang="en-US" sz="1200" dirty="0" smtClean="0"/>
                        <a:t>Step</a:t>
                      </a:r>
                      <a:r>
                        <a:rPr lang="en-US" sz="1200" baseline="0" dirty="0" smtClean="0"/>
                        <a:t> E</a:t>
                      </a:r>
                      <a:endParaRPr lang="en-US" sz="1200" dirty="0"/>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2215549">
                <a:tc rowSpan="2">
                  <a:txBody>
                    <a:bodyPr/>
                    <a:lstStyle/>
                    <a:p>
                      <a:pPr lvl="1" algn="ctr" rtl="0"/>
                      <a:r>
                        <a:rPr lang="en-US" sz="1400" dirty="0" smtClean="0"/>
                        <a:t>ATTAIN</a:t>
                      </a:r>
                      <a:r>
                        <a:rPr lang="en-US" sz="1400" baseline="0" dirty="0" smtClean="0"/>
                        <a:t> WORK PERMIT</a:t>
                      </a:r>
                      <a:endParaRPr lang="en-US" sz="1400" dirty="0"/>
                    </a:p>
                  </a:txBody>
                  <a:tcPr vert="vert"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381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a:r>
                        <a:rPr lang="en-US" sz="1200" kern="1200" dirty="0" smtClean="0">
                          <a:solidFill>
                            <a:schemeClr val="dk1"/>
                          </a:solidFill>
                          <a:latin typeface="+mn-lt"/>
                          <a:ea typeface="+mn-ea"/>
                          <a:cs typeface="+mn-cs"/>
                        </a:rPr>
                        <a:t>TRANSACTION</a:t>
                      </a:r>
                      <a:endParaRPr lang="en-US" sz="1200" kern="1200" dirty="0">
                        <a:solidFill>
                          <a:schemeClr val="dk1"/>
                        </a:solidFill>
                        <a:latin typeface="+mn-lt"/>
                        <a:ea typeface="+mn-ea"/>
                        <a:cs typeface="+mn-cs"/>
                      </a:endParaRPr>
                    </a:p>
                  </a:txBody>
                  <a:tcPr vert="vert"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a:r>
                        <a:rPr lang="en-US" sz="1400" dirty="0" smtClean="0"/>
                        <a:t>LMRA</a:t>
                      </a:r>
                      <a:endParaRPr lang="en-US" sz="1400"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1400" dirty="0" smtClean="0"/>
                        <a:t>CIO</a:t>
                      </a:r>
                      <a:endParaRPr lang="en-US" sz="1400"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1400" dirty="0" smtClean="0"/>
                        <a:t>NPRA</a:t>
                      </a:r>
                      <a:endParaRPr lang="en-US" sz="1400"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1400" dirty="0" smtClean="0"/>
                        <a:t>LMRA</a:t>
                      </a:r>
                      <a:endParaRPr lang="en-US" sz="1400"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1400" dirty="0" smtClean="0"/>
                        <a:t>CLIENT</a:t>
                      </a:r>
                      <a:endParaRPr lang="en-US" sz="1400"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799819">
                <a:tc vMerge="1">
                  <a:txBody>
                    <a:bodyPr/>
                    <a:lstStyle/>
                    <a:p>
                      <a:endParaRPr lang="en-US" dirty="0"/>
                    </a:p>
                  </a:txBody>
                  <a:tcPr/>
                </a:tc>
                <a:tc>
                  <a:txBody>
                    <a:bodyPr/>
                    <a:lstStyle/>
                    <a:p>
                      <a:pPr algn="ctr"/>
                      <a:r>
                        <a:rPr lang="en-US" sz="1200" kern="1200" dirty="0" smtClean="0">
                          <a:solidFill>
                            <a:schemeClr val="dk1"/>
                          </a:solidFill>
                          <a:latin typeface="+mn-lt"/>
                          <a:ea typeface="+mn-ea"/>
                          <a:cs typeface="+mn-cs"/>
                        </a:rPr>
                        <a:t>DETAILS</a:t>
                      </a:r>
                      <a:endParaRPr lang="en-US" sz="1200" kern="1200" dirty="0">
                        <a:solidFill>
                          <a:schemeClr val="dk1"/>
                        </a:solidFill>
                        <a:latin typeface="+mn-lt"/>
                        <a:ea typeface="+mn-ea"/>
                        <a:cs typeface="+mn-cs"/>
                      </a:endParaRPr>
                    </a:p>
                  </a:txBody>
                  <a:tcPr vert="vert"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381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indent="0" algn="ctr">
                        <a:buFont typeface="Arial" pitchFamily="34" charset="0"/>
                        <a:buNone/>
                      </a:pPr>
                      <a:r>
                        <a:rPr lang="en-US" sz="1050" dirty="0" smtClean="0">
                          <a:solidFill>
                            <a:srgbClr val="FF0000"/>
                          </a:solidFill>
                        </a:rPr>
                        <a:t>CUSTOMER APPLIES FOR WORK PERMIT </a:t>
                      </a:r>
                      <a:r>
                        <a:rPr lang="en-US" sz="1050" baseline="0" dirty="0" smtClean="0">
                          <a:solidFill>
                            <a:srgbClr val="FF0000"/>
                          </a:solidFill>
                        </a:rPr>
                        <a:t> AND </a:t>
                      </a:r>
                      <a:r>
                        <a:rPr lang="en-US" sz="1050" dirty="0" smtClean="0">
                          <a:solidFill>
                            <a:srgbClr val="FF0000"/>
                          </a:solidFill>
                        </a:rPr>
                        <a:t>LMRA</a:t>
                      </a:r>
                      <a:r>
                        <a:rPr lang="en-US" sz="1050" baseline="0" dirty="0" smtClean="0">
                          <a:solidFill>
                            <a:srgbClr val="FF0000"/>
                          </a:solidFill>
                        </a:rPr>
                        <a:t> </a:t>
                      </a:r>
                      <a:r>
                        <a:rPr lang="en-US" sz="1050" dirty="0" smtClean="0">
                          <a:solidFill>
                            <a:srgbClr val="FF0000"/>
                          </a:solidFill>
                        </a:rPr>
                        <a:t>VERFIERS WORKPERMIT</a:t>
                      </a:r>
                      <a:r>
                        <a:rPr lang="en-US" sz="1050" baseline="0" dirty="0" smtClean="0">
                          <a:solidFill>
                            <a:srgbClr val="FF0000"/>
                          </a:solidFill>
                        </a:rPr>
                        <a:t> </a:t>
                      </a:r>
                      <a:r>
                        <a:rPr lang="en-US" sz="1050" dirty="0" smtClean="0">
                          <a:solidFill>
                            <a:srgbClr val="FF0000"/>
                          </a:solidFill>
                        </a:rPr>
                        <a:t>DETAILS</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381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1050" kern="1200" dirty="0" smtClean="0">
                          <a:solidFill>
                            <a:srgbClr val="FF0000"/>
                          </a:solidFill>
                          <a:latin typeface="+mn-lt"/>
                          <a:ea typeface="+mn-ea"/>
                          <a:cs typeface="+mn-cs"/>
                        </a:rPr>
                        <a:t>ISSUE CPR NO. </a:t>
                      </a:r>
                    </a:p>
                    <a:p>
                      <a:pPr algn="ctr"/>
                      <a:endParaRPr lang="en-US" sz="1050" kern="1200" dirty="0" smtClean="0">
                        <a:solidFill>
                          <a:srgbClr val="FF0000"/>
                        </a:solidFill>
                        <a:latin typeface="+mn-lt"/>
                        <a:ea typeface="+mn-ea"/>
                        <a:cs typeface="+mn-cs"/>
                      </a:endParaRPr>
                    </a:p>
                    <a:p>
                      <a:pPr algn="ctr"/>
                      <a:r>
                        <a:rPr lang="en-US" sz="1050" kern="1200" dirty="0" smtClean="0">
                          <a:solidFill>
                            <a:srgbClr val="FF0000"/>
                          </a:solidFill>
                          <a:latin typeface="+mn-lt"/>
                          <a:ea typeface="+mn-ea"/>
                          <a:cs typeface="+mn-cs"/>
                        </a:rPr>
                        <a:t>“ IDENTITY NUMBER”</a:t>
                      </a:r>
                      <a:endParaRPr lang="en-US" sz="1050" kern="1200" dirty="0">
                        <a:solidFill>
                          <a:srgbClr val="FF0000"/>
                        </a:solidFill>
                        <a:latin typeface="+mn-lt"/>
                        <a:ea typeface="+mn-ea"/>
                        <a:cs typeface="+mn-cs"/>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381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1050" kern="1200" dirty="0" smtClean="0">
                          <a:solidFill>
                            <a:srgbClr val="FF0000"/>
                          </a:solidFill>
                          <a:latin typeface="+mn-lt"/>
                          <a:ea typeface="+mn-ea"/>
                          <a:cs typeface="+mn-cs"/>
                        </a:rPr>
                        <a:t>ISSUE </a:t>
                      </a:r>
                    </a:p>
                    <a:p>
                      <a:pPr algn="ctr"/>
                      <a:r>
                        <a:rPr lang="en-US" sz="1050" kern="1200" dirty="0" smtClean="0">
                          <a:solidFill>
                            <a:srgbClr val="FF0000"/>
                          </a:solidFill>
                          <a:latin typeface="+mn-lt"/>
                          <a:ea typeface="+mn-ea"/>
                          <a:cs typeface="+mn-cs"/>
                        </a:rPr>
                        <a:t>NON OBJECTION CERTIFICATE</a:t>
                      </a:r>
                    </a:p>
                    <a:p>
                      <a:pPr algn="ctr"/>
                      <a:endParaRPr lang="en-US" sz="1050" kern="1200" dirty="0" smtClean="0">
                        <a:solidFill>
                          <a:srgbClr val="FF0000"/>
                        </a:solidFill>
                        <a:latin typeface="+mn-lt"/>
                        <a:ea typeface="+mn-ea"/>
                        <a:cs typeface="+mn-cs"/>
                      </a:endParaRPr>
                    </a:p>
                    <a:p>
                      <a:pPr algn="ctr"/>
                      <a:r>
                        <a:rPr lang="en-US" sz="1050" kern="1200" dirty="0" smtClean="0">
                          <a:solidFill>
                            <a:srgbClr val="FF0000"/>
                          </a:solidFill>
                          <a:latin typeface="+mn-lt"/>
                          <a:ea typeface="+mn-ea"/>
                          <a:cs typeface="+mn-cs"/>
                        </a:rPr>
                        <a:t>“ NON OBJECTION TO ENTER THE COUNTRY SECURITY CHECK IS PERFORMED”</a:t>
                      </a:r>
                      <a:endParaRPr lang="en-US" sz="1050" kern="1200" dirty="0">
                        <a:solidFill>
                          <a:srgbClr val="FF0000"/>
                        </a:solidFill>
                        <a:latin typeface="+mn-lt"/>
                        <a:ea typeface="+mn-ea"/>
                        <a:cs typeface="+mn-cs"/>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381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1050" kern="1200" dirty="0" smtClean="0">
                          <a:solidFill>
                            <a:srgbClr val="FF0000"/>
                          </a:solidFill>
                          <a:latin typeface="+mn-lt"/>
                          <a:ea typeface="+mn-ea"/>
                          <a:cs typeface="+mn-cs"/>
                        </a:rPr>
                        <a:t>WORK PERMIT IS ISSUED</a:t>
                      </a:r>
                      <a:endParaRPr lang="en-US" sz="1050" kern="1200" dirty="0">
                        <a:solidFill>
                          <a:srgbClr val="FF0000"/>
                        </a:solidFill>
                        <a:latin typeface="+mn-lt"/>
                        <a:ea typeface="+mn-ea"/>
                        <a:cs typeface="+mn-cs"/>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381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1050" kern="1200" dirty="0" smtClean="0">
                          <a:solidFill>
                            <a:srgbClr val="FF0000"/>
                          </a:solidFill>
                          <a:latin typeface="+mn-lt"/>
                          <a:ea typeface="+mn-ea"/>
                          <a:cs typeface="+mn-cs"/>
                        </a:rPr>
                        <a:t>PRINT</a:t>
                      </a:r>
                      <a:r>
                        <a:rPr lang="en-US" sz="1050" kern="1200" baseline="0" dirty="0" smtClean="0">
                          <a:solidFill>
                            <a:srgbClr val="FF0000"/>
                          </a:solidFill>
                          <a:latin typeface="+mn-lt"/>
                          <a:ea typeface="+mn-ea"/>
                          <a:cs typeface="+mn-cs"/>
                        </a:rPr>
                        <a:t> WORK PERMIT</a:t>
                      </a:r>
                      <a:endParaRPr lang="en-US" sz="1050" kern="1200" dirty="0">
                        <a:solidFill>
                          <a:srgbClr val="FF0000"/>
                        </a:solidFill>
                        <a:latin typeface="+mn-lt"/>
                        <a:ea typeface="+mn-ea"/>
                        <a:cs typeface="+mn-cs"/>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381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pic>
        <p:nvPicPr>
          <p:cNvPr id="20483" name="Picture 6" descr="LMRA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2700" y="3467100"/>
            <a:ext cx="12319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7" name="Picture 11"/>
          <p:cNvPicPr>
            <a:picLocks noChangeAspect="1" noChangeArrowheads="1"/>
          </p:cNvPicPr>
          <p:nvPr/>
        </p:nvPicPr>
        <p:blipFill>
          <a:blip r:embed="rId3"/>
          <a:srcRect/>
          <a:stretch>
            <a:fillRect/>
          </a:stretch>
        </p:blipFill>
        <p:spPr bwMode="auto">
          <a:xfrm>
            <a:off x="2771775" y="3695700"/>
            <a:ext cx="1250950" cy="6477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308" name="Picture 12"/>
          <p:cNvPicPr>
            <a:picLocks noChangeAspect="1" noChangeArrowheads="1"/>
          </p:cNvPicPr>
          <p:nvPr/>
        </p:nvPicPr>
        <p:blipFill>
          <a:blip r:embed="rId4"/>
          <a:srcRect/>
          <a:stretch>
            <a:fillRect/>
          </a:stretch>
        </p:blipFill>
        <p:spPr bwMode="auto">
          <a:xfrm>
            <a:off x="4371975" y="3695700"/>
            <a:ext cx="1565275" cy="57467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6" name="Picture 6" descr="LMRA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4263" y="3429000"/>
            <a:ext cx="1303337"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24" name="Picture 28"/>
          <p:cNvPicPr>
            <a:picLocks noChangeAspect="1" noChangeArrowheads="1"/>
          </p:cNvPicPr>
          <p:nvPr/>
        </p:nvPicPr>
        <p:blipFill rotWithShape="1">
          <a:blip r:embed="rId6"/>
          <a:srcRect l="24550" t="13921" r="39671" b="9943"/>
          <a:stretch/>
        </p:blipFill>
        <p:spPr bwMode="auto">
          <a:xfrm>
            <a:off x="7653338" y="3162300"/>
            <a:ext cx="1338262" cy="16002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Title 1"/>
          <p:cNvSpPr txBox="1">
            <a:spLocks/>
          </p:cNvSpPr>
          <p:nvPr/>
        </p:nvSpPr>
        <p:spPr>
          <a:xfrm>
            <a:off x="2667000" y="457200"/>
            <a:ext cx="6119813" cy="542925"/>
          </a:xfrm>
          <a:prstGeom prst="rect">
            <a:avLst/>
          </a:prstGeom>
          <a:solidFill>
            <a:schemeClr val="bg1">
              <a:lumMod val="85000"/>
            </a:schemeClr>
          </a:solidFill>
        </p:spPr>
        <p:txBody>
          <a:bodyPr anchor="b"/>
          <a:lstStyle>
            <a:lvl1pPr algn="ctr" rtl="0" eaLnBrk="0" fontAlgn="base" hangingPunct="0">
              <a:lnSpc>
                <a:spcPct val="100000"/>
              </a:lnSpc>
              <a:spcBef>
                <a:spcPct val="0"/>
              </a:spcBef>
              <a:spcAft>
                <a:spcPct val="0"/>
              </a:spcAft>
              <a:defRPr sz="80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0" fontAlgn="base" hangingPunct="0">
              <a:lnSpc>
                <a:spcPts val="5800"/>
              </a:lnSpc>
              <a:spcBef>
                <a:spcPct val="0"/>
              </a:spcBef>
              <a:spcAft>
                <a:spcPct val="0"/>
              </a:spcAft>
              <a:defRPr sz="5400">
                <a:solidFill>
                  <a:schemeClr val="tx2"/>
                </a:solidFill>
                <a:latin typeface="Palatino Linotype" pitchFamily="18" charset="0"/>
              </a:defRPr>
            </a:lvl2pPr>
            <a:lvl3pPr algn="ctr" rtl="0" eaLnBrk="0" fontAlgn="base" hangingPunct="0">
              <a:lnSpc>
                <a:spcPts val="5800"/>
              </a:lnSpc>
              <a:spcBef>
                <a:spcPct val="0"/>
              </a:spcBef>
              <a:spcAft>
                <a:spcPct val="0"/>
              </a:spcAft>
              <a:defRPr sz="5400">
                <a:solidFill>
                  <a:schemeClr val="tx2"/>
                </a:solidFill>
                <a:latin typeface="Palatino Linotype" pitchFamily="18" charset="0"/>
              </a:defRPr>
            </a:lvl3pPr>
            <a:lvl4pPr algn="ctr" rtl="0" eaLnBrk="0" fontAlgn="base" hangingPunct="0">
              <a:lnSpc>
                <a:spcPts val="5800"/>
              </a:lnSpc>
              <a:spcBef>
                <a:spcPct val="0"/>
              </a:spcBef>
              <a:spcAft>
                <a:spcPct val="0"/>
              </a:spcAft>
              <a:defRPr sz="5400">
                <a:solidFill>
                  <a:schemeClr val="tx2"/>
                </a:solidFill>
                <a:latin typeface="Palatino Linotype" pitchFamily="18" charset="0"/>
              </a:defRPr>
            </a:lvl4pPr>
            <a:lvl5pPr algn="ctr" rtl="0" eaLnBrk="0" fontAlgn="base" hangingPunct="0">
              <a:lnSpc>
                <a:spcPts val="5800"/>
              </a:lnSpc>
              <a:spcBef>
                <a:spcPct val="0"/>
              </a:spcBef>
              <a:spcAft>
                <a:spcPct val="0"/>
              </a:spcAft>
              <a:defRPr sz="5400">
                <a:solidFill>
                  <a:schemeClr val="tx2"/>
                </a:solidFill>
                <a:latin typeface="Palatino Linotype" pitchFamily="18" charset="0"/>
              </a:defRPr>
            </a:lvl5pPr>
            <a:lvl6pPr marL="457200" algn="ctr" rtl="0" fontAlgn="base">
              <a:lnSpc>
                <a:spcPts val="5800"/>
              </a:lnSpc>
              <a:spcBef>
                <a:spcPct val="0"/>
              </a:spcBef>
              <a:spcAft>
                <a:spcPct val="0"/>
              </a:spcAft>
              <a:defRPr sz="5400">
                <a:solidFill>
                  <a:schemeClr val="tx2"/>
                </a:solidFill>
                <a:latin typeface="Palatino Linotype" pitchFamily="18" charset="0"/>
              </a:defRPr>
            </a:lvl6pPr>
            <a:lvl7pPr marL="914400" algn="ctr" rtl="0" fontAlgn="base">
              <a:lnSpc>
                <a:spcPts val="5800"/>
              </a:lnSpc>
              <a:spcBef>
                <a:spcPct val="0"/>
              </a:spcBef>
              <a:spcAft>
                <a:spcPct val="0"/>
              </a:spcAft>
              <a:defRPr sz="5400">
                <a:solidFill>
                  <a:schemeClr val="tx2"/>
                </a:solidFill>
                <a:latin typeface="Palatino Linotype" pitchFamily="18" charset="0"/>
              </a:defRPr>
            </a:lvl7pPr>
            <a:lvl8pPr marL="1371600" algn="ctr" rtl="0" fontAlgn="base">
              <a:lnSpc>
                <a:spcPts val="5800"/>
              </a:lnSpc>
              <a:spcBef>
                <a:spcPct val="0"/>
              </a:spcBef>
              <a:spcAft>
                <a:spcPct val="0"/>
              </a:spcAft>
              <a:defRPr sz="5400">
                <a:solidFill>
                  <a:schemeClr val="tx2"/>
                </a:solidFill>
                <a:latin typeface="Palatino Linotype" pitchFamily="18" charset="0"/>
              </a:defRPr>
            </a:lvl8pPr>
            <a:lvl9pPr marL="1828800" algn="ctr" rtl="0" fontAlgn="base">
              <a:lnSpc>
                <a:spcPts val="5800"/>
              </a:lnSpc>
              <a:spcBef>
                <a:spcPct val="0"/>
              </a:spcBef>
              <a:spcAft>
                <a:spcPct val="0"/>
              </a:spcAft>
              <a:defRPr sz="5400">
                <a:solidFill>
                  <a:schemeClr val="tx2"/>
                </a:solidFill>
                <a:latin typeface="Palatino Linotype" pitchFamily="18" charset="0"/>
              </a:defRPr>
            </a:lvl9pPr>
          </a:lstStyle>
          <a:p>
            <a:pPr>
              <a:defRPr/>
            </a:pPr>
            <a:r>
              <a:rPr lang="ar-BH" sz="3300" b="1" dirty="0" smtClean="0">
                <a:solidFill>
                  <a:srgbClr val="FF0000"/>
                </a:solidFill>
                <a:latin typeface="Sakkal Majalla" panose="02000000000000000000" pitchFamily="2" charset="-78"/>
                <a:ea typeface="+mn-ea"/>
                <a:cs typeface="Sakkal Majalla" panose="02000000000000000000" pitchFamily="2" charset="-78"/>
              </a:rPr>
              <a:t>كيف يتم تمرير تصريح العمل</a:t>
            </a:r>
            <a:endParaRPr lang="en-US" sz="3300" b="1" dirty="0">
              <a:solidFill>
                <a:srgbClr val="FF0000"/>
              </a:solidFill>
              <a:effectLst/>
              <a:latin typeface="Sakkal Majalla" panose="02000000000000000000" pitchFamily="2" charset="-78"/>
              <a:ea typeface="+mn-ea"/>
              <a:cs typeface="Sakkal Majalla" panose="02000000000000000000" pitchFamily="2" charset="-78"/>
            </a:endParaRPr>
          </a:p>
        </p:txBody>
      </p:sp>
      <p:sp>
        <p:nvSpPr>
          <p:cNvPr id="20489" name="Rectangle 6"/>
          <p:cNvSpPr>
            <a:spLocks noChangeArrowheads="1"/>
          </p:cNvSpPr>
          <p:nvPr/>
        </p:nvSpPr>
        <p:spPr bwMode="auto">
          <a:xfrm rot="5400000">
            <a:off x="-3314700" y="3314700"/>
            <a:ext cx="6858000" cy="2286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US" altLang="en-US" sz="1800">
              <a:latin typeface="Arial" panose="020B0604020202020204" pitchFamily="34" charset="0"/>
            </a:endParaRPr>
          </a:p>
        </p:txBody>
      </p:sp>
      <p:pic>
        <p:nvPicPr>
          <p:cNvPr id="20490" name="Picture 6" descr="LMRA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6088" y="185738"/>
            <a:ext cx="1755775" cy="118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2"/>
          <p:cNvSpPr>
            <a:spLocks noGrp="1"/>
          </p:cNvSpPr>
          <p:nvPr>
            <p:ph idx="1"/>
          </p:nvPr>
        </p:nvSpPr>
        <p:spPr/>
        <p:txBody>
          <a:bodyPr/>
          <a:lstStyle/>
          <a:p>
            <a:endParaRPr lang="en-US" altLang="en-US" smtClean="0"/>
          </a:p>
        </p:txBody>
      </p:sp>
      <p:graphicFrame>
        <p:nvGraphicFramePr>
          <p:cNvPr id="4" name="Table 3"/>
          <p:cNvGraphicFramePr>
            <a:graphicFrameLocks noGrp="1"/>
          </p:cNvGraphicFramePr>
          <p:nvPr/>
        </p:nvGraphicFramePr>
        <p:xfrm>
          <a:off x="304800" y="1561719"/>
          <a:ext cx="8758292" cy="5167260"/>
        </p:xfrm>
        <a:graphic>
          <a:graphicData uri="http://schemas.openxmlformats.org/drawingml/2006/table">
            <a:tbl>
              <a:tblPr firstRow="1" bandRow="1">
                <a:tableStyleId>{5C22544A-7EE6-4342-B048-85BDC9FD1C3A}</a:tableStyleId>
              </a:tblPr>
              <a:tblGrid>
                <a:gridCol w="398851">
                  <a:extLst>
                    <a:ext uri="{9D8B030D-6E8A-4147-A177-3AD203B41FA5}">
                      <a16:colId xmlns:a16="http://schemas.microsoft.com/office/drawing/2014/main" val="20000"/>
                    </a:ext>
                  </a:extLst>
                </a:gridCol>
                <a:gridCol w="398851">
                  <a:extLst>
                    <a:ext uri="{9D8B030D-6E8A-4147-A177-3AD203B41FA5}">
                      <a16:colId xmlns:a16="http://schemas.microsoft.com/office/drawing/2014/main" val="20001"/>
                    </a:ext>
                  </a:extLst>
                </a:gridCol>
                <a:gridCol w="1168898">
                  <a:extLst>
                    <a:ext uri="{9D8B030D-6E8A-4147-A177-3AD203B41FA5}">
                      <a16:colId xmlns:a16="http://schemas.microsoft.com/office/drawing/2014/main" val="20002"/>
                    </a:ext>
                  </a:extLst>
                </a:gridCol>
                <a:gridCol w="1323914">
                  <a:extLst>
                    <a:ext uri="{9D8B030D-6E8A-4147-A177-3AD203B41FA5}">
                      <a16:colId xmlns:a16="http://schemas.microsoft.com/office/drawing/2014/main" val="20003"/>
                    </a:ext>
                  </a:extLst>
                </a:gridCol>
                <a:gridCol w="1603604">
                  <a:extLst>
                    <a:ext uri="{9D8B030D-6E8A-4147-A177-3AD203B41FA5}">
                      <a16:colId xmlns:a16="http://schemas.microsoft.com/office/drawing/2014/main" val="20004"/>
                    </a:ext>
                  </a:extLst>
                </a:gridCol>
                <a:gridCol w="1288058">
                  <a:extLst>
                    <a:ext uri="{9D8B030D-6E8A-4147-A177-3AD203B41FA5}">
                      <a16:colId xmlns:a16="http://schemas.microsoft.com/office/drawing/2014/main" val="20005"/>
                    </a:ext>
                  </a:extLst>
                </a:gridCol>
                <a:gridCol w="1288058">
                  <a:extLst>
                    <a:ext uri="{9D8B030D-6E8A-4147-A177-3AD203B41FA5}">
                      <a16:colId xmlns:a16="http://schemas.microsoft.com/office/drawing/2014/main" val="20006"/>
                    </a:ext>
                  </a:extLst>
                </a:gridCol>
                <a:gridCol w="1288058">
                  <a:extLst>
                    <a:ext uri="{9D8B030D-6E8A-4147-A177-3AD203B41FA5}">
                      <a16:colId xmlns:a16="http://schemas.microsoft.com/office/drawing/2014/main" val="20007"/>
                    </a:ext>
                  </a:extLst>
                </a:gridCol>
              </a:tblGrid>
              <a:tr h="609600">
                <a:tc gridSpan="8">
                  <a:txBody>
                    <a:bodyPr/>
                    <a:lstStyle/>
                    <a:p>
                      <a:pPr algn="ctr"/>
                      <a:r>
                        <a:rPr lang="en-US" sz="1600" dirty="0" smtClean="0"/>
                        <a:t>TRANSACTION</a:t>
                      </a:r>
                      <a:r>
                        <a:rPr lang="en-US" sz="1600" baseline="0" dirty="0" smtClean="0"/>
                        <a:t> DETAILS – Stage B</a:t>
                      </a:r>
                      <a:endParaRPr lang="en-US" sz="1600" dirty="0"/>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4747"/>
                    </a:solidFill>
                  </a:tcPr>
                </a:tc>
                <a:tc hMerge="1">
                  <a:txBody>
                    <a:bodyPr/>
                    <a:lstStyle/>
                    <a:p>
                      <a:pPr algn="ctr"/>
                      <a:endParaRPr lang="en-US" sz="1600"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4747"/>
                    </a:solidFill>
                  </a:tcPr>
                </a:tc>
                <a:tc hMerge="1">
                  <a:txBody>
                    <a:bodyPr/>
                    <a:lstStyle/>
                    <a:p>
                      <a:pPr algn="ctr"/>
                      <a:endParaRPr lang="en-US" sz="1600"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3300"/>
                    </a:solidFill>
                  </a:tcPr>
                </a:tc>
                <a:tc hMerge="1">
                  <a:txBody>
                    <a:bodyPr/>
                    <a:lstStyle/>
                    <a:p>
                      <a:pPr algn="ctr"/>
                      <a:endParaRPr lang="en-US" sz="1600"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3300"/>
                    </a:solidFill>
                  </a:tcPr>
                </a:tc>
                <a:tc hMerge="1">
                  <a:txBody>
                    <a:bodyPr/>
                    <a:lstStyle/>
                    <a:p>
                      <a:pPr algn="ctr"/>
                      <a:endParaRPr lang="en-US" sz="1600"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3300"/>
                    </a:solidFill>
                  </a:tcPr>
                </a:tc>
                <a:tc hMerge="1">
                  <a:txBody>
                    <a:bodyPr/>
                    <a:lstStyle/>
                    <a:p>
                      <a:pPr algn="ctr"/>
                      <a:endParaRPr lang="en-US" sz="1600"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3300"/>
                    </a:solidFill>
                  </a:tcPr>
                </a:tc>
                <a:tc hMerge="1">
                  <a:txBody>
                    <a:bodyPr/>
                    <a:lstStyle/>
                    <a:p>
                      <a:endParaRPr lang="en-US"/>
                    </a:p>
                  </a:txBody>
                  <a:tcPr/>
                </a:tc>
                <a:tc hMerge="1">
                  <a:txBody>
                    <a:bodyPr/>
                    <a:lstStyle/>
                    <a:p>
                      <a:pPr algn="ctr"/>
                      <a:endParaRPr lang="en-US" sz="1600"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4747"/>
                    </a:solidFill>
                  </a:tcPr>
                </a:tc>
                <a:extLst>
                  <a:ext uri="{0D108BD9-81ED-4DB2-BD59-A6C34878D82A}">
                    <a16:rowId xmlns:a16="http://schemas.microsoft.com/office/drawing/2014/main" val="10000"/>
                  </a:ext>
                </a:extLst>
              </a:tr>
              <a:tr h="542292">
                <a:tc gridSpan="2">
                  <a:txBody>
                    <a:bodyPr/>
                    <a:lstStyle/>
                    <a:p>
                      <a:pPr algn="ctr"/>
                      <a:r>
                        <a:rPr lang="en-US" sz="1200" dirty="0" smtClean="0"/>
                        <a:t>SUBJECT</a:t>
                      </a:r>
                      <a:endParaRPr lang="en-US" sz="1200" dirty="0"/>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hMerge="1">
                  <a:txBody>
                    <a:bodyPr/>
                    <a:lstStyle/>
                    <a:p>
                      <a:pPr algn="ctr"/>
                      <a:endParaRPr lang="en-US" sz="1200"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a:r>
                        <a:rPr lang="en-US" sz="1200" dirty="0" smtClean="0"/>
                        <a:t>Step A</a:t>
                      </a:r>
                      <a:endParaRPr lang="en-US" sz="1200" dirty="0"/>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a:r>
                        <a:rPr lang="en-US" sz="1200" dirty="0" smtClean="0"/>
                        <a:t>Step B</a:t>
                      </a:r>
                      <a:endParaRPr lang="en-US" sz="1200" dirty="0"/>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a:r>
                        <a:rPr lang="en-US" sz="1200" dirty="0" smtClean="0"/>
                        <a:t>Step C</a:t>
                      </a:r>
                      <a:endParaRPr lang="en-US" sz="1200" dirty="0"/>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a:r>
                        <a:rPr lang="en-US" sz="1200" dirty="0" smtClean="0"/>
                        <a:t>Step D</a:t>
                      </a:r>
                      <a:endParaRPr lang="en-US" sz="1200" dirty="0"/>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a:r>
                        <a:rPr lang="en-US" sz="1200" dirty="0" smtClean="0"/>
                        <a:t>Step E</a:t>
                      </a:r>
                      <a:endParaRPr lang="en-US" sz="1200" dirty="0"/>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a:r>
                        <a:rPr lang="en-US" sz="1200" dirty="0" smtClean="0"/>
                        <a:t>Step</a:t>
                      </a:r>
                      <a:r>
                        <a:rPr lang="en-US" sz="1200" baseline="0" dirty="0" smtClean="0"/>
                        <a:t> F</a:t>
                      </a:r>
                      <a:endParaRPr lang="en-US" sz="1200" dirty="0"/>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2215549">
                <a:tc rowSpan="2">
                  <a:txBody>
                    <a:bodyPr/>
                    <a:lstStyle/>
                    <a:p>
                      <a:pPr algn="ctr"/>
                      <a:r>
                        <a:rPr lang="en-US" sz="1200" dirty="0" smtClean="0"/>
                        <a:t>ATTAIN</a:t>
                      </a:r>
                      <a:r>
                        <a:rPr lang="en-US" sz="1200" baseline="0" dirty="0" smtClean="0"/>
                        <a:t> RESIDNCY PERMIT</a:t>
                      </a:r>
                      <a:endParaRPr lang="en-US" sz="1200" dirty="0"/>
                    </a:p>
                  </a:txBody>
                  <a:tcPr vert="vert"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381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a:r>
                        <a:rPr lang="en-US" sz="1200" kern="1200" dirty="0" smtClean="0">
                          <a:solidFill>
                            <a:schemeClr val="dk1"/>
                          </a:solidFill>
                          <a:latin typeface="+mn-lt"/>
                          <a:ea typeface="+mn-ea"/>
                          <a:cs typeface="+mn-cs"/>
                        </a:rPr>
                        <a:t>TRANSACTION</a:t>
                      </a:r>
                      <a:endParaRPr lang="en-US" sz="1200" kern="1200" dirty="0">
                        <a:solidFill>
                          <a:schemeClr val="dk1"/>
                        </a:solidFill>
                        <a:latin typeface="+mn-lt"/>
                        <a:ea typeface="+mn-ea"/>
                        <a:cs typeface="+mn-cs"/>
                      </a:endParaRPr>
                    </a:p>
                  </a:txBody>
                  <a:tcPr vert="vert"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a:r>
                        <a:rPr lang="en-US" sz="1400" kern="1200" dirty="0" smtClean="0">
                          <a:solidFill>
                            <a:schemeClr val="dk1"/>
                          </a:solidFill>
                          <a:latin typeface="+mn-lt"/>
                          <a:ea typeface="+mn-ea"/>
                          <a:cs typeface="+mn-cs"/>
                        </a:rPr>
                        <a:t>ARRIVAL TO BAHRAIN</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1400" dirty="0" smtClean="0"/>
                        <a:t>LMRA</a:t>
                      </a:r>
                      <a:endParaRPr lang="en-US" sz="1400"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1100" kern="1200" dirty="0" smtClean="0">
                          <a:solidFill>
                            <a:schemeClr val="dk1"/>
                          </a:solidFill>
                          <a:latin typeface="+mn-lt"/>
                          <a:ea typeface="+mn-ea"/>
                          <a:cs typeface="+mn-cs"/>
                        </a:rPr>
                        <a:t>TELECOMMUNICATIONS</a:t>
                      </a:r>
                      <a:endParaRPr lang="en-US" sz="1100" kern="1200" dirty="0">
                        <a:solidFill>
                          <a:schemeClr val="dk1"/>
                        </a:solidFill>
                        <a:latin typeface="+mn-lt"/>
                        <a:ea typeface="+mn-ea"/>
                        <a:cs typeface="+mn-cs"/>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1200" dirty="0" smtClean="0"/>
                        <a:t>NPRA</a:t>
                      </a:r>
                      <a:endParaRPr lang="en-US" sz="1200"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1200" dirty="0" smtClean="0"/>
                        <a:t>ISSUE MEDICAL</a:t>
                      </a:r>
                      <a:r>
                        <a:rPr lang="en-US" sz="1200" baseline="0" dirty="0" smtClean="0"/>
                        <a:t> APPOINTMENT</a:t>
                      </a:r>
                    </a:p>
                    <a:p>
                      <a:pPr algn="ctr"/>
                      <a:endParaRPr lang="en-US" sz="1200" baseline="0" dirty="0" smtClean="0"/>
                    </a:p>
                    <a:p>
                      <a:pPr algn="ctr"/>
                      <a:endParaRPr lang="en-US" sz="1200" dirty="0" smtClean="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1200" kern="1200" baseline="0" dirty="0" smtClean="0">
                          <a:solidFill>
                            <a:schemeClr val="dk1"/>
                          </a:solidFill>
                          <a:latin typeface="+mn-lt"/>
                          <a:ea typeface="+mn-ea"/>
                          <a:cs typeface="+mn-cs"/>
                        </a:rPr>
                        <a:t>ISSUE RESIDENCY PERMIT</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799819">
                <a:tc vMerge="1">
                  <a:txBody>
                    <a:bodyPr/>
                    <a:lstStyle/>
                    <a:p>
                      <a:endParaRPr lang="en-US" dirty="0"/>
                    </a:p>
                  </a:txBody>
                  <a:tcPr/>
                </a:tc>
                <a:tc>
                  <a:txBody>
                    <a:bodyPr/>
                    <a:lstStyle/>
                    <a:p>
                      <a:pPr algn="ctr"/>
                      <a:r>
                        <a:rPr lang="en-US" sz="1200" kern="1200" dirty="0" smtClean="0">
                          <a:solidFill>
                            <a:schemeClr val="dk1"/>
                          </a:solidFill>
                          <a:latin typeface="+mn-lt"/>
                          <a:ea typeface="+mn-ea"/>
                          <a:cs typeface="+mn-cs"/>
                        </a:rPr>
                        <a:t>Details</a:t>
                      </a:r>
                      <a:endParaRPr lang="en-US" sz="1200" kern="1200" dirty="0">
                        <a:solidFill>
                          <a:schemeClr val="dk1"/>
                        </a:solidFill>
                        <a:latin typeface="+mn-lt"/>
                        <a:ea typeface="+mn-ea"/>
                        <a:cs typeface="+mn-cs"/>
                      </a:endParaRPr>
                    </a:p>
                  </a:txBody>
                  <a:tcPr vert="vert"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381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a:r>
                        <a:rPr lang="en-US" sz="1050" kern="1200" dirty="0" smtClean="0">
                          <a:solidFill>
                            <a:srgbClr val="FF0000"/>
                          </a:solidFill>
                          <a:latin typeface="+mn-lt"/>
                          <a:ea typeface="+mn-ea"/>
                          <a:cs typeface="+mn-cs"/>
                        </a:rPr>
                        <a:t>EXPATRIATE ARRIVES TO BAHRAIN INTERNATIONAL AIRPORT</a:t>
                      </a:r>
                      <a:endParaRPr lang="en-US" sz="1050" kern="1200" dirty="0">
                        <a:solidFill>
                          <a:srgbClr val="FF0000"/>
                        </a:solidFill>
                        <a:latin typeface="+mn-lt"/>
                        <a:ea typeface="+mn-ea"/>
                        <a:cs typeface="+mn-cs"/>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381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1050" kern="1200" dirty="0" smtClean="0">
                          <a:solidFill>
                            <a:srgbClr val="FF0000"/>
                          </a:solidFill>
                          <a:latin typeface="+mn-lt"/>
                          <a:ea typeface="+mn-ea"/>
                          <a:cs typeface="+mn-cs"/>
                        </a:rPr>
                        <a:t>LMRA TAKES EXPATRIATE PERSONAL DATA</a:t>
                      </a:r>
                      <a:endParaRPr lang="en-US" sz="1050" kern="1200" dirty="0">
                        <a:solidFill>
                          <a:srgbClr val="FF0000"/>
                        </a:solidFill>
                        <a:latin typeface="+mn-lt"/>
                        <a:ea typeface="+mn-ea"/>
                        <a:cs typeface="+mn-cs"/>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381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1050" kern="1200" dirty="0" smtClean="0">
                          <a:solidFill>
                            <a:srgbClr val="FF0000"/>
                          </a:solidFill>
                          <a:latin typeface="+mn-lt"/>
                          <a:ea typeface="+mn-ea"/>
                          <a:cs typeface="+mn-cs"/>
                        </a:rPr>
                        <a:t>ISSUE SIM CARD</a:t>
                      </a:r>
                    </a:p>
                    <a:p>
                      <a:pPr algn="ctr"/>
                      <a:r>
                        <a:rPr lang="en-US" sz="1050" kern="1200" dirty="0" smtClean="0">
                          <a:solidFill>
                            <a:srgbClr val="FF0000"/>
                          </a:solidFill>
                          <a:latin typeface="+mn-lt"/>
                          <a:ea typeface="+mn-ea"/>
                          <a:cs typeface="+mn-cs"/>
                        </a:rPr>
                        <a:t> “ TELEPHONE NO.”</a:t>
                      </a:r>
                      <a:endParaRPr lang="en-US" sz="1050" kern="1200" dirty="0">
                        <a:solidFill>
                          <a:srgbClr val="FF0000"/>
                        </a:solidFill>
                        <a:latin typeface="+mn-lt"/>
                        <a:ea typeface="+mn-ea"/>
                        <a:cs typeface="+mn-cs"/>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381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kern="1200" dirty="0" smtClean="0">
                          <a:solidFill>
                            <a:srgbClr val="FF0000"/>
                          </a:solidFill>
                          <a:latin typeface="+mn-lt"/>
                          <a:ea typeface="+mn-ea"/>
                          <a:cs typeface="+mn-cs"/>
                        </a:rPr>
                        <a:t>NPRA TAKES EXPATRIATES BIO METRIC DATA “FINGER PRINTS</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381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kern="1200" baseline="0" dirty="0" smtClean="0">
                          <a:solidFill>
                            <a:srgbClr val="FF0000"/>
                          </a:solidFill>
                          <a:latin typeface="+mn-lt"/>
                          <a:ea typeface="+mn-ea"/>
                          <a:cs typeface="+mn-cs"/>
                        </a:rPr>
                        <a:t>A MEDICAL APPOINTMENT DATE  IS AUTOMATICALLY GENERATED</a:t>
                      </a:r>
                      <a:endParaRPr lang="en-US" sz="1050" kern="1200" dirty="0" smtClean="0">
                        <a:solidFill>
                          <a:srgbClr val="FF0000"/>
                        </a:solidFill>
                        <a:latin typeface="+mn-lt"/>
                        <a:ea typeface="+mn-ea"/>
                        <a:cs typeface="+mn-cs"/>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381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kern="1200" dirty="0" smtClean="0">
                          <a:solidFill>
                            <a:srgbClr val="FF0000"/>
                          </a:solidFill>
                          <a:latin typeface="+mn-lt"/>
                          <a:ea typeface="+mn-ea"/>
                          <a:cs typeface="+mn-cs"/>
                        </a:rPr>
                        <a:t>NPRA STAMP</a:t>
                      </a:r>
                      <a:r>
                        <a:rPr lang="en-US" sz="1050" kern="1200" baseline="0" dirty="0" smtClean="0">
                          <a:solidFill>
                            <a:srgbClr val="FF0000"/>
                          </a:solidFill>
                          <a:latin typeface="+mn-lt"/>
                          <a:ea typeface="+mn-ea"/>
                          <a:cs typeface="+mn-cs"/>
                        </a:rPr>
                        <a:t> RESIDENCY PERMIT</a:t>
                      </a:r>
                      <a:endParaRPr lang="en-US" sz="1050" kern="1200" dirty="0" smtClean="0">
                        <a:solidFill>
                          <a:srgbClr val="FF0000"/>
                        </a:solidFill>
                        <a:latin typeface="+mn-lt"/>
                        <a:ea typeface="+mn-ea"/>
                        <a:cs typeface="+mn-cs"/>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381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10" name="Title 1"/>
          <p:cNvSpPr txBox="1">
            <a:spLocks/>
          </p:cNvSpPr>
          <p:nvPr/>
        </p:nvSpPr>
        <p:spPr>
          <a:xfrm>
            <a:off x="2667000" y="457200"/>
            <a:ext cx="6119813" cy="542925"/>
          </a:xfrm>
          <a:prstGeom prst="rect">
            <a:avLst/>
          </a:prstGeom>
          <a:solidFill>
            <a:schemeClr val="bg1">
              <a:lumMod val="85000"/>
            </a:schemeClr>
          </a:solidFill>
        </p:spPr>
        <p:txBody>
          <a:bodyPr anchor="b"/>
          <a:lstStyle>
            <a:lvl1pPr algn="ctr" rtl="0" eaLnBrk="0" fontAlgn="base" hangingPunct="0">
              <a:lnSpc>
                <a:spcPct val="100000"/>
              </a:lnSpc>
              <a:spcBef>
                <a:spcPct val="0"/>
              </a:spcBef>
              <a:spcAft>
                <a:spcPct val="0"/>
              </a:spcAft>
              <a:defRPr sz="80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0" fontAlgn="base" hangingPunct="0">
              <a:lnSpc>
                <a:spcPts val="5800"/>
              </a:lnSpc>
              <a:spcBef>
                <a:spcPct val="0"/>
              </a:spcBef>
              <a:spcAft>
                <a:spcPct val="0"/>
              </a:spcAft>
              <a:defRPr sz="5400">
                <a:solidFill>
                  <a:schemeClr val="tx2"/>
                </a:solidFill>
                <a:latin typeface="Palatino Linotype" pitchFamily="18" charset="0"/>
              </a:defRPr>
            </a:lvl2pPr>
            <a:lvl3pPr algn="ctr" rtl="0" eaLnBrk="0" fontAlgn="base" hangingPunct="0">
              <a:lnSpc>
                <a:spcPts val="5800"/>
              </a:lnSpc>
              <a:spcBef>
                <a:spcPct val="0"/>
              </a:spcBef>
              <a:spcAft>
                <a:spcPct val="0"/>
              </a:spcAft>
              <a:defRPr sz="5400">
                <a:solidFill>
                  <a:schemeClr val="tx2"/>
                </a:solidFill>
                <a:latin typeface="Palatino Linotype" pitchFamily="18" charset="0"/>
              </a:defRPr>
            </a:lvl3pPr>
            <a:lvl4pPr algn="ctr" rtl="0" eaLnBrk="0" fontAlgn="base" hangingPunct="0">
              <a:lnSpc>
                <a:spcPts val="5800"/>
              </a:lnSpc>
              <a:spcBef>
                <a:spcPct val="0"/>
              </a:spcBef>
              <a:spcAft>
                <a:spcPct val="0"/>
              </a:spcAft>
              <a:defRPr sz="5400">
                <a:solidFill>
                  <a:schemeClr val="tx2"/>
                </a:solidFill>
                <a:latin typeface="Palatino Linotype" pitchFamily="18" charset="0"/>
              </a:defRPr>
            </a:lvl4pPr>
            <a:lvl5pPr algn="ctr" rtl="0" eaLnBrk="0" fontAlgn="base" hangingPunct="0">
              <a:lnSpc>
                <a:spcPts val="5800"/>
              </a:lnSpc>
              <a:spcBef>
                <a:spcPct val="0"/>
              </a:spcBef>
              <a:spcAft>
                <a:spcPct val="0"/>
              </a:spcAft>
              <a:defRPr sz="5400">
                <a:solidFill>
                  <a:schemeClr val="tx2"/>
                </a:solidFill>
                <a:latin typeface="Palatino Linotype" pitchFamily="18" charset="0"/>
              </a:defRPr>
            </a:lvl5pPr>
            <a:lvl6pPr marL="457200" algn="ctr" rtl="0" fontAlgn="base">
              <a:lnSpc>
                <a:spcPts val="5800"/>
              </a:lnSpc>
              <a:spcBef>
                <a:spcPct val="0"/>
              </a:spcBef>
              <a:spcAft>
                <a:spcPct val="0"/>
              </a:spcAft>
              <a:defRPr sz="5400">
                <a:solidFill>
                  <a:schemeClr val="tx2"/>
                </a:solidFill>
                <a:latin typeface="Palatino Linotype" pitchFamily="18" charset="0"/>
              </a:defRPr>
            </a:lvl6pPr>
            <a:lvl7pPr marL="914400" algn="ctr" rtl="0" fontAlgn="base">
              <a:lnSpc>
                <a:spcPts val="5800"/>
              </a:lnSpc>
              <a:spcBef>
                <a:spcPct val="0"/>
              </a:spcBef>
              <a:spcAft>
                <a:spcPct val="0"/>
              </a:spcAft>
              <a:defRPr sz="5400">
                <a:solidFill>
                  <a:schemeClr val="tx2"/>
                </a:solidFill>
                <a:latin typeface="Palatino Linotype" pitchFamily="18" charset="0"/>
              </a:defRPr>
            </a:lvl7pPr>
            <a:lvl8pPr marL="1371600" algn="ctr" rtl="0" fontAlgn="base">
              <a:lnSpc>
                <a:spcPts val="5800"/>
              </a:lnSpc>
              <a:spcBef>
                <a:spcPct val="0"/>
              </a:spcBef>
              <a:spcAft>
                <a:spcPct val="0"/>
              </a:spcAft>
              <a:defRPr sz="5400">
                <a:solidFill>
                  <a:schemeClr val="tx2"/>
                </a:solidFill>
                <a:latin typeface="Palatino Linotype" pitchFamily="18" charset="0"/>
              </a:defRPr>
            </a:lvl8pPr>
            <a:lvl9pPr marL="1828800" algn="ctr" rtl="0" fontAlgn="base">
              <a:lnSpc>
                <a:spcPts val="5800"/>
              </a:lnSpc>
              <a:spcBef>
                <a:spcPct val="0"/>
              </a:spcBef>
              <a:spcAft>
                <a:spcPct val="0"/>
              </a:spcAft>
              <a:defRPr sz="5400">
                <a:solidFill>
                  <a:schemeClr val="tx2"/>
                </a:solidFill>
                <a:latin typeface="Palatino Linotype" pitchFamily="18" charset="0"/>
              </a:defRPr>
            </a:lvl9pPr>
          </a:lstStyle>
          <a:p>
            <a:pPr>
              <a:defRPr/>
            </a:pPr>
            <a:r>
              <a:rPr lang="ar-BH" sz="3300" b="1" dirty="0">
                <a:solidFill>
                  <a:srgbClr val="FF0000"/>
                </a:solidFill>
                <a:latin typeface="Sakkal Majalla" panose="02000000000000000000" pitchFamily="2" charset="-78"/>
                <a:cs typeface="Sakkal Majalla" panose="02000000000000000000" pitchFamily="2" charset="-78"/>
              </a:rPr>
              <a:t>كيف يتم </a:t>
            </a:r>
            <a:r>
              <a:rPr lang="ar-BH" sz="3300" b="1" dirty="0" smtClean="0">
                <a:solidFill>
                  <a:srgbClr val="FF0000"/>
                </a:solidFill>
                <a:latin typeface="Sakkal Majalla" panose="02000000000000000000" pitchFamily="2" charset="-78"/>
                <a:cs typeface="Sakkal Majalla" panose="02000000000000000000" pitchFamily="2" charset="-78"/>
              </a:rPr>
              <a:t>تمرير </a:t>
            </a:r>
            <a:r>
              <a:rPr lang="ar-BH" sz="3300" b="1" dirty="0">
                <a:solidFill>
                  <a:srgbClr val="FF0000"/>
                </a:solidFill>
                <a:latin typeface="Sakkal Majalla" panose="02000000000000000000" pitchFamily="2" charset="-78"/>
                <a:cs typeface="Sakkal Majalla" panose="02000000000000000000" pitchFamily="2" charset="-78"/>
              </a:rPr>
              <a:t>تصريح العمل</a:t>
            </a:r>
            <a:endParaRPr lang="en-US" sz="3300" b="1" dirty="0">
              <a:solidFill>
                <a:srgbClr val="FF0000"/>
              </a:solidFill>
              <a:effectLst/>
              <a:latin typeface="Sakkal Majalla" panose="02000000000000000000" pitchFamily="2" charset="-78"/>
              <a:cs typeface="Sakkal Majalla" panose="02000000000000000000" pitchFamily="2" charset="-78"/>
            </a:endParaRPr>
          </a:p>
        </p:txBody>
      </p:sp>
      <p:sp>
        <p:nvSpPr>
          <p:cNvPr id="21509" name="Rectangle 6"/>
          <p:cNvSpPr>
            <a:spLocks noChangeArrowheads="1"/>
          </p:cNvSpPr>
          <p:nvPr/>
        </p:nvSpPr>
        <p:spPr bwMode="auto">
          <a:xfrm rot="5400000">
            <a:off x="-3314700" y="3314700"/>
            <a:ext cx="6858000" cy="2286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US" altLang="en-US" sz="1800">
              <a:latin typeface="Arial" panose="020B0604020202020204" pitchFamily="34" charset="0"/>
            </a:endParaRPr>
          </a:p>
        </p:txBody>
      </p:sp>
      <p:pic>
        <p:nvPicPr>
          <p:cNvPr id="21510" name="Picture 6" descr="LMRA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088" y="185738"/>
            <a:ext cx="1755775" cy="118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3"/>
          <p:cNvPicPr>
            <a:picLocks noChangeAspect="1" noChangeArrowheads="1"/>
          </p:cNvPicPr>
          <p:nvPr/>
        </p:nvPicPr>
        <p:blipFill>
          <a:blip r:embed="rId3"/>
          <a:srcRect/>
          <a:stretch>
            <a:fillRect/>
          </a:stretch>
        </p:blipFill>
        <p:spPr bwMode="auto">
          <a:xfrm>
            <a:off x="5554663" y="3687763"/>
            <a:ext cx="823912" cy="82867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12"/>
          <p:cNvPicPr>
            <a:picLocks noChangeAspect="1" noChangeArrowheads="1"/>
          </p:cNvPicPr>
          <p:nvPr/>
        </p:nvPicPr>
        <p:blipFill>
          <a:blip r:embed="rId4"/>
          <a:srcRect/>
          <a:stretch>
            <a:fillRect/>
          </a:stretch>
        </p:blipFill>
        <p:spPr bwMode="auto">
          <a:xfrm>
            <a:off x="5257800" y="3176588"/>
            <a:ext cx="1120775" cy="43815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14"/>
          <p:cNvPicPr>
            <a:picLocks noChangeAspect="1" noChangeArrowheads="1"/>
          </p:cNvPicPr>
          <p:nvPr/>
        </p:nvPicPr>
        <p:blipFill rotWithShape="1">
          <a:blip r:embed="rId5"/>
          <a:srcRect b="-15904"/>
          <a:stretch/>
        </p:blipFill>
        <p:spPr bwMode="auto">
          <a:xfrm>
            <a:off x="2366963" y="3333750"/>
            <a:ext cx="687387" cy="82867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17"/>
          <p:cNvPicPr>
            <a:picLocks noChangeAspect="1" noChangeArrowheads="1"/>
          </p:cNvPicPr>
          <p:nvPr/>
        </p:nvPicPr>
        <p:blipFill>
          <a:blip r:embed="rId6"/>
          <a:srcRect/>
          <a:stretch>
            <a:fillRect/>
          </a:stretch>
        </p:blipFill>
        <p:spPr bwMode="auto">
          <a:xfrm>
            <a:off x="2563813" y="4102100"/>
            <a:ext cx="873125" cy="43021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18"/>
          <p:cNvPicPr>
            <a:picLocks noChangeAspect="1" noChangeArrowheads="1"/>
          </p:cNvPicPr>
          <p:nvPr/>
        </p:nvPicPr>
        <p:blipFill>
          <a:blip r:embed="rId7"/>
          <a:srcRect/>
          <a:stretch>
            <a:fillRect/>
          </a:stretch>
        </p:blipFill>
        <p:spPr bwMode="auto">
          <a:xfrm>
            <a:off x="3727450" y="3354388"/>
            <a:ext cx="636588" cy="43021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19"/>
          <p:cNvPicPr>
            <a:picLocks noChangeAspect="1" noChangeArrowheads="1"/>
          </p:cNvPicPr>
          <p:nvPr/>
        </p:nvPicPr>
        <p:blipFill>
          <a:blip r:embed="rId8"/>
          <a:srcRect/>
          <a:stretch>
            <a:fillRect/>
          </a:stretch>
        </p:blipFill>
        <p:spPr bwMode="auto">
          <a:xfrm>
            <a:off x="4551363" y="3100388"/>
            <a:ext cx="466725" cy="43021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20"/>
          <p:cNvPicPr>
            <a:picLocks noChangeAspect="1" noChangeArrowheads="1"/>
          </p:cNvPicPr>
          <p:nvPr/>
        </p:nvPicPr>
        <p:blipFill>
          <a:blip r:embed="rId9"/>
          <a:srcRect/>
          <a:stretch>
            <a:fillRect/>
          </a:stretch>
        </p:blipFill>
        <p:spPr bwMode="auto">
          <a:xfrm>
            <a:off x="4551363" y="3748088"/>
            <a:ext cx="473075" cy="636587"/>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23"/>
          <p:cNvPicPr>
            <a:picLocks noChangeAspect="1" noChangeArrowheads="1"/>
          </p:cNvPicPr>
          <p:nvPr/>
        </p:nvPicPr>
        <p:blipFill>
          <a:blip r:embed="rId10"/>
          <a:srcRect/>
          <a:stretch>
            <a:fillRect/>
          </a:stretch>
        </p:blipFill>
        <p:spPr bwMode="auto">
          <a:xfrm>
            <a:off x="3865563" y="4032250"/>
            <a:ext cx="625475" cy="50006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26"/>
          <p:cNvPicPr>
            <a:picLocks noChangeAspect="1" noChangeArrowheads="1"/>
          </p:cNvPicPr>
          <p:nvPr/>
        </p:nvPicPr>
        <p:blipFill>
          <a:blip r:embed="rId11"/>
          <a:srcRect/>
          <a:stretch>
            <a:fillRect/>
          </a:stretch>
        </p:blipFill>
        <p:spPr bwMode="auto">
          <a:xfrm>
            <a:off x="8051800" y="3673475"/>
            <a:ext cx="785813" cy="1042988"/>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27"/>
          <p:cNvPicPr>
            <a:picLocks noChangeAspect="1" noChangeArrowheads="1"/>
          </p:cNvPicPr>
          <p:nvPr/>
        </p:nvPicPr>
        <p:blipFill>
          <a:blip r:embed="rId12"/>
          <a:srcRect/>
          <a:stretch>
            <a:fillRect/>
          </a:stretch>
        </p:blipFill>
        <p:spPr bwMode="auto">
          <a:xfrm>
            <a:off x="1168400" y="3487738"/>
            <a:ext cx="1033463" cy="73501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21" name="Picture 6" descr="LMRA Log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919413" y="3205163"/>
            <a:ext cx="5524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5"/>
          <p:cNvPicPr>
            <a:picLocks noChangeAspect="1" noChangeArrowheads="1"/>
          </p:cNvPicPr>
          <p:nvPr/>
        </p:nvPicPr>
        <p:blipFill>
          <a:blip r:embed="rId14"/>
          <a:srcRect/>
          <a:stretch>
            <a:fillRect/>
          </a:stretch>
        </p:blipFill>
        <p:spPr bwMode="auto">
          <a:xfrm>
            <a:off x="6629400" y="3530600"/>
            <a:ext cx="1038225" cy="68897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12"/>
          <p:cNvPicPr>
            <a:picLocks noChangeAspect="1" noChangeArrowheads="1"/>
          </p:cNvPicPr>
          <p:nvPr/>
        </p:nvPicPr>
        <p:blipFill>
          <a:blip r:embed="rId4"/>
          <a:srcRect/>
          <a:stretch>
            <a:fillRect/>
          </a:stretch>
        </p:blipFill>
        <p:spPr bwMode="auto">
          <a:xfrm>
            <a:off x="7912100" y="3197225"/>
            <a:ext cx="1065213" cy="388938"/>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2"/>
          <p:cNvSpPr>
            <a:spLocks noGrp="1"/>
          </p:cNvSpPr>
          <p:nvPr>
            <p:ph idx="1"/>
          </p:nvPr>
        </p:nvSpPr>
        <p:spPr/>
        <p:txBody>
          <a:bodyPr/>
          <a:lstStyle/>
          <a:p>
            <a:endParaRPr lang="en-US" altLang="en-US" smtClean="0"/>
          </a:p>
        </p:txBody>
      </p:sp>
      <p:graphicFrame>
        <p:nvGraphicFramePr>
          <p:cNvPr id="4" name="Table 3"/>
          <p:cNvGraphicFramePr>
            <a:graphicFrameLocks noGrp="1"/>
          </p:cNvGraphicFramePr>
          <p:nvPr>
            <p:extLst>
              <p:ext uri="{D42A27DB-BD31-4B8C-83A1-F6EECF244321}">
                <p14:modId xmlns:p14="http://schemas.microsoft.com/office/powerpoint/2010/main" val="3206572403"/>
              </p:ext>
            </p:extLst>
          </p:nvPr>
        </p:nvGraphicFramePr>
        <p:xfrm>
          <a:off x="304800" y="1561719"/>
          <a:ext cx="8762999" cy="5167260"/>
        </p:xfrm>
        <a:graphic>
          <a:graphicData uri="http://schemas.openxmlformats.org/drawingml/2006/table">
            <a:tbl>
              <a:tblPr firstRow="1" bandRow="1">
                <a:tableStyleId>{5C22544A-7EE6-4342-B048-85BDC9FD1C3A}</a:tableStyleId>
              </a:tblPr>
              <a:tblGrid>
                <a:gridCol w="467876">
                  <a:extLst>
                    <a:ext uri="{9D8B030D-6E8A-4147-A177-3AD203B41FA5}">
                      <a16:colId xmlns:a16="http://schemas.microsoft.com/office/drawing/2014/main" val="20000"/>
                    </a:ext>
                  </a:extLst>
                </a:gridCol>
                <a:gridCol w="467876">
                  <a:extLst>
                    <a:ext uri="{9D8B030D-6E8A-4147-A177-3AD203B41FA5}">
                      <a16:colId xmlns:a16="http://schemas.microsoft.com/office/drawing/2014/main" val="20001"/>
                    </a:ext>
                  </a:extLst>
                </a:gridCol>
                <a:gridCol w="1497556">
                  <a:extLst>
                    <a:ext uri="{9D8B030D-6E8A-4147-A177-3AD203B41FA5}">
                      <a16:colId xmlns:a16="http://schemas.microsoft.com/office/drawing/2014/main" val="20002"/>
                    </a:ext>
                  </a:extLst>
                </a:gridCol>
                <a:gridCol w="1712326">
                  <a:extLst>
                    <a:ext uri="{9D8B030D-6E8A-4147-A177-3AD203B41FA5}">
                      <a16:colId xmlns:a16="http://schemas.microsoft.com/office/drawing/2014/main" val="20003"/>
                    </a:ext>
                  </a:extLst>
                </a:gridCol>
                <a:gridCol w="1286343">
                  <a:extLst>
                    <a:ext uri="{9D8B030D-6E8A-4147-A177-3AD203B41FA5}">
                      <a16:colId xmlns:a16="http://schemas.microsoft.com/office/drawing/2014/main" val="20004"/>
                    </a:ext>
                  </a:extLst>
                </a:gridCol>
                <a:gridCol w="1653210">
                  <a:extLst>
                    <a:ext uri="{9D8B030D-6E8A-4147-A177-3AD203B41FA5}">
                      <a16:colId xmlns:a16="http://schemas.microsoft.com/office/drawing/2014/main" val="20005"/>
                    </a:ext>
                  </a:extLst>
                </a:gridCol>
                <a:gridCol w="1677812">
                  <a:extLst>
                    <a:ext uri="{9D8B030D-6E8A-4147-A177-3AD203B41FA5}">
                      <a16:colId xmlns:a16="http://schemas.microsoft.com/office/drawing/2014/main" val="20006"/>
                    </a:ext>
                  </a:extLst>
                </a:gridCol>
              </a:tblGrid>
              <a:tr h="609600">
                <a:tc gridSpan="7">
                  <a:txBody>
                    <a:bodyPr/>
                    <a:lstStyle/>
                    <a:p>
                      <a:pPr algn="ctr"/>
                      <a:r>
                        <a:rPr lang="en-US" sz="1600" dirty="0" smtClean="0"/>
                        <a:t>TRANSACTION</a:t>
                      </a:r>
                      <a:r>
                        <a:rPr lang="en-US" sz="1600" baseline="0" dirty="0" smtClean="0"/>
                        <a:t> DETAILS – Stage C</a:t>
                      </a:r>
                      <a:endParaRPr lang="en-US" sz="1600" dirty="0"/>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4747"/>
                    </a:solidFill>
                  </a:tcPr>
                </a:tc>
                <a:tc hMerge="1">
                  <a:txBody>
                    <a:bodyPr/>
                    <a:lstStyle/>
                    <a:p>
                      <a:pPr algn="ctr"/>
                      <a:endParaRPr lang="en-US" sz="1600"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4747"/>
                    </a:solidFill>
                  </a:tcPr>
                </a:tc>
                <a:tc hMerge="1">
                  <a:txBody>
                    <a:bodyPr/>
                    <a:lstStyle/>
                    <a:p>
                      <a:pPr algn="ctr"/>
                      <a:endParaRPr lang="en-US" sz="1600"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3300"/>
                    </a:solidFill>
                  </a:tcPr>
                </a:tc>
                <a:tc hMerge="1">
                  <a:txBody>
                    <a:bodyPr/>
                    <a:lstStyle/>
                    <a:p>
                      <a:pPr algn="ctr"/>
                      <a:endParaRPr lang="en-US" sz="1600"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3300"/>
                    </a:solidFill>
                  </a:tcPr>
                </a:tc>
                <a:tc hMerge="1">
                  <a:txBody>
                    <a:bodyPr/>
                    <a:lstStyle/>
                    <a:p>
                      <a:pPr algn="ctr"/>
                      <a:endParaRPr lang="en-US" sz="1600"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3300"/>
                    </a:solidFill>
                  </a:tcPr>
                </a:tc>
                <a:tc hMerge="1">
                  <a:txBody>
                    <a:bodyPr/>
                    <a:lstStyle/>
                    <a:p>
                      <a:pPr algn="ctr"/>
                      <a:endParaRPr lang="en-US" sz="1600"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3300"/>
                    </a:solidFill>
                  </a:tcPr>
                </a:tc>
                <a:tc hMerge="1">
                  <a:txBody>
                    <a:bodyPr/>
                    <a:lstStyle/>
                    <a:p>
                      <a:endParaRPr lang="en-US"/>
                    </a:p>
                  </a:txBody>
                  <a:tcPr/>
                </a:tc>
                <a:extLst>
                  <a:ext uri="{0D108BD9-81ED-4DB2-BD59-A6C34878D82A}">
                    <a16:rowId xmlns:a16="http://schemas.microsoft.com/office/drawing/2014/main" val="10000"/>
                  </a:ext>
                </a:extLst>
              </a:tr>
              <a:tr h="542292">
                <a:tc gridSpan="2">
                  <a:txBody>
                    <a:bodyPr/>
                    <a:lstStyle/>
                    <a:p>
                      <a:pPr algn="ctr"/>
                      <a:r>
                        <a:rPr lang="en-US" sz="1200" dirty="0" smtClean="0"/>
                        <a:t>SUBJECT</a:t>
                      </a:r>
                      <a:endParaRPr lang="en-US" sz="1200" dirty="0"/>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hMerge="1">
                  <a:txBody>
                    <a:bodyPr/>
                    <a:lstStyle/>
                    <a:p>
                      <a:pPr algn="ctr"/>
                      <a:endParaRPr lang="en-US" sz="1200"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a:r>
                        <a:rPr lang="en-US" sz="1200" dirty="0" smtClean="0"/>
                        <a:t>Step A</a:t>
                      </a:r>
                      <a:endParaRPr lang="en-US" sz="1200" dirty="0"/>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a:r>
                        <a:rPr lang="en-US" sz="1200" dirty="0" smtClean="0"/>
                        <a:t>Step B</a:t>
                      </a:r>
                      <a:endParaRPr lang="en-US" sz="1200" dirty="0"/>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a:r>
                        <a:rPr lang="en-US" sz="1200" dirty="0" smtClean="0"/>
                        <a:t>Step C</a:t>
                      </a:r>
                      <a:endParaRPr lang="en-US" sz="1200" dirty="0"/>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a:r>
                        <a:rPr lang="en-US" sz="1200" dirty="0" smtClean="0"/>
                        <a:t>Step D</a:t>
                      </a:r>
                      <a:endParaRPr lang="en-US" sz="1200" dirty="0"/>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a:r>
                        <a:rPr lang="en-US" sz="1200" dirty="0" smtClean="0"/>
                        <a:t>Step E</a:t>
                      </a:r>
                      <a:endParaRPr lang="en-US" sz="1200" dirty="0"/>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2215549">
                <a:tc rowSpan="2">
                  <a:txBody>
                    <a:bodyPr/>
                    <a:lstStyle/>
                    <a:p>
                      <a:pPr algn="ctr"/>
                      <a:r>
                        <a:rPr lang="en-US" sz="1200" dirty="0" smtClean="0"/>
                        <a:t>PRE</a:t>
                      </a:r>
                      <a:r>
                        <a:rPr lang="en-US" sz="1200" baseline="0" dirty="0" smtClean="0"/>
                        <a:t> EMPLOYMENT CHECK UP</a:t>
                      </a:r>
                      <a:endParaRPr lang="en-US" sz="1200" dirty="0"/>
                    </a:p>
                  </a:txBody>
                  <a:tcPr vert="vert"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381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a:r>
                        <a:rPr lang="en-US" sz="1200" kern="1200" dirty="0" smtClean="0">
                          <a:solidFill>
                            <a:schemeClr val="dk1"/>
                          </a:solidFill>
                          <a:latin typeface="+mn-lt"/>
                          <a:ea typeface="+mn-ea"/>
                          <a:cs typeface="+mn-cs"/>
                        </a:rPr>
                        <a:t>TRANSACTION</a:t>
                      </a:r>
                      <a:endParaRPr lang="en-US" sz="1200" kern="1200" dirty="0">
                        <a:solidFill>
                          <a:schemeClr val="dk1"/>
                        </a:solidFill>
                        <a:latin typeface="+mn-lt"/>
                        <a:ea typeface="+mn-ea"/>
                        <a:cs typeface="+mn-cs"/>
                      </a:endParaRPr>
                    </a:p>
                  </a:txBody>
                  <a:tcPr vert="vert"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a:r>
                        <a:rPr lang="en-US" sz="1400" dirty="0" smtClean="0"/>
                        <a:t>CIO</a:t>
                      </a:r>
                      <a:endParaRPr lang="en-US" sz="1400" kern="1200" dirty="0">
                        <a:solidFill>
                          <a:srgbClr val="FF0000"/>
                        </a:solidFill>
                        <a:latin typeface="+mn-lt"/>
                        <a:ea typeface="+mn-ea"/>
                        <a:cs typeface="+mn-cs"/>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1200" kern="1200" dirty="0" smtClean="0">
                          <a:solidFill>
                            <a:schemeClr val="tx1"/>
                          </a:solidFill>
                          <a:latin typeface="+mn-lt"/>
                          <a:ea typeface="+mn-ea"/>
                          <a:cs typeface="+mn-cs"/>
                        </a:rPr>
                        <a:t>COMPLETE</a:t>
                      </a:r>
                      <a:r>
                        <a:rPr lang="en-US" sz="1200" kern="1200" baseline="0" dirty="0" smtClean="0">
                          <a:solidFill>
                            <a:schemeClr val="tx1"/>
                          </a:solidFill>
                          <a:latin typeface="+mn-lt"/>
                          <a:ea typeface="+mn-ea"/>
                          <a:cs typeface="+mn-cs"/>
                        </a:rPr>
                        <a:t> MEDICAL CHECK</a:t>
                      </a:r>
                      <a:endParaRPr lang="en-US" sz="1200" kern="1200" dirty="0">
                        <a:solidFill>
                          <a:schemeClr val="tx1"/>
                        </a:solidFill>
                        <a:latin typeface="+mn-lt"/>
                        <a:ea typeface="+mn-ea"/>
                        <a:cs typeface="+mn-cs"/>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1200" kern="1200" dirty="0" smtClean="0">
                          <a:solidFill>
                            <a:schemeClr val="tx1"/>
                          </a:solidFill>
                          <a:latin typeface="+mn-lt"/>
                          <a:ea typeface="+mn-ea"/>
                          <a:cs typeface="+mn-cs"/>
                        </a:rPr>
                        <a:t>MINISTRY OF HEALTH</a:t>
                      </a:r>
                      <a:endParaRPr lang="en-US" sz="1200" kern="1200" dirty="0">
                        <a:solidFill>
                          <a:schemeClr val="tx1"/>
                        </a:solidFill>
                        <a:latin typeface="+mn-lt"/>
                        <a:ea typeface="+mn-ea"/>
                        <a:cs typeface="+mn-cs"/>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LMRA</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CLIENT</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799819">
                <a:tc vMerge="1">
                  <a:txBody>
                    <a:bodyPr/>
                    <a:lstStyle/>
                    <a:p>
                      <a:endParaRPr lang="en-US" dirty="0"/>
                    </a:p>
                  </a:txBody>
                  <a:tcPr/>
                </a:tc>
                <a:tc>
                  <a:txBody>
                    <a:bodyPr/>
                    <a:lstStyle/>
                    <a:p>
                      <a:pPr algn="ctr"/>
                      <a:r>
                        <a:rPr lang="en-US" sz="1200" kern="1200" dirty="0" smtClean="0">
                          <a:solidFill>
                            <a:schemeClr val="dk1"/>
                          </a:solidFill>
                          <a:latin typeface="+mn-lt"/>
                          <a:ea typeface="+mn-ea"/>
                          <a:cs typeface="+mn-cs"/>
                        </a:rPr>
                        <a:t>DETAILS</a:t>
                      </a:r>
                      <a:endParaRPr lang="en-US" sz="1200" kern="1200" dirty="0">
                        <a:solidFill>
                          <a:schemeClr val="dk1"/>
                        </a:solidFill>
                        <a:latin typeface="+mn-lt"/>
                        <a:ea typeface="+mn-ea"/>
                        <a:cs typeface="+mn-cs"/>
                      </a:endParaRPr>
                    </a:p>
                  </a:txBody>
                  <a:tcPr vert="vert"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381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a:r>
                        <a:rPr lang="en-US" sz="1050" kern="1200" dirty="0" smtClean="0">
                          <a:solidFill>
                            <a:srgbClr val="FF0000"/>
                          </a:solidFill>
                          <a:latin typeface="+mn-lt"/>
                          <a:ea typeface="+mn-ea"/>
                          <a:cs typeface="+mn-cs"/>
                        </a:rPr>
                        <a:t>PRINT SMART CARD</a:t>
                      </a:r>
                      <a:endParaRPr lang="en-US" sz="1050" kern="1200" dirty="0">
                        <a:solidFill>
                          <a:srgbClr val="FF0000"/>
                        </a:solidFill>
                        <a:latin typeface="+mn-lt"/>
                        <a:ea typeface="+mn-ea"/>
                        <a:cs typeface="+mn-cs"/>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381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1050" kern="1200" dirty="0" smtClean="0">
                          <a:solidFill>
                            <a:srgbClr val="FF0000"/>
                          </a:solidFill>
                          <a:latin typeface="+mn-lt"/>
                          <a:ea typeface="+mn-ea"/>
                          <a:cs typeface="+mn-cs"/>
                        </a:rPr>
                        <a:t>ATTEND FOR MEDICAL TEST AT</a:t>
                      </a:r>
                      <a:r>
                        <a:rPr lang="en-US" sz="1050" kern="1200" baseline="0" dirty="0" smtClean="0">
                          <a:solidFill>
                            <a:srgbClr val="FF0000"/>
                          </a:solidFill>
                          <a:latin typeface="+mn-lt"/>
                          <a:ea typeface="+mn-ea"/>
                          <a:cs typeface="+mn-cs"/>
                        </a:rPr>
                        <a:t> </a:t>
                      </a:r>
                      <a:r>
                        <a:rPr lang="en-US" sz="1050" kern="1200" dirty="0" smtClean="0">
                          <a:solidFill>
                            <a:srgbClr val="FF0000"/>
                          </a:solidFill>
                          <a:latin typeface="+mn-lt"/>
                          <a:ea typeface="+mn-ea"/>
                          <a:cs typeface="+mn-cs"/>
                        </a:rPr>
                        <a:t>AUTHORIZED HEALTH</a:t>
                      </a:r>
                      <a:r>
                        <a:rPr lang="en-US" sz="1050" kern="1200" baseline="0" dirty="0" smtClean="0">
                          <a:solidFill>
                            <a:schemeClr val="dk1"/>
                          </a:solidFill>
                          <a:effectLst/>
                          <a:latin typeface="+mn-lt"/>
                          <a:ea typeface="+mn-ea"/>
                          <a:cs typeface="+mn-cs"/>
                        </a:rPr>
                        <a:t> </a:t>
                      </a:r>
                      <a:r>
                        <a:rPr lang="en-US" sz="1050" kern="1200" dirty="0" smtClean="0">
                          <a:solidFill>
                            <a:srgbClr val="FF0000"/>
                          </a:solidFill>
                          <a:latin typeface="+mn-lt"/>
                          <a:ea typeface="+mn-ea"/>
                          <a:cs typeface="+mn-cs"/>
                        </a:rPr>
                        <a:t>CENTER</a:t>
                      </a:r>
                      <a:endParaRPr lang="en-US" sz="1050" kern="1200" dirty="0">
                        <a:solidFill>
                          <a:srgbClr val="FF0000"/>
                        </a:solidFill>
                        <a:latin typeface="+mn-lt"/>
                        <a:ea typeface="+mn-ea"/>
                        <a:cs typeface="+mn-cs"/>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381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1050" kern="1200" dirty="0" smtClean="0">
                          <a:solidFill>
                            <a:srgbClr val="FF0000"/>
                          </a:solidFill>
                          <a:latin typeface="+mn-lt"/>
                          <a:ea typeface="+mn-ea"/>
                          <a:cs typeface="+mn-cs"/>
                        </a:rPr>
                        <a:t>PASS TEST RESULTS TO LMRA</a:t>
                      </a:r>
                      <a:endParaRPr lang="en-US" sz="1050" kern="1200" dirty="0">
                        <a:solidFill>
                          <a:srgbClr val="FF0000"/>
                        </a:solidFill>
                        <a:latin typeface="+mn-lt"/>
                        <a:ea typeface="+mn-ea"/>
                        <a:cs typeface="+mn-cs"/>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381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1050" kern="1200" dirty="0" smtClean="0">
                          <a:solidFill>
                            <a:srgbClr val="FF0000"/>
                          </a:solidFill>
                          <a:latin typeface="+mn-lt"/>
                          <a:ea typeface="+mn-ea"/>
                          <a:cs typeface="+mn-cs"/>
                        </a:rPr>
                        <a:t>EXPATRIATE FITNESS IS REGISTERED IN EMS</a:t>
                      </a:r>
                    </a:p>
                    <a:p>
                      <a:pPr algn="ctr"/>
                      <a:endParaRPr lang="en-US" sz="1050" kern="1200" dirty="0" smtClean="0">
                        <a:solidFill>
                          <a:srgbClr val="FF0000"/>
                        </a:solidFill>
                        <a:latin typeface="+mn-lt"/>
                        <a:ea typeface="+mn-ea"/>
                        <a:cs typeface="+mn-cs"/>
                      </a:endParaRPr>
                    </a:p>
                    <a:p>
                      <a:pPr algn="ctr"/>
                      <a:r>
                        <a:rPr lang="en-US" sz="1050" kern="1200" dirty="0" smtClean="0">
                          <a:solidFill>
                            <a:srgbClr val="FF0000"/>
                          </a:solidFill>
                          <a:latin typeface="+mn-lt"/>
                          <a:ea typeface="+mn-ea"/>
                          <a:cs typeface="+mn-cs"/>
                        </a:rPr>
                        <a:t>UNFIT EXPATRIATES ARE ARRANGED TO BE DEPORTED</a:t>
                      </a:r>
                      <a:endParaRPr lang="en-US" sz="1050" kern="1200" dirty="0">
                        <a:solidFill>
                          <a:srgbClr val="FF0000"/>
                        </a:solidFill>
                        <a:latin typeface="+mn-lt"/>
                        <a:ea typeface="+mn-ea"/>
                        <a:cs typeface="+mn-cs"/>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381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1050" kern="1200" dirty="0" smtClean="0">
                          <a:solidFill>
                            <a:srgbClr val="FF0000"/>
                          </a:solidFill>
                          <a:latin typeface="+mn-lt"/>
                          <a:ea typeface="+mn-ea"/>
                          <a:cs typeface="+mn-cs"/>
                        </a:rPr>
                        <a:t>CLIENT TERMINATES AND</a:t>
                      </a:r>
                      <a:r>
                        <a:rPr lang="en-US" sz="1050" kern="1200" baseline="0" dirty="0" smtClean="0">
                          <a:solidFill>
                            <a:srgbClr val="FF0000"/>
                          </a:solidFill>
                          <a:latin typeface="+mn-lt"/>
                          <a:ea typeface="+mn-ea"/>
                          <a:cs typeface="+mn-cs"/>
                        </a:rPr>
                        <a:t> DEPORTS UNFIT EXPATRIATE</a:t>
                      </a:r>
                      <a:endParaRPr lang="en-US" sz="1050" kern="1200" dirty="0">
                        <a:solidFill>
                          <a:srgbClr val="FF0000"/>
                        </a:solidFill>
                        <a:latin typeface="+mn-lt"/>
                        <a:ea typeface="+mn-ea"/>
                        <a:cs typeface="+mn-cs"/>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381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5" name="Title 1"/>
          <p:cNvSpPr txBox="1">
            <a:spLocks/>
          </p:cNvSpPr>
          <p:nvPr/>
        </p:nvSpPr>
        <p:spPr>
          <a:xfrm>
            <a:off x="2590800" y="457200"/>
            <a:ext cx="6119813" cy="542925"/>
          </a:xfrm>
          <a:prstGeom prst="rect">
            <a:avLst/>
          </a:prstGeom>
          <a:solidFill>
            <a:schemeClr val="bg1">
              <a:lumMod val="85000"/>
            </a:schemeClr>
          </a:solidFill>
        </p:spPr>
        <p:txBody>
          <a:bodyPr anchor="b"/>
          <a:lstStyle>
            <a:lvl1pPr algn="ctr" rtl="0" eaLnBrk="0" fontAlgn="base" hangingPunct="0">
              <a:lnSpc>
                <a:spcPct val="100000"/>
              </a:lnSpc>
              <a:spcBef>
                <a:spcPct val="0"/>
              </a:spcBef>
              <a:spcAft>
                <a:spcPct val="0"/>
              </a:spcAft>
              <a:defRPr sz="80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0" fontAlgn="base" hangingPunct="0">
              <a:lnSpc>
                <a:spcPts val="5800"/>
              </a:lnSpc>
              <a:spcBef>
                <a:spcPct val="0"/>
              </a:spcBef>
              <a:spcAft>
                <a:spcPct val="0"/>
              </a:spcAft>
              <a:defRPr sz="5400">
                <a:solidFill>
                  <a:schemeClr val="tx2"/>
                </a:solidFill>
                <a:latin typeface="Palatino Linotype" pitchFamily="18" charset="0"/>
              </a:defRPr>
            </a:lvl2pPr>
            <a:lvl3pPr algn="ctr" rtl="0" eaLnBrk="0" fontAlgn="base" hangingPunct="0">
              <a:lnSpc>
                <a:spcPts val="5800"/>
              </a:lnSpc>
              <a:spcBef>
                <a:spcPct val="0"/>
              </a:spcBef>
              <a:spcAft>
                <a:spcPct val="0"/>
              </a:spcAft>
              <a:defRPr sz="5400">
                <a:solidFill>
                  <a:schemeClr val="tx2"/>
                </a:solidFill>
                <a:latin typeface="Palatino Linotype" pitchFamily="18" charset="0"/>
              </a:defRPr>
            </a:lvl3pPr>
            <a:lvl4pPr algn="ctr" rtl="0" eaLnBrk="0" fontAlgn="base" hangingPunct="0">
              <a:lnSpc>
                <a:spcPts val="5800"/>
              </a:lnSpc>
              <a:spcBef>
                <a:spcPct val="0"/>
              </a:spcBef>
              <a:spcAft>
                <a:spcPct val="0"/>
              </a:spcAft>
              <a:defRPr sz="5400">
                <a:solidFill>
                  <a:schemeClr val="tx2"/>
                </a:solidFill>
                <a:latin typeface="Palatino Linotype" pitchFamily="18" charset="0"/>
              </a:defRPr>
            </a:lvl4pPr>
            <a:lvl5pPr algn="ctr" rtl="0" eaLnBrk="0" fontAlgn="base" hangingPunct="0">
              <a:lnSpc>
                <a:spcPts val="5800"/>
              </a:lnSpc>
              <a:spcBef>
                <a:spcPct val="0"/>
              </a:spcBef>
              <a:spcAft>
                <a:spcPct val="0"/>
              </a:spcAft>
              <a:defRPr sz="5400">
                <a:solidFill>
                  <a:schemeClr val="tx2"/>
                </a:solidFill>
                <a:latin typeface="Palatino Linotype" pitchFamily="18" charset="0"/>
              </a:defRPr>
            </a:lvl5pPr>
            <a:lvl6pPr marL="457200" algn="ctr" rtl="0" fontAlgn="base">
              <a:lnSpc>
                <a:spcPts val="5800"/>
              </a:lnSpc>
              <a:spcBef>
                <a:spcPct val="0"/>
              </a:spcBef>
              <a:spcAft>
                <a:spcPct val="0"/>
              </a:spcAft>
              <a:defRPr sz="5400">
                <a:solidFill>
                  <a:schemeClr val="tx2"/>
                </a:solidFill>
                <a:latin typeface="Palatino Linotype" pitchFamily="18" charset="0"/>
              </a:defRPr>
            </a:lvl6pPr>
            <a:lvl7pPr marL="914400" algn="ctr" rtl="0" fontAlgn="base">
              <a:lnSpc>
                <a:spcPts val="5800"/>
              </a:lnSpc>
              <a:spcBef>
                <a:spcPct val="0"/>
              </a:spcBef>
              <a:spcAft>
                <a:spcPct val="0"/>
              </a:spcAft>
              <a:defRPr sz="5400">
                <a:solidFill>
                  <a:schemeClr val="tx2"/>
                </a:solidFill>
                <a:latin typeface="Palatino Linotype" pitchFamily="18" charset="0"/>
              </a:defRPr>
            </a:lvl7pPr>
            <a:lvl8pPr marL="1371600" algn="ctr" rtl="0" fontAlgn="base">
              <a:lnSpc>
                <a:spcPts val="5800"/>
              </a:lnSpc>
              <a:spcBef>
                <a:spcPct val="0"/>
              </a:spcBef>
              <a:spcAft>
                <a:spcPct val="0"/>
              </a:spcAft>
              <a:defRPr sz="5400">
                <a:solidFill>
                  <a:schemeClr val="tx2"/>
                </a:solidFill>
                <a:latin typeface="Palatino Linotype" pitchFamily="18" charset="0"/>
              </a:defRPr>
            </a:lvl8pPr>
            <a:lvl9pPr marL="1828800" algn="ctr" rtl="0" fontAlgn="base">
              <a:lnSpc>
                <a:spcPts val="5800"/>
              </a:lnSpc>
              <a:spcBef>
                <a:spcPct val="0"/>
              </a:spcBef>
              <a:spcAft>
                <a:spcPct val="0"/>
              </a:spcAft>
              <a:defRPr sz="5400">
                <a:solidFill>
                  <a:schemeClr val="tx2"/>
                </a:solidFill>
                <a:latin typeface="Palatino Linotype" pitchFamily="18" charset="0"/>
              </a:defRPr>
            </a:lvl9pPr>
          </a:lstStyle>
          <a:p>
            <a:pPr>
              <a:defRPr/>
            </a:pPr>
            <a:r>
              <a:rPr lang="ar-BH" sz="3300" b="1" dirty="0">
                <a:solidFill>
                  <a:srgbClr val="FF0000"/>
                </a:solidFill>
                <a:latin typeface="Sakkal Majalla" panose="02000000000000000000" pitchFamily="2" charset="-78"/>
                <a:cs typeface="Sakkal Majalla" panose="02000000000000000000" pitchFamily="2" charset="-78"/>
              </a:rPr>
              <a:t>كيف يتم </a:t>
            </a:r>
            <a:r>
              <a:rPr lang="ar-BH" sz="3300" b="1" dirty="0" smtClean="0">
                <a:solidFill>
                  <a:srgbClr val="FF0000"/>
                </a:solidFill>
                <a:latin typeface="Sakkal Majalla" panose="02000000000000000000" pitchFamily="2" charset="-78"/>
                <a:cs typeface="Sakkal Majalla" panose="02000000000000000000" pitchFamily="2" charset="-78"/>
              </a:rPr>
              <a:t>تمرير </a:t>
            </a:r>
            <a:r>
              <a:rPr lang="ar-BH" sz="3300" b="1" dirty="0">
                <a:solidFill>
                  <a:srgbClr val="FF0000"/>
                </a:solidFill>
                <a:latin typeface="Sakkal Majalla" panose="02000000000000000000" pitchFamily="2" charset="-78"/>
                <a:cs typeface="Sakkal Majalla" panose="02000000000000000000" pitchFamily="2" charset="-78"/>
              </a:rPr>
              <a:t>تصريح العمل</a:t>
            </a:r>
            <a:endParaRPr lang="en-US" sz="3300" b="1" dirty="0">
              <a:solidFill>
                <a:srgbClr val="FF0000"/>
              </a:solidFill>
              <a:effectLst/>
              <a:latin typeface="Sakkal Majalla" panose="02000000000000000000" pitchFamily="2" charset="-78"/>
              <a:cs typeface="Sakkal Majalla" panose="02000000000000000000" pitchFamily="2" charset="-78"/>
            </a:endParaRPr>
          </a:p>
        </p:txBody>
      </p:sp>
      <p:sp>
        <p:nvSpPr>
          <p:cNvPr id="22533" name="Rectangle 6"/>
          <p:cNvSpPr>
            <a:spLocks noChangeArrowheads="1"/>
          </p:cNvSpPr>
          <p:nvPr/>
        </p:nvSpPr>
        <p:spPr bwMode="auto">
          <a:xfrm rot="5400000">
            <a:off x="-3314700" y="3314700"/>
            <a:ext cx="6858000" cy="2286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US" altLang="en-US" sz="1800">
              <a:latin typeface="Arial" panose="020B0604020202020204" pitchFamily="34" charset="0"/>
            </a:endParaRPr>
          </a:p>
        </p:txBody>
      </p:sp>
      <p:pic>
        <p:nvPicPr>
          <p:cNvPr id="22534" name="Picture 6" descr="LMRA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088" y="185738"/>
            <a:ext cx="1755775" cy="118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10" descr="http://www.cio.gov.bh/cio_eng/images/smart-card.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3975" y="3622675"/>
            <a:ext cx="1214438"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4"/>
          <p:cNvPicPr>
            <a:picLocks noChangeAspect="1" noChangeArrowheads="1"/>
          </p:cNvPicPr>
          <p:nvPr/>
        </p:nvPicPr>
        <p:blipFill>
          <a:blip r:embed="rId5"/>
          <a:srcRect/>
          <a:stretch>
            <a:fillRect/>
          </a:stretch>
        </p:blipFill>
        <p:spPr bwMode="auto">
          <a:xfrm>
            <a:off x="2992438" y="3611563"/>
            <a:ext cx="1198562" cy="681037"/>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5"/>
          <p:cNvPicPr>
            <a:picLocks noChangeAspect="1" noChangeArrowheads="1"/>
          </p:cNvPicPr>
          <p:nvPr/>
        </p:nvPicPr>
        <p:blipFill>
          <a:blip r:embed="rId6"/>
          <a:srcRect/>
          <a:stretch>
            <a:fillRect/>
          </a:stretch>
        </p:blipFill>
        <p:spPr bwMode="auto">
          <a:xfrm>
            <a:off x="4640263" y="3657600"/>
            <a:ext cx="922337" cy="5334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8" name="Picture 6" descr="LMRA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7400" y="3452813"/>
            <a:ext cx="1308100"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6" name="Picture 2"/>
          <p:cNvPicPr>
            <a:picLocks noChangeAspect="1" noChangeArrowheads="1"/>
          </p:cNvPicPr>
          <p:nvPr/>
        </p:nvPicPr>
        <p:blipFill rotWithShape="1">
          <a:blip r:embed="rId8"/>
          <a:srcRect l="33020" t="10651" r="31060" b="6250"/>
          <a:stretch/>
        </p:blipFill>
        <p:spPr bwMode="auto">
          <a:xfrm>
            <a:off x="7519988" y="2995613"/>
            <a:ext cx="1395412" cy="181451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14144</TotalTime>
  <Words>626</Words>
  <Application>Microsoft Office PowerPoint</Application>
  <PresentationFormat>On-screen Show (4:3)</PresentationFormat>
  <Paragraphs>178</Paragraphs>
  <Slides>21</Slides>
  <Notes>11</Notes>
  <HiddenSlides>0</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Calibri</vt:lpstr>
      <vt:lpstr>Courier New</vt:lpstr>
      <vt:lpstr>Sakkal Majalla</vt:lpstr>
      <vt:lpstr>Times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مركز الخدمات المتميزة</vt:lpstr>
      <vt:lpstr>PowerPoint Presentation</vt:lpstr>
      <vt:lpstr>مركز الخدمات المتميزة</vt:lpstr>
      <vt:lpstr>شكراً</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TFaraidoon</dc:creator>
  <cp:lastModifiedBy>Shereen Mohammed</cp:lastModifiedBy>
  <cp:revision>262</cp:revision>
  <cp:lastPrinted>2013-04-23T11:31:07Z</cp:lastPrinted>
  <dcterms:created xsi:type="dcterms:W3CDTF">2012-11-01T07:38:00Z</dcterms:created>
  <dcterms:modified xsi:type="dcterms:W3CDTF">2018-10-09T14:50:10Z</dcterms:modified>
</cp:coreProperties>
</file>